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B5F35E39-A0F5-4614-8A77-D4BDC4C8BE17}" type="datetimeFigureOut">
              <a:rPr lang="el-GR" smtClean="0"/>
              <a:pPr/>
              <a:t>11/4/2019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F473C93-E976-48FE-A347-C41D3911382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5F35E39-A0F5-4614-8A77-D4BDC4C8BE17}" type="datetimeFigureOut">
              <a:rPr lang="el-GR" smtClean="0"/>
              <a:pPr/>
              <a:t>11/4/2019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F473C93-E976-48FE-A347-C41D3911382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5F35E39-A0F5-4614-8A77-D4BDC4C8BE17}" type="datetimeFigureOut">
              <a:rPr lang="el-GR" smtClean="0"/>
              <a:pPr/>
              <a:t>11/4/2019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F473C93-E976-48FE-A347-C41D3911382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5F35E39-A0F5-4614-8A77-D4BDC4C8BE17}" type="datetimeFigureOut">
              <a:rPr lang="el-GR" smtClean="0"/>
              <a:pPr/>
              <a:t>11/4/2019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F473C93-E976-48FE-A347-C41D3911382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5F35E39-A0F5-4614-8A77-D4BDC4C8BE17}" type="datetimeFigureOut">
              <a:rPr lang="el-GR" smtClean="0"/>
              <a:pPr/>
              <a:t>11/4/2019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F473C93-E976-48FE-A347-C41D3911382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B5F35E39-A0F5-4614-8A77-D4BDC4C8BE17}" type="datetimeFigureOut">
              <a:rPr lang="el-GR" smtClean="0"/>
              <a:pPr/>
              <a:t>11/4/2019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F473C93-E976-48FE-A347-C41D3911382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B5F35E39-A0F5-4614-8A77-D4BDC4C8BE17}" type="datetimeFigureOut">
              <a:rPr lang="el-GR" smtClean="0"/>
              <a:pPr/>
              <a:t>11/4/2019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F473C93-E976-48FE-A347-C41D3911382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B5F35E39-A0F5-4614-8A77-D4BDC4C8BE17}" type="datetimeFigureOut">
              <a:rPr lang="el-GR" smtClean="0"/>
              <a:pPr/>
              <a:t>11/4/2019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F473C93-E976-48FE-A347-C41D3911382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5F35E39-A0F5-4614-8A77-D4BDC4C8BE17}" type="datetimeFigureOut">
              <a:rPr lang="el-GR" smtClean="0"/>
              <a:pPr/>
              <a:t>11/4/2019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F473C93-E976-48FE-A347-C41D3911382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5F35E39-A0F5-4614-8A77-D4BDC4C8BE17}" type="datetimeFigureOut">
              <a:rPr lang="el-GR" smtClean="0"/>
              <a:pPr/>
              <a:t>11/4/2019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F473C93-E976-48FE-A347-C41D3911382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5F35E39-A0F5-4614-8A77-D4BDC4C8BE17}" type="datetimeFigureOut">
              <a:rPr lang="el-GR" smtClean="0"/>
              <a:pPr/>
              <a:t>11/4/2019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F473C93-E976-48FE-A347-C41D3911382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F35E39-A0F5-4614-8A77-D4BDC4C8BE17}" type="datetimeFigureOut">
              <a:rPr lang="el-GR" smtClean="0"/>
              <a:pPr/>
              <a:t>11/4/2019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473C93-E976-48FE-A347-C41D3911382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16632"/>
            <a:ext cx="7772400" cy="1470025"/>
          </a:xfrm>
        </p:spPr>
        <p:txBody>
          <a:bodyPr/>
          <a:lstStyle/>
          <a:p>
            <a:r>
              <a:rPr lang="en-US" dirty="0"/>
              <a:t>ENDANGERED ANIMALS</a:t>
            </a:r>
            <a:endParaRPr lang="el-GR" dirty="0"/>
          </a:p>
        </p:txBody>
      </p:sp>
      <p:sp>
        <p:nvSpPr>
          <p:cNvPr id="3" name="2 - Υπότιτλος"/>
          <p:cNvSpPr>
            <a:spLocks noGrp="1"/>
          </p:cNvSpPr>
          <p:nvPr>
            <p:ph type="subTitle" idx="1"/>
          </p:nvPr>
        </p:nvSpPr>
        <p:spPr>
          <a:xfrm>
            <a:off x="1371600" y="1052736"/>
            <a:ext cx="6400800" cy="1752600"/>
          </a:xfrm>
        </p:spPr>
        <p:txBody>
          <a:bodyPr/>
          <a:lstStyle/>
          <a:p>
            <a:r>
              <a:rPr lang="en-US" b="1" dirty="0"/>
              <a:t>In Greece and Europe.</a:t>
            </a:r>
            <a:endParaRPr lang="el-GR" b="1" dirty="0"/>
          </a:p>
        </p:txBody>
      </p:sp>
      <p:pic>
        <p:nvPicPr>
          <p:cNvPr id="1028" name="Picture 4" descr="ÎÏÎ¿ÏÎ­Î»ÎµÏÎ¼Î± ÎµÎ¹ÎºÏÎ½Î±Ï Î³Î¹Î± endangered european animals map"/>
          <p:cNvPicPr>
            <a:picLocks noChangeAspect="1" noChangeArrowheads="1"/>
          </p:cNvPicPr>
          <p:nvPr/>
        </p:nvPicPr>
        <p:blipFill>
          <a:blip r:embed="rId2" cstate="print"/>
          <a:srcRect/>
          <a:stretch>
            <a:fillRect/>
          </a:stretch>
        </p:blipFill>
        <p:spPr bwMode="auto">
          <a:xfrm>
            <a:off x="1115616" y="1583264"/>
            <a:ext cx="7056784" cy="480840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a:t>Caretta-Caretta</a:t>
            </a:r>
            <a:endParaRPr lang="el-GR" dirty="0"/>
          </a:p>
        </p:txBody>
      </p:sp>
      <p:sp>
        <p:nvSpPr>
          <p:cNvPr id="3" name="2 - Θέση περιεχομένου"/>
          <p:cNvSpPr>
            <a:spLocks noGrp="1"/>
          </p:cNvSpPr>
          <p:nvPr>
            <p:ph idx="1"/>
          </p:nvPr>
        </p:nvSpPr>
        <p:spPr>
          <a:xfrm>
            <a:off x="323528" y="3068960"/>
            <a:ext cx="8496944" cy="3600400"/>
          </a:xfrm>
        </p:spPr>
        <p:txBody>
          <a:bodyPr>
            <a:normAutofit/>
          </a:bodyPr>
          <a:lstStyle/>
          <a:p>
            <a:pPr algn="just">
              <a:buNone/>
            </a:pPr>
            <a:r>
              <a:rPr lang="en-US" i="1" dirty="0"/>
              <a:t>    </a:t>
            </a:r>
            <a:r>
              <a:rPr lang="en-US" sz="2800" i="1" dirty="0" err="1"/>
              <a:t>Caretta</a:t>
            </a:r>
            <a:r>
              <a:rPr lang="en-US" sz="2800" i="1" dirty="0"/>
              <a:t> </a:t>
            </a:r>
            <a:r>
              <a:rPr lang="en-US" sz="2800" i="1" dirty="0" err="1"/>
              <a:t>caretta</a:t>
            </a:r>
            <a:r>
              <a:rPr lang="en-US" sz="2800" dirty="0"/>
              <a:t>, also called commonly the loggerhead, is a species of oceanic turtle distributed throughout the world. The average loggerhead measures around 90 cm in carapace length when fully grown. The adult loggerhead sea turtle weighs approximately 135 kg, with the largest specimens weighing in at more than 450 kg. The skin ranges from yellow to brown in color, and the shell is typically reddish brown.</a:t>
            </a:r>
            <a:endParaRPr lang="el-GR" dirty="0"/>
          </a:p>
        </p:txBody>
      </p:sp>
      <p:pic>
        <p:nvPicPr>
          <p:cNvPr id="4" name="3 - Εικόνα" descr="download.jpg"/>
          <p:cNvPicPr>
            <a:picLocks noChangeAspect="1"/>
          </p:cNvPicPr>
          <p:nvPr/>
        </p:nvPicPr>
        <p:blipFill>
          <a:blip r:embed="rId2" cstate="print"/>
          <a:stretch>
            <a:fillRect/>
          </a:stretch>
        </p:blipFill>
        <p:spPr>
          <a:xfrm>
            <a:off x="2771800" y="1124744"/>
            <a:ext cx="3600400" cy="201622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a:t>Monachus-Monachus</a:t>
            </a:r>
            <a:endParaRPr lang="el-GR" dirty="0"/>
          </a:p>
        </p:txBody>
      </p:sp>
      <p:sp>
        <p:nvSpPr>
          <p:cNvPr id="3" name="2 - Θέση περιεχομένου"/>
          <p:cNvSpPr>
            <a:spLocks noGrp="1"/>
          </p:cNvSpPr>
          <p:nvPr>
            <p:ph idx="1"/>
          </p:nvPr>
        </p:nvSpPr>
        <p:spPr>
          <a:xfrm>
            <a:off x="251520" y="3573016"/>
            <a:ext cx="8640960" cy="3168352"/>
          </a:xfrm>
        </p:spPr>
        <p:txBody>
          <a:bodyPr>
            <a:normAutofit lnSpcReduction="10000"/>
          </a:bodyPr>
          <a:lstStyle/>
          <a:p>
            <a:pPr algn="just">
              <a:buNone/>
            </a:pPr>
            <a:r>
              <a:rPr lang="en-US" sz="2800" i="1" dirty="0"/>
              <a:t>    </a:t>
            </a:r>
            <a:r>
              <a:rPr lang="en-US" sz="2800" i="1" dirty="0" err="1"/>
              <a:t>Monachus</a:t>
            </a:r>
            <a:r>
              <a:rPr lang="en-US" sz="2800" i="1" dirty="0"/>
              <a:t> </a:t>
            </a:r>
            <a:r>
              <a:rPr lang="en-US" sz="2800" i="1" dirty="0" err="1"/>
              <a:t>monachus</a:t>
            </a:r>
            <a:r>
              <a:rPr lang="en-US" sz="2800" dirty="0"/>
              <a:t> is a monk seal belonging to the family </a:t>
            </a:r>
            <a:r>
              <a:rPr lang="en-US" sz="2800" dirty="0" err="1"/>
              <a:t>Phocidae</a:t>
            </a:r>
            <a:r>
              <a:rPr lang="en-US" sz="2800" dirty="0"/>
              <a:t>. As of 2015, it is estimated that fewer than 700 individuals survive in three or four isolated subpopulations in the Mediterranean, (especially) in the Aegean Sea, the archipelago of Madeira and the </a:t>
            </a:r>
            <a:r>
              <a:rPr lang="en-US" sz="2800" dirty="0" err="1"/>
              <a:t>Cabo</a:t>
            </a:r>
            <a:r>
              <a:rPr lang="en-US" sz="2800" dirty="0"/>
              <a:t> Blanco area in the northeastern Atlantic Ocean.</a:t>
            </a:r>
            <a:r>
              <a:rPr lang="en-US" sz="2800" baseline="30000" dirty="0"/>
              <a:t> </a:t>
            </a:r>
            <a:r>
              <a:rPr lang="en-US" sz="2800" dirty="0"/>
              <a:t>It is believed to be the world's rarest </a:t>
            </a:r>
            <a:r>
              <a:rPr lang="en-US" sz="2800" dirty="0" err="1"/>
              <a:t>pinniped</a:t>
            </a:r>
            <a:r>
              <a:rPr lang="en-US" sz="2800" dirty="0"/>
              <a:t> species.</a:t>
            </a:r>
            <a:endParaRPr lang="el-GR" sz="2800" dirty="0"/>
          </a:p>
        </p:txBody>
      </p:sp>
      <p:pic>
        <p:nvPicPr>
          <p:cNvPr id="4" name="3 - Εικόνα" descr="download (1).jpg"/>
          <p:cNvPicPr>
            <a:picLocks noChangeAspect="1"/>
          </p:cNvPicPr>
          <p:nvPr/>
        </p:nvPicPr>
        <p:blipFill>
          <a:blip r:embed="rId2" cstate="print"/>
          <a:stretch>
            <a:fillRect/>
          </a:stretch>
        </p:blipFill>
        <p:spPr>
          <a:xfrm>
            <a:off x="2843808" y="1124744"/>
            <a:ext cx="3672408" cy="252054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a:t>Lutra-Lutra</a:t>
            </a:r>
            <a:endParaRPr lang="el-GR" dirty="0"/>
          </a:p>
        </p:txBody>
      </p:sp>
      <p:sp>
        <p:nvSpPr>
          <p:cNvPr id="3" name="2 - Θέση περιεχομένου"/>
          <p:cNvSpPr>
            <a:spLocks noGrp="1"/>
          </p:cNvSpPr>
          <p:nvPr>
            <p:ph idx="1"/>
          </p:nvPr>
        </p:nvSpPr>
        <p:spPr>
          <a:xfrm>
            <a:off x="467544" y="3212976"/>
            <a:ext cx="8229600" cy="3600400"/>
          </a:xfrm>
        </p:spPr>
        <p:txBody>
          <a:bodyPr>
            <a:normAutofit/>
          </a:bodyPr>
          <a:lstStyle/>
          <a:p>
            <a:pPr algn="just">
              <a:buNone/>
            </a:pPr>
            <a:r>
              <a:rPr lang="en-US" sz="2800" i="1" dirty="0"/>
              <a:t>    </a:t>
            </a:r>
            <a:r>
              <a:rPr lang="en-US" sz="2800" i="1" dirty="0" err="1"/>
              <a:t>Lutra</a:t>
            </a:r>
            <a:r>
              <a:rPr lang="en-US" sz="2800" i="1" dirty="0"/>
              <a:t> </a:t>
            </a:r>
            <a:r>
              <a:rPr lang="en-US" sz="2800" i="1" dirty="0" err="1"/>
              <a:t>lutra</a:t>
            </a:r>
            <a:r>
              <a:rPr lang="en-US" sz="2800" dirty="0"/>
              <a:t>, is a </a:t>
            </a:r>
            <a:r>
              <a:rPr lang="en-US" sz="2800" dirty="0" err="1"/>
              <a:t>semiaquatic</a:t>
            </a:r>
            <a:r>
              <a:rPr lang="en-US" sz="2800" dirty="0"/>
              <a:t> mammal native to Eurasia. The most widely distributed member of the otter subfamily of the weasel family, it is found in the waterways and coasts of Europe, many parts of Asia, and parts of northern Africa. The Eurasian otter has a diet mainly of fish, and is strongly territorial. It is endangered in parts of its range, but recovering in others.</a:t>
            </a:r>
            <a:endParaRPr lang="el-GR" sz="2800" dirty="0"/>
          </a:p>
        </p:txBody>
      </p:sp>
      <p:pic>
        <p:nvPicPr>
          <p:cNvPr id="4" name="3 - Εικόνα" descr="download (2).jpg"/>
          <p:cNvPicPr>
            <a:picLocks noChangeAspect="1"/>
          </p:cNvPicPr>
          <p:nvPr/>
        </p:nvPicPr>
        <p:blipFill>
          <a:blip r:embed="rId2" cstate="print"/>
          <a:stretch>
            <a:fillRect/>
          </a:stretch>
        </p:blipFill>
        <p:spPr>
          <a:xfrm>
            <a:off x="2555776" y="1124744"/>
            <a:ext cx="3888432" cy="200012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i="1" dirty="0" err="1"/>
              <a:t>Aegypius</a:t>
            </a:r>
            <a:r>
              <a:rPr lang="en-US" i="1" dirty="0"/>
              <a:t> </a:t>
            </a:r>
            <a:r>
              <a:rPr lang="en-US" i="1" dirty="0" err="1"/>
              <a:t>monachus</a:t>
            </a:r>
            <a:endParaRPr lang="el-GR" dirty="0"/>
          </a:p>
        </p:txBody>
      </p:sp>
      <p:sp>
        <p:nvSpPr>
          <p:cNvPr id="3" name="2 - Θέση περιεχομένου"/>
          <p:cNvSpPr>
            <a:spLocks noGrp="1"/>
          </p:cNvSpPr>
          <p:nvPr>
            <p:ph idx="1"/>
          </p:nvPr>
        </p:nvSpPr>
        <p:spPr>
          <a:xfrm>
            <a:off x="0" y="3112368"/>
            <a:ext cx="8820472" cy="3917032"/>
          </a:xfrm>
        </p:spPr>
        <p:txBody>
          <a:bodyPr>
            <a:noAutofit/>
          </a:bodyPr>
          <a:lstStyle/>
          <a:p>
            <a:pPr algn="just">
              <a:buNone/>
            </a:pPr>
            <a:r>
              <a:rPr lang="en-US" sz="2800" i="1" dirty="0"/>
              <a:t>     </a:t>
            </a:r>
            <a:r>
              <a:rPr lang="en-US" sz="2800" i="1" dirty="0" err="1"/>
              <a:t>Aegypius</a:t>
            </a:r>
            <a:r>
              <a:rPr lang="en-US" sz="2800" i="1" dirty="0"/>
              <a:t> </a:t>
            </a:r>
            <a:r>
              <a:rPr lang="en-US" sz="2800" i="1" dirty="0" err="1"/>
              <a:t>monachus</a:t>
            </a:r>
            <a:r>
              <a:rPr lang="en-US" sz="2800" dirty="0"/>
              <a:t> is a large raptorial bird that is distributed through much of Eurasia. It is also known as the </a:t>
            </a:r>
            <a:r>
              <a:rPr lang="en-US" sz="2800" b="1" dirty="0"/>
              <a:t>black vulture</a:t>
            </a:r>
            <a:r>
              <a:rPr lang="en-US" sz="2800" dirty="0"/>
              <a:t>, </a:t>
            </a:r>
            <a:r>
              <a:rPr lang="en-US" sz="2800" b="1" dirty="0"/>
              <a:t>monk vulture</a:t>
            </a:r>
            <a:r>
              <a:rPr lang="en-US" sz="2800" dirty="0"/>
              <a:t>, or </a:t>
            </a:r>
            <a:r>
              <a:rPr lang="en-US" sz="2800" b="1" dirty="0"/>
              <a:t>Eurasian black vulture</a:t>
            </a:r>
            <a:r>
              <a:rPr lang="en-US" sz="2800" dirty="0"/>
              <a:t>. It is a member of the family </a:t>
            </a:r>
            <a:r>
              <a:rPr lang="en-US" sz="2800" dirty="0" err="1"/>
              <a:t>Accipitridae</a:t>
            </a:r>
            <a:r>
              <a:rPr lang="en-US" sz="2800" dirty="0"/>
              <a:t>, which also includes many other diurnal raptors such as kites, buzzards and harriers. It is one of the two largest Old World vultures, attaining a maximum size of 14 kg, 1.2 m long and 3.1 m across the wings.</a:t>
            </a:r>
          </a:p>
          <a:p>
            <a:pPr>
              <a:buNone/>
            </a:pPr>
            <a:br>
              <a:rPr lang="en-US" sz="2800" dirty="0"/>
            </a:br>
            <a:endParaRPr lang="el-GR" sz="2800" dirty="0"/>
          </a:p>
        </p:txBody>
      </p:sp>
      <p:pic>
        <p:nvPicPr>
          <p:cNvPr id="4" name="3 - Εικόνα" descr="download (3).jpg"/>
          <p:cNvPicPr>
            <a:picLocks noChangeAspect="1"/>
          </p:cNvPicPr>
          <p:nvPr/>
        </p:nvPicPr>
        <p:blipFill>
          <a:blip r:embed="rId2" cstate="print"/>
          <a:stretch>
            <a:fillRect/>
          </a:stretch>
        </p:blipFill>
        <p:spPr>
          <a:xfrm>
            <a:off x="3131840" y="1196752"/>
            <a:ext cx="2671564" cy="200367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i="1" dirty="0" err="1"/>
              <a:t>Canis</a:t>
            </a:r>
            <a:r>
              <a:rPr lang="en-US" i="1" dirty="0"/>
              <a:t> </a:t>
            </a:r>
            <a:r>
              <a:rPr lang="en-US" i="1" dirty="0" err="1"/>
              <a:t>aureus</a:t>
            </a:r>
            <a:endParaRPr lang="el-GR" dirty="0"/>
          </a:p>
        </p:txBody>
      </p:sp>
      <p:sp>
        <p:nvSpPr>
          <p:cNvPr id="3" name="2 - Θέση περιεχομένου"/>
          <p:cNvSpPr>
            <a:spLocks noGrp="1"/>
          </p:cNvSpPr>
          <p:nvPr>
            <p:ph idx="1"/>
          </p:nvPr>
        </p:nvSpPr>
        <p:spPr>
          <a:xfrm>
            <a:off x="0" y="3544416"/>
            <a:ext cx="8892480" cy="3340968"/>
          </a:xfrm>
        </p:spPr>
        <p:txBody>
          <a:bodyPr>
            <a:normAutofit/>
          </a:bodyPr>
          <a:lstStyle/>
          <a:p>
            <a:pPr algn="just">
              <a:buNone/>
            </a:pPr>
            <a:r>
              <a:rPr lang="en-US" sz="2800" i="1" dirty="0"/>
              <a:t>    </a:t>
            </a:r>
            <a:r>
              <a:rPr lang="en-US" sz="2800" i="1" dirty="0" err="1"/>
              <a:t>Canis</a:t>
            </a:r>
            <a:r>
              <a:rPr lang="en-US" sz="2800" i="1" dirty="0"/>
              <a:t> </a:t>
            </a:r>
            <a:r>
              <a:rPr lang="en-US" sz="2800" i="1" dirty="0" err="1"/>
              <a:t>aureus</a:t>
            </a:r>
            <a:r>
              <a:rPr lang="en-US" sz="2800" dirty="0"/>
              <a:t> is a wolf-like </a:t>
            </a:r>
            <a:r>
              <a:rPr lang="en-US" sz="2800" dirty="0" err="1"/>
              <a:t>canid</a:t>
            </a:r>
            <a:r>
              <a:rPr lang="en-US" sz="2800" dirty="0"/>
              <a:t> that is native to Southeast Europe, Southwest Asia, South Asia, and regions of Southeast Asia. Compared with the Arabian wolf, which is the smallest of the gray wolves, the jackal is smaller and possesses shorter legs, a shorter tail, a more elongated torso, a less-prominent forehead, and a narrower and more pointed muzzle. </a:t>
            </a:r>
            <a:endParaRPr lang="el-GR" sz="2800" dirty="0"/>
          </a:p>
        </p:txBody>
      </p:sp>
      <p:sp>
        <p:nvSpPr>
          <p:cNvPr id="11266" name="AutoShape 2" descr="ÎÏÎ¿ÏÎ­Î»ÎµÏÎ¼Î± ÎµÎ¹ÎºÏÎ½Î±Ï Î³Î¹Î± Canis aure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1268" name="AutoShape 4" descr="ÎÏÎ¿ÏÎ­Î»ÎµÏÎ¼Î± ÎµÎ¹ÎºÏÎ½Î±Ï Î³Î¹Î± Canis aure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1270" name="AutoShape 6" descr="ÎÏÎ¿ÏÎ­Î»ÎµÏÎ¼Î± ÎµÎ¹ÎºÏÎ½Î±Ï Î³Î¹Î± Canis aure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7" name="6 - Εικόνα" descr="download (4).jpg"/>
          <p:cNvPicPr>
            <a:picLocks noChangeAspect="1"/>
          </p:cNvPicPr>
          <p:nvPr/>
        </p:nvPicPr>
        <p:blipFill>
          <a:blip r:embed="rId2" cstate="print"/>
          <a:stretch>
            <a:fillRect/>
          </a:stretch>
        </p:blipFill>
        <p:spPr>
          <a:xfrm>
            <a:off x="2843808" y="1124744"/>
            <a:ext cx="3240360" cy="242714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836712"/>
            <a:ext cx="8229600" cy="4680520"/>
          </a:xfrm>
        </p:spPr>
        <p:txBody>
          <a:bodyPr>
            <a:normAutofit/>
          </a:bodyPr>
          <a:lstStyle/>
          <a:p>
            <a:r>
              <a:rPr lang="en-US" sz="9600" b="1" dirty="0"/>
              <a:t>THE END</a:t>
            </a:r>
            <a:endParaRPr lang="el-GR" sz="9600" b="1" dirty="0"/>
          </a:p>
        </p:txBody>
      </p:sp>
      <p:sp>
        <p:nvSpPr>
          <p:cNvPr id="3" name="2 - Θέση περιεχομένου"/>
          <p:cNvSpPr>
            <a:spLocks noGrp="1"/>
          </p:cNvSpPr>
          <p:nvPr>
            <p:ph idx="1"/>
          </p:nvPr>
        </p:nvSpPr>
        <p:spPr>
          <a:xfrm>
            <a:off x="7477472" y="6181328"/>
            <a:ext cx="1666528" cy="676672"/>
          </a:xfrm>
        </p:spPr>
        <p:txBody>
          <a:bodyPr>
            <a:normAutofit/>
          </a:bodyPr>
          <a:lstStyle/>
          <a:p>
            <a:pPr>
              <a:buNone/>
            </a:pPr>
            <a:r>
              <a:rPr lang="en-US" sz="1800" b="1" dirty="0"/>
              <a:t>Mike </a:t>
            </a:r>
            <a:r>
              <a:rPr lang="en-US" sz="1800" b="1" dirty="0" err="1"/>
              <a:t>Frazoglou</a:t>
            </a:r>
            <a:endParaRPr lang="el-GR" sz="1400" b="1"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Words>
  <Application>Microsoft Office PowerPoint</Application>
  <PresentationFormat>Προβολή στην οθόνη (4:3)</PresentationFormat>
  <Paragraphs>15</Paragraphs>
  <Slides>7</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7</vt:i4>
      </vt:variant>
    </vt:vector>
  </HeadingPairs>
  <TitlesOfParts>
    <vt:vector size="10" baseType="lpstr">
      <vt:lpstr>Arial</vt:lpstr>
      <vt:lpstr>Calibri</vt:lpstr>
      <vt:lpstr>Θέμα του Office</vt:lpstr>
      <vt:lpstr>ENDANGERED ANIMALS</vt:lpstr>
      <vt:lpstr>Caretta-Caretta</vt:lpstr>
      <vt:lpstr>Monachus-Monachus</vt:lpstr>
      <vt:lpstr>Lutra-Lutra</vt:lpstr>
      <vt:lpstr>Aegypius monachus</vt:lpstr>
      <vt:lpstr>Canis aureus</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ENDANGERED ANIMALS</dc:title>
  <dc:creator>owl</dc:creator>
  <cp:lastModifiedBy>grigo</cp:lastModifiedBy>
  <cp:revision>11</cp:revision>
  <dcterms:created xsi:type="dcterms:W3CDTF">2019-04-09T16:40:22Z</dcterms:created>
  <dcterms:modified xsi:type="dcterms:W3CDTF">2019-04-11T12:07:18Z</dcterms:modified>
</cp:coreProperties>
</file>