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64" r:id="rId6"/>
    <p:sldId id="259" r:id="rId7"/>
    <p:sldId id="263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73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1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EDFD7-7504-49FB-8334-F44C89F99A9E}" type="datetimeFigureOut">
              <a:rPr lang="nl-NL" smtClean="0"/>
              <a:t>15-7-2019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5931-A9DE-4447-897E-B5B9E7604B17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587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EDFD7-7504-49FB-8334-F44C89F99A9E}" type="datetimeFigureOut">
              <a:rPr lang="nl-NL" smtClean="0"/>
              <a:t>15-7-2019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5931-A9DE-4447-897E-B5B9E7604B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2375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EDFD7-7504-49FB-8334-F44C89F99A9E}" type="datetimeFigureOut">
              <a:rPr lang="nl-NL" smtClean="0"/>
              <a:t>15-7-2019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5931-A9DE-4447-897E-B5B9E7604B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929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EDFD7-7504-49FB-8334-F44C89F99A9E}" type="datetimeFigureOut">
              <a:rPr lang="nl-NL" smtClean="0"/>
              <a:t>15-7-2019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5931-A9DE-4447-897E-B5B9E7604B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725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EDFD7-7504-49FB-8334-F44C89F99A9E}" type="datetimeFigureOut">
              <a:rPr lang="nl-NL" smtClean="0"/>
              <a:t>15-7-2019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5931-A9DE-4447-897E-B5B9E7604B17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327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EDFD7-7504-49FB-8334-F44C89F99A9E}" type="datetimeFigureOut">
              <a:rPr lang="nl-NL" smtClean="0"/>
              <a:t>15-7-2019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5931-A9DE-4447-897E-B5B9E7604B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9614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EDFD7-7504-49FB-8334-F44C89F99A9E}" type="datetimeFigureOut">
              <a:rPr lang="nl-NL" smtClean="0"/>
              <a:t>15-7-2019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5931-A9DE-4447-897E-B5B9E7604B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3483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EDFD7-7504-49FB-8334-F44C89F99A9E}" type="datetimeFigureOut">
              <a:rPr lang="nl-NL" smtClean="0"/>
              <a:t>15-7-2019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5931-A9DE-4447-897E-B5B9E7604B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1126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EDFD7-7504-49FB-8334-F44C89F99A9E}" type="datetimeFigureOut">
              <a:rPr lang="nl-NL" smtClean="0"/>
              <a:t>15-7-2019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5931-A9DE-4447-897E-B5B9E7604B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95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E7EDFD7-7504-49FB-8334-F44C89F99A9E}" type="datetimeFigureOut">
              <a:rPr lang="nl-NL" smtClean="0"/>
              <a:t>15-7-2019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9E5931-A9DE-4447-897E-B5B9E7604B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2263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EDFD7-7504-49FB-8334-F44C89F99A9E}" type="datetimeFigureOut">
              <a:rPr lang="nl-NL" smtClean="0"/>
              <a:t>15-7-2019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5931-A9DE-4447-897E-B5B9E7604B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8599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E7EDFD7-7504-49FB-8334-F44C89F99A9E}" type="datetimeFigureOut">
              <a:rPr lang="nl-NL" smtClean="0"/>
              <a:t>15-7-2019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A9E5931-A9DE-4447-897E-B5B9E7604B17}" type="slidenum">
              <a:rPr lang="nl-NL" smtClean="0"/>
              <a:t>‹nr.›</a:t>
            </a:fld>
            <a:endParaRPr lang="nl-N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24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qBpJNA-AsA?start=2&amp;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5A1B47C8-47A0-4A88-8830-6DEA3B5DE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https://www.worldbeeday.org/images/wbd-logo.png">
            <a:extLst>
              <a:ext uri="{FF2B5EF4-FFF2-40B4-BE49-F238E27FC236}">
                <a16:creationId xmlns:a16="http://schemas.microsoft.com/office/drawing/2014/main" id="{2BC7A6EE-5DD5-4F35-BA3F-2B503CE7F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2912" y="640080"/>
            <a:ext cx="5577840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0">
            <a:extLst>
              <a:ext uri="{FF2B5EF4-FFF2-40B4-BE49-F238E27FC236}">
                <a16:creationId xmlns:a16="http://schemas.microsoft.com/office/drawing/2014/main" id="{984BBFDD-E720-4805-A9C8-129FBBF6D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2540D-FE54-4222-837C-7D8450838F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96885" y="640080"/>
            <a:ext cx="3659246" cy="2926080"/>
          </a:xfrm>
        </p:spPr>
        <p:txBody>
          <a:bodyPr>
            <a:normAutofit/>
          </a:bodyPr>
          <a:lstStyle/>
          <a:p>
            <a:r>
              <a:rPr lang="nl-NL" sz="4400">
                <a:solidFill>
                  <a:srgbClr val="FFFFFF"/>
                </a:solidFill>
              </a:rPr>
              <a:t>World bee day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6193F1D-6337-43DC-8C79-AA4FA54CE5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6885" y="3578084"/>
            <a:ext cx="3659246" cy="2639835"/>
          </a:xfrm>
        </p:spPr>
        <p:txBody>
          <a:bodyPr>
            <a:normAutofit/>
          </a:bodyPr>
          <a:lstStyle/>
          <a:p>
            <a:r>
              <a:rPr lang="nl-NL" sz="1500">
                <a:solidFill>
                  <a:srgbClr val="FFFFFF"/>
                </a:solidFill>
              </a:rPr>
              <a:t>Erasmus+ project: Stop Climate Change: Together Europe achieves more</a:t>
            </a:r>
            <a:br>
              <a:rPr lang="nl-NL" sz="1500">
                <a:solidFill>
                  <a:srgbClr val="FFFFFF"/>
                </a:solidFill>
              </a:rPr>
            </a:br>
            <a:br>
              <a:rPr lang="nl-NL" sz="1500">
                <a:solidFill>
                  <a:srgbClr val="FFFFFF"/>
                </a:solidFill>
              </a:rPr>
            </a:br>
            <a:r>
              <a:rPr lang="nl-NL" sz="1500">
                <a:solidFill>
                  <a:srgbClr val="FFFFFF"/>
                </a:solidFill>
              </a:rPr>
              <a:t>The Netherlands</a:t>
            </a:r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5AC4BE46-4A77-42FE-9D15-065CDB2F8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55011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80A904-C01D-49FC-8736-0F9EC6358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</a:t>
            </a:r>
            <a:r>
              <a:rPr lang="nl-NL" dirty="0" err="1"/>
              <a:t>importance</a:t>
            </a:r>
            <a:r>
              <a:rPr lang="nl-NL" dirty="0"/>
              <a:t> of </a:t>
            </a:r>
            <a:r>
              <a:rPr lang="nl-NL" dirty="0" err="1"/>
              <a:t>bees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85FD80-328B-408D-848F-CC4F5EE46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a world without hunger:</a:t>
            </a:r>
            <a:br>
              <a:rPr lang="en-US" dirty="0"/>
            </a:br>
            <a:r>
              <a:rPr lang="en-US" dirty="0"/>
              <a:t>- Every third spoonful of food depends on pollination</a:t>
            </a:r>
            <a:br>
              <a:rPr lang="en-US" dirty="0"/>
            </a:br>
            <a:r>
              <a:rPr lang="en-US" dirty="0"/>
              <a:t>- Bee products are a rich source of indispensable nutrients.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For sustainable farming and jobs:</a:t>
            </a:r>
            <a:br>
              <a:rPr lang="en-US" dirty="0"/>
            </a:br>
            <a:r>
              <a:rPr lang="en-US" dirty="0"/>
              <a:t>- Effective pollination increases the amount of agricultural produce, as well as the diversity of our fields and our plates</a:t>
            </a:r>
            <a:br>
              <a:rPr lang="en-US" dirty="0"/>
            </a:br>
            <a:r>
              <a:rPr lang="en-US" dirty="0"/>
              <a:t>- It provides jobs for millions of people and is an important source of income for farmers.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For preserving the environment:</a:t>
            </a:r>
            <a:br>
              <a:rPr lang="en-US" dirty="0"/>
            </a:br>
            <a:r>
              <a:rPr lang="en-US" dirty="0"/>
              <a:t>- Pollinators ensure biodiversity and have positive effects on the entire ecosystem; they also signal the health of local ecosystems.</a:t>
            </a:r>
            <a:endParaRPr lang="nl-NL" dirty="0"/>
          </a:p>
        </p:txBody>
      </p:sp>
      <p:pic>
        <p:nvPicPr>
          <p:cNvPr id="4" name="Onlinemedia 3" title="Bees pollinating">
            <a:hlinkClick r:id="" action="ppaction://media"/>
            <a:extLst>
              <a:ext uri="{FF2B5EF4-FFF2-40B4-BE49-F238E27FC236}">
                <a16:creationId xmlns:a16="http://schemas.microsoft.com/office/drawing/2014/main" id="{FD98C026-5692-4180-9654-08136D023EC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895840" y="1845734"/>
            <a:ext cx="1998980" cy="149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36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8946CC3-CF8E-46EE-84EC-F91623E10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nl-NL" dirty="0" err="1"/>
              <a:t>Why</a:t>
            </a:r>
            <a:r>
              <a:rPr lang="nl-NL" dirty="0"/>
              <a:t> </a:t>
            </a:r>
            <a:r>
              <a:rPr lang="nl-NL" dirty="0" err="1"/>
              <a:t>world</a:t>
            </a:r>
            <a:r>
              <a:rPr lang="nl-NL" dirty="0"/>
              <a:t> </a:t>
            </a:r>
            <a:r>
              <a:rPr lang="nl-NL" dirty="0" err="1"/>
              <a:t>bee</a:t>
            </a:r>
            <a:r>
              <a:rPr lang="nl-NL" dirty="0"/>
              <a:t> </a:t>
            </a:r>
            <a:r>
              <a:rPr lang="nl-NL" dirty="0" err="1"/>
              <a:t>day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9FC77A3-675F-4A69-B5D9-CC2851916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92" y="1020183"/>
            <a:ext cx="5451627" cy="449759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3CCE05-DC23-4945-91A6-C02A26665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3"/>
            <a:ext cx="5323116" cy="4024139"/>
          </a:xfrm>
        </p:spPr>
        <p:txBody>
          <a:bodyPr>
            <a:noAutofit/>
          </a:bodyPr>
          <a:lstStyle/>
          <a:p>
            <a:r>
              <a:rPr lang="nl-NL" sz="1800" dirty="0"/>
              <a:t>On </a:t>
            </a:r>
            <a:r>
              <a:rPr lang="nl-NL" sz="1800" dirty="0" err="1"/>
              <a:t>the</a:t>
            </a:r>
            <a:r>
              <a:rPr lang="nl-NL" sz="1800" dirty="0"/>
              <a:t> 20th of </a:t>
            </a:r>
            <a:r>
              <a:rPr lang="nl-NL" sz="1800" dirty="0" err="1"/>
              <a:t>may</a:t>
            </a:r>
            <a:r>
              <a:rPr lang="nl-NL" sz="1800" dirty="0"/>
              <a:t> </a:t>
            </a:r>
            <a:r>
              <a:rPr lang="nl-NL" sz="1800" dirty="0" err="1"/>
              <a:t>it</a:t>
            </a:r>
            <a:r>
              <a:rPr lang="nl-NL" sz="1800" dirty="0"/>
              <a:t> is </a:t>
            </a:r>
            <a:r>
              <a:rPr lang="nl-NL" sz="1800" dirty="0" err="1"/>
              <a:t>world</a:t>
            </a:r>
            <a:r>
              <a:rPr lang="nl-NL" sz="1800" dirty="0"/>
              <a:t> </a:t>
            </a:r>
            <a:r>
              <a:rPr lang="nl-NL" sz="1800" dirty="0" err="1"/>
              <a:t>bee</a:t>
            </a:r>
            <a:r>
              <a:rPr lang="nl-NL" sz="1800" dirty="0"/>
              <a:t> </a:t>
            </a:r>
            <a:r>
              <a:rPr lang="nl-NL" sz="1800" dirty="0" err="1"/>
              <a:t>day</a:t>
            </a:r>
            <a:r>
              <a:rPr lang="nl-NL" sz="1800" dirty="0"/>
              <a:t>. </a:t>
            </a:r>
            <a:br>
              <a:rPr lang="nl-NL" sz="1800" dirty="0"/>
            </a:br>
            <a:r>
              <a:rPr lang="en-US" sz="1800" dirty="0"/>
              <a:t>Bees and other pollinators are endangered and need to be protected. </a:t>
            </a:r>
            <a:br>
              <a:rPr lang="en-US" sz="1800" dirty="0"/>
            </a:br>
            <a:r>
              <a:rPr lang="en-US" sz="1800" dirty="0"/>
              <a:t>They are endangered because of: </a:t>
            </a:r>
            <a:br>
              <a:rPr lang="en-US" sz="1800" dirty="0"/>
            </a:br>
            <a:r>
              <a:rPr lang="en-US" sz="1800" dirty="0"/>
              <a:t>	- Diseases, such as </a:t>
            </a:r>
            <a:r>
              <a:rPr lang="en-US" sz="1800" dirty="0" err="1"/>
              <a:t>varrosis</a:t>
            </a:r>
            <a:r>
              <a:rPr lang="en-US" sz="1800" dirty="0"/>
              <a:t>, </a:t>
            </a:r>
            <a:r>
              <a:rPr lang="en-US" sz="1800" dirty="0" err="1"/>
              <a:t>nosemosis</a:t>
            </a:r>
            <a:r>
              <a:rPr lang="en-US" sz="1800" dirty="0"/>
              <a:t> and</a:t>
            </a:r>
            <a:br>
              <a:rPr lang="en-US" sz="1800" dirty="0"/>
            </a:br>
            <a:r>
              <a:rPr lang="en-US" sz="1800" dirty="0"/>
              <a:t> 	  viruses</a:t>
            </a:r>
            <a:br>
              <a:rPr lang="en-US" sz="1800" dirty="0"/>
            </a:br>
            <a:r>
              <a:rPr lang="en-US" sz="1800" dirty="0"/>
              <a:t> 	- Lack of food due to intensive farming</a:t>
            </a:r>
            <a:br>
              <a:rPr lang="en-US" sz="1800" dirty="0"/>
            </a:br>
            <a:r>
              <a:rPr lang="en-US" sz="1800" dirty="0"/>
              <a:t> 	  (monoculture, frequent mowing of meadows</a:t>
            </a:r>
            <a:br>
              <a:rPr lang="en-US" sz="1800" dirty="0"/>
            </a:br>
            <a:r>
              <a:rPr lang="en-US" sz="1800" dirty="0"/>
              <a:t>	- Use of pesticides</a:t>
            </a:r>
            <a:br>
              <a:rPr lang="en-US" sz="1800" dirty="0"/>
            </a:br>
            <a:r>
              <a:rPr lang="en-US" sz="1800" dirty="0"/>
              <a:t> 	- New pests, which spread around the world</a:t>
            </a:r>
            <a:br>
              <a:rPr lang="en-US" sz="1800" dirty="0"/>
            </a:br>
            <a:r>
              <a:rPr lang="en-US" sz="1800" dirty="0"/>
              <a:t> 	  more quickly due to globalization</a:t>
            </a:r>
            <a:br>
              <a:rPr lang="en-US" sz="1800" dirty="0"/>
            </a:br>
            <a:r>
              <a:rPr lang="en-US" sz="1800" dirty="0"/>
              <a:t>  	- </a:t>
            </a:r>
            <a:r>
              <a:rPr lang="en-US" sz="1800" dirty="0" err="1"/>
              <a:t>Urbanisation</a:t>
            </a:r>
            <a:r>
              <a:rPr lang="en-US" sz="1800" dirty="0"/>
              <a:t>, which is shrinking </a:t>
            </a:r>
            <a:br>
              <a:rPr lang="en-US" sz="1800" dirty="0"/>
            </a:br>
            <a:r>
              <a:rPr lang="en-US" sz="1800" dirty="0"/>
              <a:t> 	  agricultural spaces</a:t>
            </a:r>
            <a:br>
              <a:rPr lang="en-US" sz="1800" dirty="0"/>
            </a:br>
            <a:r>
              <a:rPr lang="en-US" sz="1800" dirty="0"/>
              <a:t> 	- Climate change, which is our subject during</a:t>
            </a:r>
            <a:br>
              <a:rPr lang="en-US" sz="1800" dirty="0"/>
            </a:br>
            <a:r>
              <a:rPr lang="en-US" sz="1800" dirty="0"/>
              <a:t> 	  the </a:t>
            </a:r>
            <a:r>
              <a:rPr lang="en-US" sz="1800" dirty="0" err="1"/>
              <a:t>erasmusproject</a:t>
            </a:r>
            <a:r>
              <a:rPr lang="en-US" sz="1800" dirty="0"/>
              <a:t>. </a:t>
            </a:r>
            <a:endParaRPr lang="nl-NL" sz="1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90812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F2D768-1389-49F2-9A45-83E2401FB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nl-NL" dirty="0" err="1"/>
              <a:t>Visit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local</a:t>
            </a:r>
            <a:r>
              <a:rPr lang="nl-NL" dirty="0"/>
              <a:t> </a:t>
            </a:r>
            <a:r>
              <a:rPr lang="nl-NL" dirty="0" err="1"/>
              <a:t>beekeepers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97D4A1-3BA3-4163-8D14-346576C10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77814"/>
            <a:ext cx="9591040" cy="4023360"/>
          </a:xfrm>
        </p:spPr>
        <p:txBody>
          <a:bodyPr>
            <a:normAutofit/>
          </a:bodyPr>
          <a:lstStyle/>
          <a:p>
            <a:r>
              <a:rPr lang="nl-NL" dirty="0"/>
              <a:t>We went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local</a:t>
            </a:r>
            <a:r>
              <a:rPr lang="nl-NL" dirty="0"/>
              <a:t> </a:t>
            </a:r>
            <a:r>
              <a:rPr lang="nl-NL" dirty="0" err="1"/>
              <a:t>beekeepers</a:t>
            </a:r>
            <a:r>
              <a:rPr lang="nl-NL" dirty="0"/>
              <a:t> on </a:t>
            </a:r>
            <a:r>
              <a:rPr lang="nl-NL" dirty="0" err="1"/>
              <a:t>world</a:t>
            </a:r>
            <a:r>
              <a:rPr lang="nl-NL" dirty="0"/>
              <a:t> </a:t>
            </a:r>
            <a:r>
              <a:rPr lang="nl-NL" dirty="0" err="1"/>
              <a:t>bee</a:t>
            </a:r>
            <a:r>
              <a:rPr lang="nl-NL" dirty="0"/>
              <a:t> </a:t>
            </a:r>
            <a:r>
              <a:rPr lang="nl-NL" dirty="0" err="1"/>
              <a:t>day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learn</a:t>
            </a:r>
            <a:r>
              <a:rPr lang="nl-NL" dirty="0"/>
              <a:t> more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bees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importance</a:t>
            </a:r>
            <a:r>
              <a:rPr lang="nl-NL" dirty="0"/>
              <a:t> of </a:t>
            </a:r>
            <a:r>
              <a:rPr lang="nl-NL" dirty="0" err="1"/>
              <a:t>bees</a:t>
            </a:r>
            <a:r>
              <a:rPr lang="nl-NL" dirty="0"/>
              <a:t>. </a:t>
            </a:r>
            <a:r>
              <a:rPr lang="nl-NL" dirty="0" err="1"/>
              <a:t>They</a:t>
            </a:r>
            <a:r>
              <a:rPr lang="nl-NL" dirty="0"/>
              <a:t> </a:t>
            </a:r>
            <a:r>
              <a:rPr lang="nl-NL" dirty="0" err="1"/>
              <a:t>also</a:t>
            </a:r>
            <a:r>
              <a:rPr lang="nl-NL" dirty="0"/>
              <a:t> </a:t>
            </a:r>
            <a:r>
              <a:rPr lang="nl-NL" dirty="0" err="1"/>
              <a:t>showed</a:t>
            </a:r>
            <a:r>
              <a:rPr lang="nl-NL" dirty="0"/>
              <a:t> </a:t>
            </a:r>
            <a:r>
              <a:rPr lang="nl-NL" dirty="0" err="1"/>
              <a:t>us</a:t>
            </a:r>
            <a:r>
              <a:rPr lang="nl-NL" dirty="0"/>
              <a:t> </a:t>
            </a:r>
            <a:r>
              <a:rPr lang="nl-NL" dirty="0" err="1"/>
              <a:t>how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bees</a:t>
            </a:r>
            <a:r>
              <a:rPr lang="nl-NL" dirty="0"/>
              <a:t> live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how</a:t>
            </a:r>
            <a:r>
              <a:rPr lang="nl-NL" dirty="0"/>
              <a:t> </a:t>
            </a:r>
            <a:r>
              <a:rPr lang="nl-NL" dirty="0" err="1"/>
              <a:t>they</a:t>
            </a:r>
            <a:r>
              <a:rPr lang="nl-NL" dirty="0"/>
              <a:t> make </a:t>
            </a:r>
            <a:r>
              <a:rPr lang="nl-NL" dirty="0" err="1"/>
              <a:t>honey</a:t>
            </a:r>
            <a:r>
              <a:rPr lang="nl-NL" dirty="0"/>
              <a:t>. 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pic>
        <p:nvPicPr>
          <p:cNvPr id="25" name="Afbeelding 24" descr="Afbeelding met gras, buiten, groen, huis&#10;&#10;Automatisch gegenereerde beschrijving">
            <a:extLst>
              <a:ext uri="{FF2B5EF4-FFF2-40B4-BE49-F238E27FC236}">
                <a16:creationId xmlns:a16="http://schemas.microsoft.com/office/drawing/2014/main" id="{F6967EAD-C8D7-4E1E-AF8A-D61AF8BFC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838" y="2801908"/>
            <a:ext cx="5821681" cy="3274696"/>
          </a:xfrm>
          <a:prstGeom prst="rect">
            <a:avLst/>
          </a:prstGeom>
        </p:spPr>
      </p:pic>
      <p:pic>
        <p:nvPicPr>
          <p:cNvPr id="41" name="Afbeelding 40" descr="Afbeelding met gras, buiten, boom, persoon&#10;&#10;Automatisch gegenereerde beschrijving">
            <a:extLst>
              <a:ext uri="{FF2B5EF4-FFF2-40B4-BE49-F238E27FC236}">
                <a16:creationId xmlns:a16="http://schemas.microsoft.com/office/drawing/2014/main" id="{04638165-733C-41DF-880F-2BDE6BE0B7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1" y="2801908"/>
            <a:ext cx="5821679" cy="327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323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C72B6E-AB68-446F-9B61-D993B45BC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gras, buiten, persoon, boom&#10;&#10;Automatisch gegenereerde beschrijving">
            <a:extLst>
              <a:ext uri="{FF2B5EF4-FFF2-40B4-BE49-F238E27FC236}">
                <a16:creationId xmlns:a16="http://schemas.microsoft.com/office/drawing/2014/main" id="{97F39AE6-CF4C-4C9E-A6E8-5CE08DF902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339" y="286601"/>
            <a:ext cx="3190240" cy="5742433"/>
          </a:xfrm>
        </p:spPr>
      </p:pic>
      <p:pic>
        <p:nvPicPr>
          <p:cNvPr id="7" name="Afbeelding 6" descr="Afbeelding met boom, gras, buiten, persoon&#10;&#10;Automatisch gegenereerde beschrijving">
            <a:extLst>
              <a:ext uri="{FF2B5EF4-FFF2-40B4-BE49-F238E27FC236}">
                <a16:creationId xmlns:a16="http://schemas.microsoft.com/office/drawing/2014/main" id="{168D95C0-A6FD-4E5E-BD3F-50B0A1C3BA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360" y="286601"/>
            <a:ext cx="3190240" cy="5742433"/>
          </a:xfrm>
          <a:prstGeom prst="rect">
            <a:avLst/>
          </a:prstGeom>
        </p:spPr>
      </p:pic>
      <p:pic>
        <p:nvPicPr>
          <p:cNvPr id="9" name="Afbeelding 8" descr="Afbeelding met oven, binnen, kast, gebouw&#10;&#10;Automatisch gegenereerde beschrijving">
            <a:extLst>
              <a:ext uri="{FF2B5EF4-FFF2-40B4-BE49-F238E27FC236}">
                <a16:creationId xmlns:a16="http://schemas.microsoft.com/office/drawing/2014/main" id="{1E09B674-6B14-4ECA-866B-5AF7BFD305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40" y="286603"/>
            <a:ext cx="3190241" cy="574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51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0">
            <a:extLst>
              <a:ext uri="{FF2B5EF4-FFF2-40B4-BE49-F238E27FC236}">
                <a16:creationId xmlns:a16="http://schemas.microsoft.com/office/drawing/2014/main" id="{6E14809C-AB06-455C-9E09-733EC00DD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Rectangle 32">
            <a:extLst>
              <a:ext uri="{FF2B5EF4-FFF2-40B4-BE49-F238E27FC236}">
                <a16:creationId xmlns:a16="http://schemas.microsoft.com/office/drawing/2014/main" id="{F9612D73-1056-4289-A977-92C9190C7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43" name="Rectangle 34">
            <a:extLst>
              <a:ext uri="{FF2B5EF4-FFF2-40B4-BE49-F238E27FC236}">
                <a16:creationId xmlns:a16="http://schemas.microsoft.com/office/drawing/2014/main" id="{44C5A9E5-0F35-4AA6-AF26-B90A2D47B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74B82C2-BFC6-4C97-A4AC-9BF42B3236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680298"/>
            <a:ext cx="5291666" cy="2976562"/>
          </a:xfrm>
          <a:prstGeom prst="rect">
            <a:avLst/>
          </a:prstGeom>
        </p:spPr>
      </p:pic>
      <p:pic>
        <p:nvPicPr>
          <p:cNvPr id="7" name="Afbeelding 6" descr="Afbeelding met binnen, vloer&#10;&#10;Automatisch gegenereerde beschrijving">
            <a:extLst>
              <a:ext uri="{FF2B5EF4-FFF2-40B4-BE49-F238E27FC236}">
                <a16:creationId xmlns:a16="http://schemas.microsoft.com/office/drawing/2014/main" id="{1FC5E88D-1DD6-43DE-9DCD-37D5885ED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34261" y="522746"/>
            <a:ext cx="2936874" cy="5291666"/>
          </a:xfrm>
          <a:prstGeom prst="rect">
            <a:avLst/>
          </a:prstGeom>
        </p:spPr>
      </p:pic>
      <p:sp>
        <p:nvSpPr>
          <p:cNvPr id="44" name="Rectangle 36">
            <a:extLst>
              <a:ext uri="{FF2B5EF4-FFF2-40B4-BE49-F238E27FC236}">
                <a16:creationId xmlns:a16="http://schemas.microsoft.com/office/drawing/2014/main" id="{4D9DB69D-7E48-4FDF-806E-F0B4BF005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Rectangle 38">
            <a:extLst>
              <a:ext uri="{FF2B5EF4-FFF2-40B4-BE49-F238E27FC236}">
                <a16:creationId xmlns:a16="http://schemas.microsoft.com/office/drawing/2014/main" id="{846BF69C-4724-4F8D-8EA6-1487E9C9C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20066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BD9606-9572-4940-9400-640FF52C1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endParaRPr lang="nl-NL"/>
          </a:p>
        </p:txBody>
      </p:sp>
      <p:pic>
        <p:nvPicPr>
          <p:cNvPr id="11" name="Tijdelijke aanduiding voor inhoud 10" descr="Afbeelding met binnen, voedsel&#10;&#10;Automatisch gegenereerde beschrijving">
            <a:extLst>
              <a:ext uri="{FF2B5EF4-FFF2-40B4-BE49-F238E27FC236}">
                <a16:creationId xmlns:a16="http://schemas.microsoft.com/office/drawing/2014/main" id="{7ED13A82-26A2-407B-9764-956A743C16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852" y="347563"/>
            <a:ext cx="3132809" cy="5639057"/>
          </a:xfrm>
        </p:spPr>
      </p:pic>
      <p:pic>
        <p:nvPicPr>
          <p:cNvPr id="13" name="Afbeelding 12" descr="Afbeelding met persoon, binnen, keuken, tafel&#10;&#10;Automatisch gegenereerde beschrijving">
            <a:extLst>
              <a:ext uri="{FF2B5EF4-FFF2-40B4-BE49-F238E27FC236}">
                <a16:creationId xmlns:a16="http://schemas.microsoft.com/office/drawing/2014/main" id="{0F5A8F21-983E-4244-8D83-2B99E584D0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91" y="1408747"/>
            <a:ext cx="6858000" cy="3857625"/>
          </a:xfrm>
          <a:prstGeom prst="rect">
            <a:avLst/>
          </a:prstGeom>
        </p:spPr>
      </p:pic>
      <p:pic>
        <p:nvPicPr>
          <p:cNvPr id="15" name="Afbeelding 14" descr="Afbeelding met persoon, binnen, muur, vrouw&#10;&#10;Automatisch gegenereerde beschrijving">
            <a:extLst>
              <a:ext uri="{FF2B5EF4-FFF2-40B4-BE49-F238E27FC236}">
                <a16:creationId xmlns:a16="http://schemas.microsoft.com/office/drawing/2014/main" id="{9DC434F0-95B8-4278-BF46-9385817955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086" y="347563"/>
            <a:ext cx="3132810" cy="563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17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B6A1DF-DF0E-4892-9380-2F9763F15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b="1" dirty="0" err="1"/>
              <a:t>you</a:t>
            </a:r>
            <a:r>
              <a:rPr lang="nl-NL" dirty="0"/>
              <a:t> do?</a:t>
            </a:r>
          </a:p>
        </p:txBody>
      </p:sp>
      <p:pic>
        <p:nvPicPr>
          <p:cNvPr id="4" name="Afbeelding 3" descr="Afbeelding met dier, bloem, plant&#10;&#10;Automatisch gegenereerde beschrijving">
            <a:extLst>
              <a:ext uri="{FF2B5EF4-FFF2-40B4-BE49-F238E27FC236}">
                <a16:creationId xmlns:a16="http://schemas.microsoft.com/office/drawing/2014/main" id="{2F16AAC5-13EA-43A9-8429-DA628AB5C3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773" r="4931" b="1"/>
          <a:stretch/>
        </p:blipFill>
        <p:spPr>
          <a:xfrm>
            <a:off x="1076432" y="1916318"/>
            <a:ext cx="3094997" cy="3471012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54F641D-63B9-46A6-944E-91E1FF7B6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733" y="1845734"/>
            <a:ext cx="7034107" cy="4412826"/>
          </a:xfrm>
        </p:spPr>
        <p:txBody>
          <a:bodyPr>
            <a:normAutofit/>
          </a:bodyPr>
          <a:lstStyle/>
          <a:p>
            <a:r>
              <a:rPr lang="en-US" sz="1200" dirty="0"/>
              <a:t>Every individual can contribute to the preservation of bees and other pollinators:</a:t>
            </a:r>
            <a:br>
              <a:rPr lang="en-US" sz="1200" dirty="0"/>
            </a:br>
            <a:endParaRPr lang="en-US" sz="1200" dirty="0"/>
          </a:p>
          <a:p>
            <a:r>
              <a:rPr lang="en-US" sz="1200" dirty="0"/>
              <a:t>- Plant nectar-bearing flowers for decorative purposes on balconies, terraces, and gardens.</a:t>
            </a:r>
          </a:p>
          <a:p>
            <a:r>
              <a:rPr lang="en-US" sz="1200" dirty="0"/>
              <a:t>- Buy honey and other hive products from your nearest local beekeeper.</a:t>
            </a:r>
          </a:p>
          <a:p>
            <a:r>
              <a:rPr lang="en-US" sz="1200" dirty="0"/>
              <a:t>- Raise awareness among children and adolescents on the importance of bees and express your support for beekeepers.</a:t>
            </a:r>
          </a:p>
          <a:p>
            <a:r>
              <a:rPr lang="en-US" sz="1200" dirty="0"/>
              <a:t>- Set up a pollinator farm on your balcony, terrace, or garden; you can either make it yourself or buy at any home furnishings store.</a:t>
            </a:r>
          </a:p>
          <a:p>
            <a:r>
              <a:rPr lang="en-US" sz="1200" dirty="0"/>
              <a:t>- Preserve old meadows – which feature a more diverse array of flowers – and sow nectar-bearing plants.</a:t>
            </a:r>
          </a:p>
          <a:p>
            <a:r>
              <a:rPr lang="en-US" sz="1200" dirty="0"/>
              <a:t>- Cut grass on meadows only after the nectar-bearing plants have finished blooming.</a:t>
            </a:r>
          </a:p>
          <a:p>
            <a:r>
              <a:rPr lang="en-US" sz="1200" dirty="0"/>
              <a:t>- Offer suitable farming locations for the temporary or permanent settlement of bees so that they have suitable pasture. They will pollinate our plants, which will thereby bear more fruit.</a:t>
            </a:r>
          </a:p>
          <a:p>
            <a:r>
              <a:rPr lang="en-US" sz="1200" dirty="0"/>
              <a:t>- Use pesticides that do not harm bees, and spray them in windless weather, either early in the morning or late at night, when bees withdraw from blossoms.</a:t>
            </a:r>
          </a:p>
          <a:p>
            <a:r>
              <a:rPr lang="en-US" sz="1200" dirty="0"/>
              <a:t>- Mulch blooming plants in orchards and vineyards before spraying them with pesticides so that they do not attract bees after being sprayed.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1171455640"/>
      </p:ext>
    </p:extLst>
  </p:cSld>
  <p:clrMapOvr>
    <a:masterClrMapping/>
  </p:clrMapOvr>
</p:sld>
</file>

<file path=ppt/theme/theme1.xml><?xml version="1.0" encoding="utf-8"?>
<a:theme xmlns:a="http://schemas.openxmlformats.org/drawingml/2006/main" name="Terugblik">
  <a:themeElements>
    <a:clrScheme name="Terugbli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96</Words>
  <Application>Microsoft Office PowerPoint</Application>
  <PresentationFormat>Breedbeeld</PresentationFormat>
  <Paragraphs>21</Paragraphs>
  <Slides>8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Calibri</vt:lpstr>
      <vt:lpstr>Calibri Light</vt:lpstr>
      <vt:lpstr>Terugblik</vt:lpstr>
      <vt:lpstr>World bee day</vt:lpstr>
      <vt:lpstr>The importance of bees</vt:lpstr>
      <vt:lpstr>Why world bee day</vt:lpstr>
      <vt:lpstr>Visit to local beekeepers </vt:lpstr>
      <vt:lpstr>PowerPoint-presentatie</vt:lpstr>
      <vt:lpstr>PowerPoint-presentatie</vt:lpstr>
      <vt:lpstr>PowerPoint-presentatie</vt:lpstr>
      <vt:lpstr>What can you do?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bee day</dc:title>
  <dc:creator>Kelsy Schreurs</dc:creator>
  <cp:lastModifiedBy>Kelsy Schreurs</cp:lastModifiedBy>
  <cp:revision>4</cp:revision>
  <dcterms:created xsi:type="dcterms:W3CDTF">2019-07-15T08:01:04Z</dcterms:created>
  <dcterms:modified xsi:type="dcterms:W3CDTF">2019-07-15T08:14:14Z</dcterms:modified>
</cp:coreProperties>
</file>