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457200" y="1654560"/>
            <a:ext cx="8229600" cy="2529720"/>
          </a:xfrm>
          <a:prstGeom prst="rect">
            <a:avLst/>
          </a:prstGeom>
        </p:spPr>
        <p:txBody>
          <a:bodyPr lIns="0" tIns="0" rIns="0" bIns="0"/>
          <a:lstStyle/>
          <a:p>
            <a:endParaRPr/>
          </a:p>
        </p:txBody>
      </p:sp>
      <p:sp>
        <p:nvSpPr>
          <p:cNvPr id="26" name="PlaceHolder 3"/>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29"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30" name="PlaceHolder 4"/>
          <p:cNvSpPr>
            <a:spLocks noGrp="1"/>
          </p:cNvSpPr>
          <p:nvPr>
            <p:ph type="body"/>
          </p:nvPr>
        </p:nvSpPr>
        <p:spPr>
          <a:xfrm>
            <a:off x="4674240" y="4425120"/>
            <a:ext cx="4015800" cy="2529720"/>
          </a:xfrm>
          <a:prstGeom prst="rect">
            <a:avLst/>
          </a:prstGeom>
        </p:spPr>
        <p:txBody>
          <a:bodyPr lIns="0" tIns="0" rIns="0" bIns="0"/>
          <a:lstStyle/>
          <a:p>
            <a:endParaRPr/>
          </a:p>
        </p:txBody>
      </p:sp>
      <p:sp>
        <p:nvSpPr>
          <p:cNvPr id="31" name="PlaceHolder 5"/>
          <p:cNvSpPr>
            <a:spLocks noGrp="1"/>
          </p:cNvSpPr>
          <p:nvPr>
            <p:ph type="body"/>
          </p:nvPr>
        </p:nvSpPr>
        <p:spPr>
          <a:xfrm>
            <a:off x="457200" y="4425120"/>
            <a:ext cx="4015800" cy="25297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457200" y="1654560"/>
            <a:ext cx="8229600" cy="5303520"/>
          </a:xfrm>
          <a:prstGeom prst="rect">
            <a:avLst/>
          </a:prstGeom>
        </p:spPr>
        <p:txBody>
          <a:bodyPr lIns="0" tIns="0" rIns="0" bIns="0"/>
          <a:lstStyle/>
          <a:p>
            <a:endParaRPr/>
          </a:p>
        </p:txBody>
      </p:sp>
      <p:sp>
        <p:nvSpPr>
          <p:cNvPr id="34" name="PlaceHolder 3"/>
          <p:cNvSpPr>
            <a:spLocks noGrp="1"/>
          </p:cNvSpPr>
          <p:nvPr>
            <p:ph type="body"/>
          </p:nvPr>
        </p:nvSpPr>
        <p:spPr>
          <a:xfrm>
            <a:off x="457200" y="1654560"/>
            <a:ext cx="8229600" cy="5303520"/>
          </a:xfrm>
          <a:prstGeom prst="rect">
            <a:avLst/>
          </a:prstGeom>
        </p:spPr>
        <p:txBody>
          <a:bodyPr lIns="0" tIns="0" rIns="0" bIns="0"/>
          <a:lstStyle/>
          <a:p>
            <a:endParaRPr/>
          </a:p>
        </p:txBody>
      </p:sp>
      <p:pic>
        <p:nvPicPr>
          <p:cNvPr id="35" name="Εικόνα 34"/>
          <p:cNvPicPr/>
          <p:nvPr/>
        </p:nvPicPr>
        <p:blipFill>
          <a:blip r:embed="rId2"/>
          <a:stretch/>
        </p:blipFill>
        <p:spPr>
          <a:xfrm>
            <a:off x="1248480" y="1654560"/>
            <a:ext cx="6647040" cy="5303520"/>
          </a:xfrm>
          <a:prstGeom prst="rect">
            <a:avLst/>
          </a:prstGeom>
          <a:ln>
            <a:noFill/>
          </a:ln>
        </p:spPr>
      </p:pic>
      <p:pic>
        <p:nvPicPr>
          <p:cNvPr id="36" name="Εικόνα 35"/>
          <p:cNvPicPr/>
          <p:nvPr/>
        </p:nvPicPr>
        <p:blipFill>
          <a:blip r:embed="rId2"/>
          <a:stretch/>
        </p:blipFill>
        <p:spPr>
          <a:xfrm>
            <a:off x="1248480" y="1654560"/>
            <a:ext cx="6647040" cy="53035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41" name="PlaceHolder 2"/>
          <p:cNvSpPr>
            <a:spLocks noGrp="1"/>
          </p:cNvSpPr>
          <p:nvPr>
            <p:ph type="subTitle"/>
          </p:nvPr>
        </p:nvSpPr>
        <p:spPr>
          <a:xfrm>
            <a:off x="457200" y="1654560"/>
            <a:ext cx="8229600" cy="53035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54560"/>
            <a:ext cx="8229600" cy="53035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45"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46" name="PlaceHolder 3"/>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2155320" y="261000"/>
            <a:ext cx="4833360" cy="4038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50"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51" name="PlaceHolder 3"/>
          <p:cNvSpPr>
            <a:spLocks noGrp="1"/>
          </p:cNvSpPr>
          <p:nvPr>
            <p:ph type="body"/>
          </p:nvPr>
        </p:nvSpPr>
        <p:spPr>
          <a:xfrm>
            <a:off x="457200" y="4425120"/>
            <a:ext cx="4015800" cy="2529720"/>
          </a:xfrm>
          <a:prstGeom prst="rect">
            <a:avLst/>
          </a:prstGeom>
        </p:spPr>
        <p:txBody>
          <a:bodyPr lIns="0" tIns="0" rIns="0" bIns="0"/>
          <a:lstStyle/>
          <a:p>
            <a:endParaRPr/>
          </a:p>
        </p:txBody>
      </p:sp>
      <p:sp>
        <p:nvSpPr>
          <p:cNvPr id="52" name="PlaceHolder 4"/>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457200" y="1654560"/>
            <a:ext cx="8229600" cy="53035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54"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55"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56" name="PlaceHolder 4"/>
          <p:cNvSpPr>
            <a:spLocks noGrp="1"/>
          </p:cNvSpPr>
          <p:nvPr>
            <p:ph type="body"/>
          </p:nvPr>
        </p:nvSpPr>
        <p:spPr>
          <a:xfrm>
            <a:off x="4674240" y="4425120"/>
            <a:ext cx="4015800" cy="25297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58"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59"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60" name="PlaceHolder 4"/>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62" name="PlaceHolder 2"/>
          <p:cNvSpPr>
            <a:spLocks noGrp="1"/>
          </p:cNvSpPr>
          <p:nvPr>
            <p:ph type="body"/>
          </p:nvPr>
        </p:nvSpPr>
        <p:spPr>
          <a:xfrm>
            <a:off x="457200" y="1654560"/>
            <a:ext cx="8229600" cy="2529720"/>
          </a:xfrm>
          <a:prstGeom prst="rect">
            <a:avLst/>
          </a:prstGeom>
        </p:spPr>
        <p:txBody>
          <a:bodyPr lIns="0" tIns="0" rIns="0" bIns="0"/>
          <a:lstStyle/>
          <a:p>
            <a:endParaRPr/>
          </a:p>
        </p:txBody>
      </p:sp>
      <p:sp>
        <p:nvSpPr>
          <p:cNvPr id="63" name="PlaceHolder 3"/>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65"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66"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67" name="PlaceHolder 4"/>
          <p:cNvSpPr>
            <a:spLocks noGrp="1"/>
          </p:cNvSpPr>
          <p:nvPr>
            <p:ph type="body"/>
          </p:nvPr>
        </p:nvSpPr>
        <p:spPr>
          <a:xfrm>
            <a:off x="4674240" y="4425120"/>
            <a:ext cx="4015800" cy="2529720"/>
          </a:xfrm>
          <a:prstGeom prst="rect">
            <a:avLst/>
          </a:prstGeom>
        </p:spPr>
        <p:txBody>
          <a:bodyPr lIns="0" tIns="0" rIns="0" bIns="0"/>
          <a:lstStyle/>
          <a:p>
            <a:endParaRPr/>
          </a:p>
        </p:txBody>
      </p:sp>
      <p:sp>
        <p:nvSpPr>
          <p:cNvPr id="68" name="PlaceHolder 5"/>
          <p:cNvSpPr>
            <a:spLocks noGrp="1"/>
          </p:cNvSpPr>
          <p:nvPr>
            <p:ph type="body"/>
          </p:nvPr>
        </p:nvSpPr>
        <p:spPr>
          <a:xfrm>
            <a:off x="457200" y="4425120"/>
            <a:ext cx="4015800" cy="252972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70" name="PlaceHolder 2"/>
          <p:cNvSpPr>
            <a:spLocks noGrp="1"/>
          </p:cNvSpPr>
          <p:nvPr>
            <p:ph type="body"/>
          </p:nvPr>
        </p:nvSpPr>
        <p:spPr>
          <a:xfrm>
            <a:off x="457200" y="1654560"/>
            <a:ext cx="8229600" cy="5303520"/>
          </a:xfrm>
          <a:prstGeom prst="rect">
            <a:avLst/>
          </a:prstGeom>
        </p:spPr>
        <p:txBody>
          <a:bodyPr lIns="0" tIns="0" rIns="0" bIns="0"/>
          <a:lstStyle/>
          <a:p>
            <a:endParaRPr/>
          </a:p>
        </p:txBody>
      </p:sp>
      <p:sp>
        <p:nvSpPr>
          <p:cNvPr id="71" name="PlaceHolder 3"/>
          <p:cNvSpPr>
            <a:spLocks noGrp="1"/>
          </p:cNvSpPr>
          <p:nvPr>
            <p:ph type="body"/>
          </p:nvPr>
        </p:nvSpPr>
        <p:spPr>
          <a:xfrm>
            <a:off x="457200" y="1654560"/>
            <a:ext cx="8229600" cy="5303520"/>
          </a:xfrm>
          <a:prstGeom prst="rect">
            <a:avLst/>
          </a:prstGeom>
        </p:spPr>
        <p:txBody>
          <a:bodyPr lIns="0" tIns="0" rIns="0" bIns="0"/>
          <a:lstStyle/>
          <a:p>
            <a:endParaRPr/>
          </a:p>
        </p:txBody>
      </p:sp>
      <p:pic>
        <p:nvPicPr>
          <p:cNvPr id="72" name="Εικόνα 71"/>
          <p:cNvPicPr/>
          <p:nvPr/>
        </p:nvPicPr>
        <p:blipFill>
          <a:blip r:embed="rId2"/>
          <a:stretch/>
        </p:blipFill>
        <p:spPr>
          <a:xfrm>
            <a:off x="1248480" y="1654560"/>
            <a:ext cx="6647040" cy="5303520"/>
          </a:xfrm>
          <a:prstGeom prst="rect">
            <a:avLst/>
          </a:prstGeom>
          <a:ln>
            <a:noFill/>
          </a:ln>
        </p:spPr>
      </p:pic>
      <p:pic>
        <p:nvPicPr>
          <p:cNvPr id="73" name="Εικόνα 72"/>
          <p:cNvPicPr/>
          <p:nvPr/>
        </p:nvPicPr>
        <p:blipFill>
          <a:blip r:embed="rId2"/>
          <a:stretch/>
        </p:blipFill>
        <p:spPr>
          <a:xfrm>
            <a:off x="1248480" y="1654560"/>
            <a:ext cx="6647040" cy="53035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81" name="PlaceHolder 2"/>
          <p:cNvSpPr>
            <a:spLocks noGrp="1"/>
          </p:cNvSpPr>
          <p:nvPr>
            <p:ph type="subTitle"/>
          </p:nvPr>
        </p:nvSpPr>
        <p:spPr>
          <a:xfrm>
            <a:off x="457200" y="1654560"/>
            <a:ext cx="8229600" cy="530352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83" name="PlaceHolder 2"/>
          <p:cNvSpPr>
            <a:spLocks noGrp="1"/>
          </p:cNvSpPr>
          <p:nvPr>
            <p:ph type="body"/>
          </p:nvPr>
        </p:nvSpPr>
        <p:spPr>
          <a:xfrm>
            <a:off x="457200" y="1654560"/>
            <a:ext cx="8229600" cy="53035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86" name="PlaceHolder 3"/>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6" name="PlaceHolder 2"/>
          <p:cNvSpPr>
            <a:spLocks noGrp="1"/>
          </p:cNvSpPr>
          <p:nvPr>
            <p:ph type="body"/>
          </p:nvPr>
        </p:nvSpPr>
        <p:spPr>
          <a:xfrm>
            <a:off x="457200" y="1654560"/>
            <a:ext cx="8229600" cy="53035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2155320" y="261000"/>
            <a:ext cx="4833360" cy="40381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90"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91" name="PlaceHolder 3"/>
          <p:cNvSpPr>
            <a:spLocks noGrp="1"/>
          </p:cNvSpPr>
          <p:nvPr>
            <p:ph type="body"/>
          </p:nvPr>
        </p:nvSpPr>
        <p:spPr>
          <a:xfrm>
            <a:off x="457200" y="4425120"/>
            <a:ext cx="4015800" cy="2529720"/>
          </a:xfrm>
          <a:prstGeom prst="rect">
            <a:avLst/>
          </a:prstGeom>
        </p:spPr>
        <p:txBody>
          <a:bodyPr lIns="0" tIns="0" rIns="0" bIns="0"/>
          <a:lstStyle/>
          <a:p>
            <a:endParaRPr/>
          </a:p>
        </p:txBody>
      </p:sp>
      <p:sp>
        <p:nvSpPr>
          <p:cNvPr id="92" name="PlaceHolder 4"/>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94"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95"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96" name="PlaceHolder 4"/>
          <p:cNvSpPr>
            <a:spLocks noGrp="1"/>
          </p:cNvSpPr>
          <p:nvPr>
            <p:ph type="body"/>
          </p:nvPr>
        </p:nvSpPr>
        <p:spPr>
          <a:xfrm>
            <a:off x="4674240" y="4425120"/>
            <a:ext cx="4015800" cy="252972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98"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99"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100" name="PlaceHolder 4"/>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102" name="PlaceHolder 2"/>
          <p:cNvSpPr>
            <a:spLocks noGrp="1"/>
          </p:cNvSpPr>
          <p:nvPr>
            <p:ph type="body"/>
          </p:nvPr>
        </p:nvSpPr>
        <p:spPr>
          <a:xfrm>
            <a:off x="457200" y="1654560"/>
            <a:ext cx="8229600" cy="2529720"/>
          </a:xfrm>
          <a:prstGeom prst="rect">
            <a:avLst/>
          </a:prstGeom>
        </p:spPr>
        <p:txBody>
          <a:bodyPr lIns="0" tIns="0" rIns="0" bIns="0"/>
          <a:lstStyle/>
          <a:p>
            <a:endParaRPr/>
          </a:p>
        </p:txBody>
      </p:sp>
      <p:sp>
        <p:nvSpPr>
          <p:cNvPr id="103" name="PlaceHolder 3"/>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106"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107" name="PlaceHolder 4"/>
          <p:cNvSpPr>
            <a:spLocks noGrp="1"/>
          </p:cNvSpPr>
          <p:nvPr>
            <p:ph type="body"/>
          </p:nvPr>
        </p:nvSpPr>
        <p:spPr>
          <a:xfrm>
            <a:off x="4674240" y="4425120"/>
            <a:ext cx="4015800" cy="2529720"/>
          </a:xfrm>
          <a:prstGeom prst="rect">
            <a:avLst/>
          </a:prstGeom>
        </p:spPr>
        <p:txBody>
          <a:bodyPr lIns="0" tIns="0" rIns="0" bIns="0"/>
          <a:lstStyle/>
          <a:p>
            <a:endParaRPr/>
          </a:p>
        </p:txBody>
      </p:sp>
      <p:sp>
        <p:nvSpPr>
          <p:cNvPr id="108" name="PlaceHolder 5"/>
          <p:cNvSpPr>
            <a:spLocks noGrp="1"/>
          </p:cNvSpPr>
          <p:nvPr>
            <p:ph type="body"/>
          </p:nvPr>
        </p:nvSpPr>
        <p:spPr>
          <a:xfrm>
            <a:off x="457200" y="4425120"/>
            <a:ext cx="4015800" cy="252972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110" name="PlaceHolder 2"/>
          <p:cNvSpPr>
            <a:spLocks noGrp="1"/>
          </p:cNvSpPr>
          <p:nvPr>
            <p:ph type="body"/>
          </p:nvPr>
        </p:nvSpPr>
        <p:spPr>
          <a:xfrm>
            <a:off x="457200" y="1654560"/>
            <a:ext cx="8229600" cy="5303520"/>
          </a:xfrm>
          <a:prstGeom prst="rect">
            <a:avLst/>
          </a:prstGeom>
        </p:spPr>
        <p:txBody>
          <a:bodyPr lIns="0" tIns="0" rIns="0" bIns="0"/>
          <a:lstStyle/>
          <a:p>
            <a:endParaRPr/>
          </a:p>
        </p:txBody>
      </p:sp>
      <p:sp>
        <p:nvSpPr>
          <p:cNvPr id="111" name="PlaceHolder 3"/>
          <p:cNvSpPr>
            <a:spLocks noGrp="1"/>
          </p:cNvSpPr>
          <p:nvPr>
            <p:ph type="body"/>
          </p:nvPr>
        </p:nvSpPr>
        <p:spPr>
          <a:xfrm>
            <a:off x="457200" y="1654560"/>
            <a:ext cx="8229600" cy="5303520"/>
          </a:xfrm>
          <a:prstGeom prst="rect">
            <a:avLst/>
          </a:prstGeom>
        </p:spPr>
        <p:txBody>
          <a:bodyPr lIns="0" tIns="0" rIns="0" bIns="0"/>
          <a:lstStyle/>
          <a:p>
            <a:endParaRPr/>
          </a:p>
        </p:txBody>
      </p:sp>
      <p:pic>
        <p:nvPicPr>
          <p:cNvPr id="112" name="Εικόνα 111"/>
          <p:cNvPicPr/>
          <p:nvPr/>
        </p:nvPicPr>
        <p:blipFill>
          <a:blip r:embed="rId2"/>
          <a:stretch/>
        </p:blipFill>
        <p:spPr>
          <a:xfrm>
            <a:off x="1248480" y="1654560"/>
            <a:ext cx="6647040" cy="5303520"/>
          </a:xfrm>
          <a:prstGeom prst="rect">
            <a:avLst/>
          </a:prstGeom>
          <a:ln>
            <a:noFill/>
          </a:ln>
        </p:spPr>
      </p:pic>
      <p:pic>
        <p:nvPicPr>
          <p:cNvPr id="113" name="Εικόνα 112"/>
          <p:cNvPicPr/>
          <p:nvPr/>
        </p:nvPicPr>
        <p:blipFill>
          <a:blip r:embed="rId2"/>
          <a:stretch/>
        </p:blipFill>
        <p:spPr>
          <a:xfrm>
            <a:off x="1248480" y="1654560"/>
            <a:ext cx="6647040" cy="530352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8"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9" name="PlaceHolder 3"/>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2155320" y="261000"/>
            <a:ext cx="4833360" cy="403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14" name="PlaceHolder 3"/>
          <p:cNvSpPr>
            <a:spLocks noGrp="1"/>
          </p:cNvSpPr>
          <p:nvPr>
            <p:ph type="body"/>
          </p:nvPr>
        </p:nvSpPr>
        <p:spPr>
          <a:xfrm>
            <a:off x="457200" y="4425120"/>
            <a:ext cx="4015800" cy="2529720"/>
          </a:xfrm>
          <a:prstGeom prst="rect">
            <a:avLst/>
          </a:prstGeom>
        </p:spPr>
        <p:txBody>
          <a:bodyPr lIns="0" tIns="0" rIns="0" bIns="0"/>
          <a:lstStyle/>
          <a:p>
            <a:endParaRPr/>
          </a:p>
        </p:txBody>
      </p:sp>
      <p:sp>
        <p:nvSpPr>
          <p:cNvPr id="15" name="PlaceHolder 4"/>
          <p:cNvSpPr>
            <a:spLocks noGrp="1"/>
          </p:cNvSpPr>
          <p:nvPr>
            <p:ph type="body"/>
          </p:nvPr>
        </p:nvSpPr>
        <p:spPr>
          <a:xfrm>
            <a:off x="4674240" y="1654560"/>
            <a:ext cx="4015800" cy="53035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457200" y="1654560"/>
            <a:ext cx="4015800" cy="5303520"/>
          </a:xfrm>
          <a:prstGeom prst="rect">
            <a:avLst/>
          </a:prstGeom>
        </p:spPr>
        <p:txBody>
          <a:bodyPr lIns="0" tIns="0" rIns="0" bIns="0"/>
          <a:lstStyle/>
          <a:p>
            <a:endParaRPr/>
          </a:p>
        </p:txBody>
      </p:sp>
      <p:sp>
        <p:nvSpPr>
          <p:cNvPr id="18"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19" name="PlaceHolder 4"/>
          <p:cNvSpPr>
            <a:spLocks noGrp="1"/>
          </p:cNvSpPr>
          <p:nvPr>
            <p:ph type="body"/>
          </p:nvPr>
        </p:nvSpPr>
        <p:spPr>
          <a:xfrm>
            <a:off x="4674240" y="4425120"/>
            <a:ext cx="4015800" cy="25297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155320" y="261000"/>
            <a:ext cx="4833360" cy="87084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457200" y="1654560"/>
            <a:ext cx="4015800" cy="2529720"/>
          </a:xfrm>
          <a:prstGeom prst="rect">
            <a:avLst/>
          </a:prstGeom>
        </p:spPr>
        <p:txBody>
          <a:bodyPr lIns="0" tIns="0" rIns="0" bIns="0"/>
          <a:lstStyle/>
          <a:p>
            <a:endParaRPr/>
          </a:p>
        </p:txBody>
      </p:sp>
      <p:sp>
        <p:nvSpPr>
          <p:cNvPr id="22" name="PlaceHolder 3"/>
          <p:cNvSpPr>
            <a:spLocks noGrp="1"/>
          </p:cNvSpPr>
          <p:nvPr>
            <p:ph type="body"/>
          </p:nvPr>
        </p:nvSpPr>
        <p:spPr>
          <a:xfrm>
            <a:off x="4674240" y="1654560"/>
            <a:ext cx="4015800" cy="2529720"/>
          </a:xfrm>
          <a:prstGeom prst="rect">
            <a:avLst/>
          </a:prstGeom>
        </p:spPr>
        <p:txBody>
          <a:bodyPr lIns="0" tIns="0" rIns="0" bIns="0"/>
          <a:lstStyle/>
          <a:p>
            <a:endParaRPr/>
          </a:p>
        </p:txBody>
      </p:sp>
      <p:sp>
        <p:nvSpPr>
          <p:cNvPr id="23" name="PlaceHolder 4"/>
          <p:cNvSpPr>
            <a:spLocks noGrp="1"/>
          </p:cNvSpPr>
          <p:nvPr>
            <p:ph type="body"/>
          </p:nvPr>
        </p:nvSpPr>
        <p:spPr>
          <a:xfrm>
            <a:off x="457200" y="4425120"/>
            <a:ext cx="8229600" cy="25297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149400" y="137160"/>
            <a:ext cx="8868960" cy="6582960"/>
          </a:xfrm>
          <a:prstGeom prst="rect">
            <a:avLst/>
          </a:prstGeom>
          <a:noFill/>
          <a:ln w="1908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4"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GB" sz="4400">
                <a:latin typeface="Arial"/>
              </a:rPr>
              <a:t>Click to edit the title text format</a:t>
            </a:r>
            <a:endParaRPr/>
          </a:p>
        </p:txBody>
      </p:sp>
      <p:sp>
        <p:nvSpPr>
          <p:cNvPr id="2" name="PlaceHolder 3"/>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GB" sz="3200">
                <a:latin typeface="Arial"/>
              </a:rPr>
              <a:t>Click to edit the outline text format</a:t>
            </a:r>
            <a:endParaRPr/>
          </a:p>
          <a:p>
            <a:pPr lvl="1">
              <a:buSzPct val="75000"/>
              <a:buFont typeface="StarSymbol"/>
              <a:buChar char=""/>
            </a:pPr>
            <a:r>
              <a:rPr lang="en-GB" sz="2800">
                <a:latin typeface="Arial"/>
              </a:rPr>
              <a:t>Second Outline Level</a:t>
            </a:r>
            <a:endParaRPr/>
          </a:p>
          <a:p>
            <a:pPr lvl="2">
              <a:buSzPct val="45000"/>
              <a:buFont typeface="StarSymbol"/>
              <a:buChar char=""/>
            </a:pPr>
            <a:r>
              <a:rPr lang="en-GB" sz="2400">
                <a:latin typeface="Arial"/>
              </a:rPr>
              <a:t>Third Outline Level</a:t>
            </a:r>
            <a:endParaRPr/>
          </a:p>
          <a:p>
            <a:pPr lvl="3">
              <a:buSzPct val="75000"/>
              <a:buFont typeface="StarSymbol"/>
              <a:buChar char=""/>
            </a:pPr>
            <a:r>
              <a:rPr lang="en-GB" sz="2000">
                <a:latin typeface="Arial"/>
              </a:rPr>
              <a:t>Fourth Outline Level</a:t>
            </a:r>
            <a:endParaRPr/>
          </a:p>
          <a:p>
            <a:pPr lvl="4">
              <a:buSzPct val="45000"/>
              <a:buFont typeface="StarSymbol"/>
              <a:buChar char=""/>
            </a:pPr>
            <a:r>
              <a:rPr lang="en-GB" sz="2000">
                <a:latin typeface="Arial"/>
              </a:rPr>
              <a:t>Fifth Outline Level</a:t>
            </a:r>
            <a:endParaRPr/>
          </a:p>
          <a:p>
            <a:pPr lvl="5">
              <a:buSzPct val="45000"/>
              <a:buFont typeface="StarSymbol"/>
              <a:buChar char=""/>
            </a:pPr>
            <a:r>
              <a:rPr lang="en-GB" sz="2000">
                <a:latin typeface="Arial"/>
              </a:rPr>
              <a:t>Sixth Outline Level</a:t>
            </a:r>
            <a:endParaRPr/>
          </a:p>
          <a:p>
            <a:pPr lvl="6">
              <a:buSzPct val="45000"/>
              <a:buFont typeface="StarSymbol"/>
              <a:buChar char=""/>
            </a:pPr>
            <a:r>
              <a:rPr lang="en-GB"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CustomShape 1"/>
          <p:cNvSpPr/>
          <p:nvPr/>
        </p:nvSpPr>
        <p:spPr>
          <a:xfrm>
            <a:off x="149400" y="137160"/>
            <a:ext cx="8868960" cy="6582960"/>
          </a:xfrm>
          <a:prstGeom prst="rect">
            <a:avLst/>
          </a:prstGeom>
          <a:noFill/>
          <a:ln w="1908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8"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GB" sz="4400">
                <a:latin typeface="Arial"/>
              </a:rPr>
              <a:t>Click to edit the title text format</a:t>
            </a:r>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GB" sz="3200">
                <a:latin typeface="Arial"/>
              </a:rPr>
              <a:t>Click to edit the outline text format</a:t>
            </a:r>
            <a:endParaRPr/>
          </a:p>
          <a:p>
            <a:pPr lvl="1">
              <a:buSzPct val="75000"/>
              <a:buFont typeface="StarSymbol"/>
              <a:buChar char=""/>
            </a:pPr>
            <a:r>
              <a:rPr lang="en-GB" sz="2800">
                <a:latin typeface="Arial"/>
              </a:rPr>
              <a:t>Second Outline Level</a:t>
            </a:r>
            <a:endParaRPr/>
          </a:p>
          <a:p>
            <a:pPr lvl="2">
              <a:buSzPct val="45000"/>
              <a:buFont typeface="StarSymbol"/>
              <a:buChar char=""/>
            </a:pPr>
            <a:r>
              <a:rPr lang="en-GB" sz="2400">
                <a:latin typeface="Arial"/>
              </a:rPr>
              <a:t>Third Outline Level</a:t>
            </a:r>
            <a:endParaRPr/>
          </a:p>
          <a:p>
            <a:pPr lvl="3">
              <a:buSzPct val="75000"/>
              <a:buFont typeface="StarSymbol"/>
              <a:buChar char=""/>
            </a:pPr>
            <a:r>
              <a:rPr lang="en-GB" sz="2000">
                <a:latin typeface="Arial"/>
              </a:rPr>
              <a:t>Fourth Outline Level</a:t>
            </a:r>
            <a:endParaRPr/>
          </a:p>
          <a:p>
            <a:pPr lvl="4">
              <a:buSzPct val="45000"/>
              <a:buFont typeface="StarSymbol"/>
              <a:buChar char=""/>
            </a:pPr>
            <a:r>
              <a:rPr lang="en-GB" sz="2000">
                <a:latin typeface="Arial"/>
              </a:rPr>
              <a:t>Fifth Outline Level</a:t>
            </a:r>
            <a:endParaRPr/>
          </a:p>
          <a:p>
            <a:pPr lvl="5">
              <a:buSzPct val="45000"/>
              <a:buFont typeface="StarSymbol"/>
              <a:buChar char=""/>
            </a:pPr>
            <a:r>
              <a:rPr lang="en-GB" sz="2000">
                <a:latin typeface="Arial"/>
              </a:rPr>
              <a:t>Sixth Outline Level</a:t>
            </a:r>
            <a:endParaRPr/>
          </a:p>
          <a:p>
            <a:pPr lvl="6">
              <a:buSzPct val="45000"/>
              <a:buFont typeface="StarSymbol"/>
              <a:buChar char=""/>
            </a:pPr>
            <a:r>
              <a:rPr lang="en-GB"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4" name="Εικόνα 73"/>
          <p:cNvPicPr/>
          <p:nvPr/>
        </p:nvPicPr>
        <p:blipFill>
          <a:blip r:embed="rId14"/>
          <a:stretch/>
        </p:blipFill>
        <p:spPr>
          <a:xfrm>
            <a:off x="0" y="0"/>
            <a:ext cx="9144000" cy="6858000"/>
          </a:xfrm>
          <a:prstGeom prst="rect">
            <a:avLst/>
          </a:prstGeom>
          <a:ln>
            <a:noFill/>
          </a:ln>
        </p:spPr>
      </p:pic>
      <p:sp>
        <p:nvSpPr>
          <p:cNvPr id="75" name="PlaceHolder 1"/>
          <p:cNvSpPr>
            <a:spLocks noGrp="1"/>
          </p:cNvSpPr>
          <p:nvPr>
            <p:ph type="title"/>
          </p:nvPr>
        </p:nvSpPr>
        <p:spPr>
          <a:xfrm>
            <a:off x="2155320" y="261000"/>
            <a:ext cx="4833360" cy="870840"/>
          </a:xfrm>
          <a:prstGeom prst="rect">
            <a:avLst/>
          </a:prstGeom>
        </p:spPr>
        <p:txBody>
          <a:bodyPr lIns="0" tIns="0" rIns="0" bIns="0" anchor="ctr"/>
          <a:lstStyle/>
          <a:p>
            <a:pPr algn="ctr"/>
            <a:r>
              <a:rPr lang="en-GB" sz="4820">
                <a:latin typeface="Arial"/>
              </a:rPr>
              <a:t>Click to edit the title text format</a:t>
            </a:r>
            <a:endParaRPr/>
          </a:p>
        </p:txBody>
      </p:sp>
      <p:sp>
        <p:nvSpPr>
          <p:cNvPr id="76" name="PlaceHolder 2"/>
          <p:cNvSpPr>
            <a:spLocks noGrp="1"/>
          </p:cNvSpPr>
          <p:nvPr>
            <p:ph type="body"/>
          </p:nvPr>
        </p:nvSpPr>
        <p:spPr>
          <a:xfrm>
            <a:off x="457200" y="1654560"/>
            <a:ext cx="8229600" cy="5303520"/>
          </a:xfrm>
          <a:prstGeom prst="rect">
            <a:avLst/>
          </a:prstGeom>
        </p:spPr>
        <p:txBody>
          <a:bodyPr lIns="0" tIns="0" rIns="0" bIns="0"/>
          <a:lstStyle/>
          <a:p>
            <a:pPr>
              <a:buSzPct val="45000"/>
              <a:buFont typeface="StarSymbol"/>
              <a:buChar char=""/>
            </a:pPr>
            <a:r>
              <a:rPr lang="en-GB" sz="3509">
                <a:latin typeface="Arial"/>
              </a:rPr>
              <a:t>Click to edit the outline text format</a:t>
            </a:r>
            <a:endParaRPr/>
          </a:p>
          <a:p>
            <a:pPr lvl="1">
              <a:buSzPct val="75000"/>
              <a:buFont typeface="StarSymbol"/>
              <a:buChar char=""/>
            </a:pPr>
            <a:r>
              <a:rPr lang="en-GB" sz="3070">
                <a:latin typeface="Arial"/>
              </a:rPr>
              <a:t>Second Outline Level</a:t>
            </a:r>
            <a:endParaRPr/>
          </a:p>
          <a:p>
            <a:pPr lvl="2">
              <a:buSzPct val="45000"/>
              <a:buFont typeface="StarSymbol"/>
              <a:buChar char=""/>
            </a:pPr>
            <a:r>
              <a:rPr lang="en-GB" sz="2629">
                <a:latin typeface="Arial"/>
              </a:rPr>
              <a:t>Third Outline Level</a:t>
            </a:r>
            <a:endParaRPr/>
          </a:p>
          <a:p>
            <a:pPr lvl="3">
              <a:buSzPct val="75000"/>
              <a:buFont typeface="StarSymbol"/>
              <a:buChar char=""/>
            </a:pPr>
            <a:r>
              <a:rPr lang="en-GB" sz="2189">
                <a:latin typeface="Arial"/>
              </a:rPr>
              <a:t>Fourth Outline Level</a:t>
            </a:r>
            <a:endParaRPr/>
          </a:p>
          <a:p>
            <a:pPr lvl="4">
              <a:buSzPct val="45000"/>
              <a:buFont typeface="StarSymbol"/>
              <a:buChar char=""/>
            </a:pPr>
            <a:r>
              <a:rPr lang="en-GB" sz="2189">
                <a:latin typeface="Arial"/>
              </a:rPr>
              <a:t>Fifth Outline Level</a:t>
            </a:r>
            <a:endParaRPr/>
          </a:p>
          <a:p>
            <a:pPr lvl="5">
              <a:buSzPct val="45000"/>
              <a:buFont typeface="StarSymbol"/>
              <a:buChar char=""/>
            </a:pPr>
            <a:r>
              <a:rPr lang="en-GB" sz="2189">
                <a:latin typeface="Arial"/>
              </a:rPr>
              <a:t>Sixth Outline Level</a:t>
            </a:r>
            <a:endParaRPr/>
          </a:p>
          <a:p>
            <a:pPr lvl="6">
              <a:buSzPct val="45000"/>
              <a:buFont typeface="StarSymbol"/>
              <a:buChar char=""/>
            </a:pPr>
            <a:r>
              <a:rPr lang="en-GB" sz="2189">
                <a:latin typeface="Arial"/>
              </a:rPr>
              <a:t>Seventh Outline Level</a:t>
            </a:r>
            <a:endParaRPr/>
          </a:p>
        </p:txBody>
      </p:sp>
      <p:sp>
        <p:nvSpPr>
          <p:cNvPr id="77" name="PlaceHolder 3"/>
          <p:cNvSpPr>
            <a:spLocks noGrp="1"/>
          </p:cNvSpPr>
          <p:nvPr>
            <p:ph type="dt"/>
          </p:nvPr>
        </p:nvSpPr>
        <p:spPr>
          <a:xfrm>
            <a:off x="457200" y="6247440"/>
            <a:ext cx="2130120" cy="473040"/>
          </a:xfrm>
          <a:prstGeom prst="rect">
            <a:avLst/>
          </a:prstGeom>
        </p:spPr>
        <p:txBody>
          <a:bodyPr lIns="0" tIns="0" rIns="0" bIns="0"/>
          <a:lstStyle/>
          <a:p>
            <a:r>
              <a:rPr lang="en-GB" sz="1400">
                <a:solidFill>
                  <a:srgbClr val="FFFFFF"/>
                </a:solidFill>
                <a:latin typeface="Times New Roman"/>
              </a:rPr>
              <a:t>&lt;date/time&gt;</a:t>
            </a:r>
            <a:endParaRPr/>
          </a:p>
        </p:txBody>
      </p:sp>
      <p:sp>
        <p:nvSpPr>
          <p:cNvPr id="78" name="PlaceHolder 4"/>
          <p:cNvSpPr>
            <a:spLocks noGrp="1"/>
          </p:cNvSpPr>
          <p:nvPr>
            <p:ph type="ftr"/>
          </p:nvPr>
        </p:nvSpPr>
        <p:spPr>
          <a:xfrm>
            <a:off x="3126960" y="6247440"/>
            <a:ext cx="2898360" cy="473040"/>
          </a:xfrm>
          <a:prstGeom prst="rect">
            <a:avLst/>
          </a:prstGeom>
        </p:spPr>
        <p:txBody>
          <a:bodyPr lIns="0" tIns="0" rIns="0" bIns="0"/>
          <a:lstStyle/>
          <a:p>
            <a:pPr algn="ctr"/>
            <a:r>
              <a:rPr lang="en-GB" sz="1400">
                <a:solidFill>
                  <a:srgbClr val="FFFFFF"/>
                </a:solidFill>
                <a:latin typeface="Times New Roman"/>
              </a:rPr>
              <a:t>&lt;footer&gt;</a:t>
            </a:r>
            <a:endParaRPr/>
          </a:p>
        </p:txBody>
      </p:sp>
      <p:sp>
        <p:nvSpPr>
          <p:cNvPr id="79" name="PlaceHolder 5"/>
          <p:cNvSpPr>
            <a:spLocks noGrp="1"/>
          </p:cNvSpPr>
          <p:nvPr>
            <p:ph type="sldNum"/>
          </p:nvPr>
        </p:nvSpPr>
        <p:spPr>
          <a:xfrm>
            <a:off x="6555960" y="6247440"/>
            <a:ext cx="2130120" cy="473040"/>
          </a:xfrm>
          <a:prstGeom prst="rect">
            <a:avLst/>
          </a:prstGeom>
        </p:spPr>
        <p:txBody>
          <a:bodyPr lIns="0" tIns="0" rIns="0" bIns="0"/>
          <a:lstStyle/>
          <a:p>
            <a:pPr algn="r"/>
            <a:fld id="{FAC5F997-2E1C-432E-82F2-D8D3812FA8B0}" type="slidenum">
              <a:rPr lang="en-GB" sz="1400">
                <a:solidFill>
                  <a:srgbClr val="FFFFFF"/>
                </a:solidFill>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Εικόνα 113"/>
          <p:cNvPicPr/>
          <p:nvPr/>
        </p:nvPicPr>
        <p:blipFill>
          <a:blip r:embed="rId2"/>
          <a:stretch/>
        </p:blipFill>
        <p:spPr>
          <a:xfrm>
            <a:off x="1524256" y="2681553"/>
            <a:ext cx="6227640" cy="3498120"/>
          </a:xfrm>
          <a:prstGeom prst="rect">
            <a:avLst/>
          </a:prstGeom>
          <a:ln>
            <a:noFill/>
          </a:ln>
        </p:spPr>
      </p:pic>
      <p:pic>
        <p:nvPicPr>
          <p:cNvPr id="115" name="Picture 2"/>
          <p:cNvPicPr/>
          <p:nvPr/>
        </p:nvPicPr>
        <p:blipFill>
          <a:blip r:embed="rId3"/>
          <a:stretch/>
        </p:blipFill>
        <p:spPr>
          <a:xfrm rot="6600">
            <a:off x="3627720" y="3765600"/>
            <a:ext cx="1900440" cy="1757880"/>
          </a:xfrm>
          <a:prstGeom prst="rect">
            <a:avLst/>
          </a:prstGeom>
          <a:ln>
            <a:noFill/>
          </a:ln>
        </p:spPr>
      </p:pic>
      <p:sp>
        <p:nvSpPr>
          <p:cNvPr id="116" name="CustomShape 1"/>
          <p:cNvSpPr/>
          <p:nvPr/>
        </p:nvSpPr>
        <p:spPr>
          <a:xfrm>
            <a:off x="183960" y="413640"/>
            <a:ext cx="9104040" cy="246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000" b="1" strike="noStrike" dirty="0">
                <a:solidFill>
                  <a:srgbClr val="FFFFFF"/>
                </a:solidFill>
                <a:latin typeface="Arial Black"/>
                <a:ea typeface="DejaVu Sans"/>
              </a:rPr>
              <a:t>Weather &amp; Climate</a:t>
            </a:r>
            <a:endParaRPr dirty="0"/>
          </a:p>
          <a:p>
            <a:pPr algn="ctr">
              <a:lnSpc>
                <a:spcPct val="100000"/>
              </a:lnSpc>
            </a:pPr>
            <a:endParaRPr dirty="0"/>
          </a:p>
          <a:p>
            <a:pPr algn="ctr">
              <a:lnSpc>
                <a:spcPct val="100000"/>
              </a:lnSpc>
            </a:pPr>
            <a:endParaRPr dirty="0"/>
          </a:p>
        </p:txBody>
      </p:sp>
      <p:sp>
        <p:nvSpPr>
          <p:cNvPr id="117" name="TextShape 2"/>
          <p:cNvSpPr txBox="1"/>
          <p:nvPr/>
        </p:nvSpPr>
        <p:spPr>
          <a:xfrm>
            <a:off x="2124000" y="6264000"/>
            <a:ext cx="4819680" cy="516960"/>
          </a:xfrm>
          <a:prstGeom prst="rect">
            <a:avLst/>
          </a:prstGeom>
          <a:noFill/>
          <a:ln>
            <a:noFill/>
          </a:ln>
        </p:spPr>
        <p:txBody>
          <a:bodyPr lIns="90000" tIns="45000" rIns="90000" bIns="45000"/>
          <a:lstStyle/>
          <a:p>
            <a:pPr algn="ctr">
              <a:lnSpc>
                <a:spcPct val="100000"/>
              </a:lnSpc>
            </a:pPr>
            <a:r>
              <a:rPr lang="en-GB" sz="2800" b="1" strike="noStrike" dirty="0" err="1">
                <a:solidFill>
                  <a:srgbClr val="FFFFFF"/>
                </a:solidFill>
                <a:latin typeface="Arial Black"/>
                <a:ea typeface="DejaVu Sans"/>
              </a:rPr>
              <a:t>Roermond</a:t>
            </a:r>
            <a:r>
              <a:rPr lang="en-GB" sz="2800" b="1" strike="noStrike" dirty="0">
                <a:solidFill>
                  <a:srgbClr val="FFFFFF"/>
                </a:solidFill>
                <a:latin typeface="Arial Black"/>
                <a:ea typeface="DejaVu Sans"/>
              </a:rPr>
              <a:t> Holland 2019</a:t>
            </a:r>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7" y="1295974"/>
            <a:ext cx="91201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51640" y="908640"/>
            <a:ext cx="8784360" cy="496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GB" sz="3200" strike="noStrike">
                <a:solidFill>
                  <a:srgbClr val="FFFFFF"/>
                </a:solidFill>
                <a:latin typeface="Arial"/>
                <a:ea typeface="DejaVu Sans"/>
              </a:rPr>
              <a:t>Fishermen, where strong winds prevail in their area.</a:t>
            </a:r>
            <a:endParaRPr/>
          </a:p>
          <a:p>
            <a:pPr>
              <a:lnSpc>
                <a:spcPct val="100000"/>
              </a:lnSpc>
            </a:pPr>
            <a:r>
              <a:rPr lang="en-GB" sz="3200" strike="noStrike">
                <a:solidFill>
                  <a:srgbClr val="FFFFFF"/>
                </a:solidFill>
                <a:latin typeface="Arial"/>
                <a:ea typeface="DejaVu Sans"/>
              </a:rPr>
              <a:t>………………………………………………………</a:t>
            </a:r>
            <a:endParaRPr/>
          </a:p>
          <a:p>
            <a:pPr>
              <a:lnSpc>
                <a:spcPct val="100000"/>
              </a:lnSpc>
            </a:pPr>
            <a:endParaRPr/>
          </a:p>
          <a:p>
            <a:pPr>
              <a:lnSpc>
                <a:spcPct val="100000"/>
              </a:lnSpc>
              <a:buFont typeface="Arial"/>
              <a:buChar char="•"/>
            </a:pPr>
            <a:r>
              <a:rPr lang="en-GB" sz="3200" strike="noStrike">
                <a:solidFill>
                  <a:srgbClr val="FFFFFF"/>
                </a:solidFill>
                <a:latin typeface="Arial"/>
                <a:ea typeface="DejaVu Sans"/>
              </a:rPr>
              <a:t>Farmers, when heavy snowfall catches their animals on the slopes.</a:t>
            </a:r>
            <a:endParaRPr/>
          </a:p>
          <a:p>
            <a:pPr>
              <a:lnSpc>
                <a:spcPct val="100000"/>
              </a:lnSpc>
            </a:pPr>
            <a:r>
              <a:rPr lang="en-GB" sz="3200" strike="noStrike">
                <a:solidFill>
                  <a:srgbClr val="FFFFFF"/>
                </a:solidFill>
                <a:latin typeface="Arial"/>
                <a:ea typeface="DejaVu Sans"/>
              </a:rPr>
              <a:t>………………………………………………………</a:t>
            </a:r>
            <a:endParaRPr/>
          </a:p>
          <a:p>
            <a:pPr>
              <a:lnSpc>
                <a:spcPct val="100000"/>
              </a:lnSpc>
            </a:pPr>
            <a:endParaRPr/>
          </a:p>
          <a:p>
            <a:pPr>
              <a:lnSpc>
                <a:spcPct val="100000"/>
              </a:lnSpc>
              <a:buFont typeface="Arial"/>
              <a:buChar char="•"/>
            </a:pPr>
            <a:r>
              <a:rPr lang="en-GB" sz="3200" strike="noStrike">
                <a:solidFill>
                  <a:srgbClr val="FFFFFF"/>
                </a:solidFill>
                <a:latin typeface="Arial"/>
                <a:ea typeface="DejaVu Sans"/>
              </a:rPr>
              <a:t>Farmers, when hail falls in their crops.</a:t>
            </a:r>
            <a:endParaRPr/>
          </a:p>
          <a:p>
            <a:pPr>
              <a:lnSpc>
                <a:spcPct val="100000"/>
              </a:lnSpc>
            </a:pPr>
            <a:r>
              <a:rPr lang="en-GB" sz="3200" strike="noStrike">
                <a:solidFill>
                  <a:srgbClr val="FFFFFF"/>
                </a:solidFill>
                <a:latin typeface="Arial"/>
                <a:ea typeface="DejaVu Sans"/>
              </a:rPr>
              <a:t>………………………………………………………</a:t>
            </a:r>
            <a:endParaRPr/>
          </a:p>
        </p:txBody>
      </p:sp>
      <p:sp>
        <p:nvSpPr>
          <p:cNvPr id="140" name="CustomShape 2"/>
          <p:cNvSpPr/>
          <p:nvPr/>
        </p:nvSpPr>
        <p:spPr>
          <a:xfrm>
            <a:off x="663840" y="306360"/>
            <a:ext cx="768780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1" strike="noStrike">
                <a:solidFill>
                  <a:srgbClr val="FFFFFF"/>
                </a:solidFill>
                <a:latin typeface="Arial"/>
              </a:rPr>
              <a:t>How Weather Affects Occupations</a:t>
            </a:r>
            <a:r>
              <a:rPr lang="en-GB" b="1" strike="noStrike">
                <a:solidFill>
                  <a:srgbClr val="FFFFFF"/>
                </a:solidFill>
                <a:latin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67640" y="1368000"/>
            <a:ext cx="8604000" cy="548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a:solidFill>
                  <a:srgbClr val="FFFFFF"/>
                </a:solidFill>
                <a:latin typeface="Tw Cen MT"/>
                <a:ea typeface="DejaVu Sans"/>
              </a:rPr>
              <a:t> </a:t>
            </a:r>
            <a:r>
              <a:rPr lang="en-GB" sz="2800" b="1" strike="noStrike">
                <a:solidFill>
                  <a:srgbClr val="FFFFFF"/>
                </a:solidFill>
                <a:latin typeface="Arial"/>
                <a:ea typeface="DejaVu Sans"/>
              </a:rPr>
              <a:t>what is happening</a:t>
            </a:r>
            <a:r>
              <a:rPr lang="en-GB" sz="2800" strike="noStrike">
                <a:solidFill>
                  <a:srgbClr val="FFFFFF"/>
                </a:solidFill>
                <a:latin typeface="Arial"/>
                <a:ea typeface="DejaVu Sans"/>
              </a:rPr>
              <a:t>:</a:t>
            </a:r>
            <a:endParaRPr/>
          </a:p>
          <a:p>
            <a:pPr>
              <a:lnSpc>
                <a:spcPct val="100000"/>
              </a:lnSpc>
            </a:pPr>
            <a:r>
              <a:rPr lang="en-GB" sz="2800" strike="noStrike">
                <a:solidFill>
                  <a:srgbClr val="FFFFFF"/>
                </a:solidFill>
                <a:latin typeface="Arial"/>
                <a:ea typeface="DejaVu Sans"/>
              </a:rPr>
              <a:t>(d)</a:t>
            </a:r>
            <a:r>
              <a:rPr lang="en-GB" sz="2800" strike="noStrike">
                <a:solidFill>
                  <a:srgbClr val="FFFFFF"/>
                </a:solidFill>
                <a:latin typeface="Arial"/>
                <a:ea typeface="Calibri"/>
              </a:rPr>
              <a:t>to a wildflower lying on a slope when it has not rained for weeks</a:t>
            </a:r>
            <a:endParaRPr/>
          </a:p>
          <a:p>
            <a:pPr>
              <a:lnSpc>
                <a:spcPct val="100000"/>
              </a:lnSpc>
            </a:pPr>
            <a:r>
              <a:rPr lang="en-GB" sz="2800" strike="noStrike">
                <a:solidFill>
                  <a:srgbClr val="FFFFFF"/>
                </a:solidFill>
                <a:latin typeface="Arial"/>
                <a:ea typeface="DejaVu Sans"/>
              </a:rPr>
              <a:t>…………………………………………………………</a:t>
            </a:r>
            <a:endParaRPr/>
          </a:p>
          <a:p>
            <a:pPr>
              <a:lnSpc>
                <a:spcPct val="100000"/>
              </a:lnSpc>
            </a:pPr>
            <a:endParaRPr/>
          </a:p>
          <a:p>
            <a:pPr>
              <a:lnSpc>
                <a:spcPct val="100000"/>
              </a:lnSpc>
            </a:pPr>
            <a:r>
              <a:rPr lang="en-GB" sz="2800" strike="noStrike">
                <a:solidFill>
                  <a:srgbClr val="FFFFFF"/>
                </a:solidFill>
                <a:latin typeface="Arial"/>
                <a:ea typeface="DejaVu Sans"/>
              </a:rPr>
              <a:t> (e) </a:t>
            </a:r>
            <a:r>
              <a:rPr lang="en-GB" sz="2800" strike="noStrike">
                <a:solidFill>
                  <a:srgbClr val="FFFFFF"/>
                </a:solidFill>
                <a:latin typeface="Arial"/>
                <a:ea typeface="Calibri"/>
              </a:rPr>
              <a:t>to a bunch of grapes when it falls a lot of rain a few weeks before the full maturity in August</a:t>
            </a:r>
            <a:endParaRPr/>
          </a:p>
          <a:p>
            <a:pPr>
              <a:lnSpc>
                <a:spcPct val="100000"/>
              </a:lnSpc>
            </a:pPr>
            <a:r>
              <a:rPr lang="en-GB" sz="2800" strike="noStrike">
                <a:solidFill>
                  <a:srgbClr val="FFFFFF"/>
                </a:solidFill>
                <a:latin typeface="Arial"/>
                <a:ea typeface="DejaVu Sans"/>
              </a:rPr>
              <a:t>  …………………………………………………………</a:t>
            </a:r>
            <a:endParaRPr/>
          </a:p>
          <a:p>
            <a:pPr>
              <a:lnSpc>
                <a:spcPct val="100000"/>
              </a:lnSpc>
            </a:pPr>
            <a:endParaRPr/>
          </a:p>
          <a:p>
            <a:pPr>
              <a:lnSpc>
                <a:spcPct val="100000"/>
              </a:lnSpc>
            </a:pPr>
            <a:r>
              <a:rPr lang="en-GB" sz="2800" strike="noStrike">
                <a:solidFill>
                  <a:srgbClr val="FFFFFF"/>
                </a:solidFill>
                <a:latin typeface="Arial"/>
                <a:ea typeface="DejaVu Sans"/>
              </a:rPr>
              <a:t> ( f) </a:t>
            </a:r>
            <a:r>
              <a:rPr lang="en-GB" sz="2800" strike="noStrike">
                <a:solidFill>
                  <a:srgbClr val="FFFFFF"/>
                </a:solidFill>
                <a:latin typeface="Arial"/>
                <a:ea typeface="Calibri"/>
              </a:rPr>
              <a:t>to a bear when there is prolonged heat during the winter.</a:t>
            </a:r>
            <a:endParaRPr/>
          </a:p>
          <a:p>
            <a:pPr>
              <a:lnSpc>
                <a:spcPct val="100000"/>
              </a:lnSpc>
            </a:pPr>
            <a:r>
              <a:rPr lang="en-GB" sz="2800" strike="noStrike">
                <a:solidFill>
                  <a:srgbClr val="FFFFFF"/>
                </a:solidFill>
                <a:latin typeface="Arial"/>
                <a:ea typeface="DejaVu Sans"/>
              </a:rPr>
              <a:t>  ……………………………………………………… </a:t>
            </a:r>
            <a:endParaRPr/>
          </a:p>
          <a:p>
            <a:pPr>
              <a:lnSpc>
                <a:spcPct val="100000"/>
              </a:lnSpc>
            </a:pPr>
            <a:r>
              <a:rPr lang="en-GB" sz="2800" strike="noStrike">
                <a:solidFill>
                  <a:srgbClr val="FFFFFF"/>
                </a:solidFill>
                <a:latin typeface="Arial"/>
                <a:ea typeface="DejaVu Sans"/>
              </a:rPr>
              <a:t> </a:t>
            </a:r>
            <a:endParaRPr/>
          </a:p>
        </p:txBody>
      </p:sp>
      <p:sp>
        <p:nvSpPr>
          <p:cNvPr id="142" name="CustomShape 2"/>
          <p:cNvSpPr/>
          <p:nvPr/>
        </p:nvSpPr>
        <p:spPr>
          <a:xfrm>
            <a:off x="288000" y="527760"/>
            <a:ext cx="84236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dirty="0">
                <a:solidFill>
                  <a:schemeClr val="bg1"/>
                </a:solidFill>
                <a:latin typeface="Arial"/>
              </a:rPr>
              <a:t>How the Weather Affects Plants and Animals</a:t>
            </a:r>
            <a:endParaRPr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68000" y="1152000"/>
            <a:ext cx="8603640" cy="520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600" strike="noStrike">
                <a:solidFill>
                  <a:srgbClr val="FFFFFF"/>
                </a:solidFill>
                <a:latin typeface="Arial"/>
                <a:ea typeface="DejaVu Sans"/>
              </a:rPr>
              <a:t>1.He has lost income because the crops are destroyed.</a:t>
            </a:r>
            <a:endParaRPr/>
          </a:p>
          <a:p>
            <a:pPr>
              <a:lnSpc>
                <a:spcPct val="100000"/>
              </a:lnSpc>
            </a:pPr>
            <a:endParaRPr/>
          </a:p>
          <a:p>
            <a:pPr>
              <a:lnSpc>
                <a:spcPct val="100000"/>
              </a:lnSpc>
            </a:pPr>
            <a:r>
              <a:rPr lang="en-GB" sz="2600" strike="noStrike">
                <a:solidFill>
                  <a:srgbClr val="FFFFFF"/>
                </a:solidFill>
                <a:latin typeface="Arial"/>
                <a:ea typeface="DejaVu Sans"/>
              </a:rPr>
              <a:t> 2. The animals cannot graze and must be fed with ready food.</a:t>
            </a:r>
            <a:endParaRPr/>
          </a:p>
          <a:p>
            <a:pPr>
              <a:lnSpc>
                <a:spcPct val="100000"/>
              </a:lnSpc>
            </a:pPr>
            <a:r>
              <a:rPr lang="en-GB" sz="2600" strike="noStrike">
                <a:solidFill>
                  <a:srgbClr val="FFFFFF"/>
                </a:solidFill>
                <a:latin typeface="Arial"/>
                <a:ea typeface="DejaVu Sans"/>
              </a:rPr>
              <a:t> 3. He is losing income because he cannot fish.</a:t>
            </a:r>
            <a:endParaRPr/>
          </a:p>
          <a:p>
            <a:pPr>
              <a:lnSpc>
                <a:spcPct val="100000"/>
              </a:lnSpc>
            </a:pPr>
            <a:endParaRPr/>
          </a:p>
          <a:p>
            <a:pPr>
              <a:lnSpc>
                <a:spcPct val="100000"/>
              </a:lnSpc>
            </a:pPr>
            <a:r>
              <a:rPr lang="en-GB" sz="2600" strike="noStrike">
                <a:solidFill>
                  <a:srgbClr val="FFFFFF"/>
                </a:solidFill>
                <a:latin typeface="Arial"/>
                <a:ea typeface="DejaVu Sans"/>
              </a:rPr>
              <a:t> 4. The bear will not fall into hibernation and there will be a risk of hunger.</a:t>
            </a:r>
            <a:endParaRPr/>
          </a:p>
          <a:p>
            <a:pPr>
              <a:lnSpc>
                <a:spcPct val="100000"/>
              </a:lnSpc>
            </a:pPr>
            <a:endParaRPr/>
          </a:p>
          <a:p>
            <a:pPr>
              <a:lnSpc>
                <a:spcPct val="100000"/>
              </a:lnSpc>
            </a:pPr>
            <a:r>
              <a:rPr lang="en-GB" sz="2600" strike="noStrike">
                <a:solidFill>
                  <a:srgbClr val="FFFFFF"/>
                </a:solidFill>
                <a:latin typeface="Arial"/>
                <a:ea typeface="DejaVu Sans"/>
              </a:rPr>
              <a:t> 5. The bunch of grapes  will be destroyed by the rain.</a:t>
            </a:r>
            <a:endParaRPr/>
          </a:p>
          <a:p>
            <a:pPr>
              <a:lnSpc>
                <a:spcPct val="100000"/>
              </a:lnSpc>
            </a:pPr>
            <a:endParaRPr/>
          </a:p>
          <a:p>
            <a:pPr>
              <a:lnSpc>
                <a:spcPct val="100000"/>
              </a:lnSpc>
            </a:pPr>
            <a:r>
              <a:rPr lang="en-GB" sz="2600" strike="noStrike">
                <a:solidFill>
                  <a:srgbClr val="FFFFFF"/>
                </a:solidFill>
                <a:latin typeface="Arial"/>
                <a:ea typeface="DejaVu Sans"/>
              </a:rPr>
              <a:t> 6. The wildflower will wither and dry.</a:t>
            </a:r>
            <a:endParaRPr/>
          </a:p>
        </p:txBody>
      </p:sp>
      <p:sp>
        <p:nvSpPr>
          <p:cNvPr id="144" name="CustomShape 2"/>
          <p:cNvSpPr/>
          <p:nvPr/>
        </p:nvSpPr>
        <p:spPr>
          <a:xfrm>
            <a:off x="864000" y="422640"/>
            <a:ext cx="618480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1" strike="noStrike">
                <a:solidFill>
                  <a:srgbClr val="FFFFFF"/>
                </a:solidFill>
                <a:latin typeface="Arial"/>
              </a:rPr>
              <a:t>Choose the Correct Answer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539640" y="188640"/>
            <a:ext cx="8460000" cy="642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000" b="1" strike="noStrike">
                <a:solidFill>
                  <a:srgbClr val="FFFFFF"/>
                </a:solidFill>
                <a:latin typeface="Arial"/>
                <a:ea typeface="DejaVu Sans"/>
              </a:rPr>
              <a:t>What is the weather?</a:t>
            </a:r>
            <a:endParaRPr/>
          </a:p>
          <a:p>
            <a:pPr>
              <a:lnSpc>
                <a:spcPct val="100000"/>
              </a:lnSpc>
            </a:pPr>
            <a:endParaRPr/>
          </a:p>
          <a:p>
            <a:pPr>
              <a:lnSpc>
                <a:spcPct val="100000"/>
              </a:lnSpc>
            </a:pPr>
            <a:r>
              <a:rPr lang="en-GB" sz="2800" strike="noStrike">
                <a:solidFill>
                  <a:srgbClr val="FFFFFF"/>
                </a:solidFill>
                <a:latin typeface="Tw Cen MT"/>
                <a:ea typeface="DejaVu Sans"/>
              </a:rPr>
              <a:t>When  we talk about the </a:t>
            </a:r>
            <a:r>
              <a:rPr lang="en-GB" sz="2800" b="1" strike="noStrike">
                <a:solidFill>
                  <a:srgbClr val="FFFFFF"/>
                </a:solidFill>
                <a:latin typeface="Tw Cen MT"/>
                <a:ea typeface="DejaVu Sans"/>
              </a:rPr>
              <a:t>weather</a:t>
            </a:r>
            <a:r>
              <a:rPr lang="en-GB" sz="2800" strike="noStrike">
                <a:solidFill>
                  <a:srgbClr val="FFFFFF"/>
                </a:solidFill>
                <a:latin typeface="Tw Cen MT"/>
                <a:ea typeface="DejaVu Sans"/>
              </a:rPr>
              <a:t>, we mean:</a:t>
            </a:r>
            <a:endParaRPr/>
          </a:p>
          <a:p>
            <a:pPr>
              <a:lnSpc>
                <a:spcPct val="100000"/>
              </a:lnSpc>
              <a:buFont typeface="Arial"/>
              <a:buChar char="•"/>
            </a:pPr>
            <a:r>
              <a:rPr lang="en-GB" sz="2800" strike="noStrike">
                <a:solidFill>
                  <a:srgbClr val="FFFFFF"/>
                </a:solidFill>
                <a:latin typeface="Tw Cen MT"/>
                <a:ea typeface="DejaVu Sans"/>
              </a:rPr>
              <a:t>the  temperature, </a:t>
            </a:r>
            <a:endParaRPr/>
          </a:p>
          <a:p>
            <a:pPr>
              <a:lnSpc>
                <a:spcPct val="100000"/>
              </a:lnSpc>
              <a:buFont typeface="Arial"/>
              <a:buChar char="•"/>
            </a:pPr>
            <a:r>
              <a:rPr lang="en-GB" sz="2800" strike="noStrike">
                <a:solidFill>
                  <a:srgbClr val="FFFFFF"/>
                </a:solidFill>
                <a:latin typeface="Tw Cen MT"/>
                <a:ea typeface="DejaVu Sans"/>
              </a:rPr>
              <a:t>the  wind,</a:t>
            </a:r>
            <a:endParaRPr/>
          </a:p>
          <a:p>
            <a:pPr>
              <a:lnSpc>
                <a:spcPct val="100000"/>
              </a:lnSpc>
              <a:buFont typeface="Arial"/>
              <a:buChar char="•"/>
            </a:pPr>
            <a:r>
              <a:rPr lang="en-GB" sz="2800" strike="noStrike">
                <a:solidFill>
                  <a:srgbClr val="FFFFFF"/>
                </a:solidFill>
                <a:latin typeface="Tw Cen MT"/>
                <a:ea typeface="DejaVu Sans"/>
              </a:rPr>
              <a:t>the  rain,</a:t>
            </a:r>
            <a:endParaRPr/>
          </a:p>
          <a:p>
            <a:pPr>
              <a:lnSpc>
                <a:spcPct val="100000"/>
              </a:lnSpc>
              <a:buFont typeface="Arial"/>
              <a:buChar char="•"/>
            </a:pPr>
            <a:r>
              <a:rPr lang="en-GB" sz="2800" strike="noStrike">
                <a:solidFill>
                  <a:srgbClr val="FFFFFF"/>
                </a:solidFill>
                <a:latin typeface="Tw Cen MT"/>
                <a:ea typeface="DejaVu Sans"/>
              </a:rPr>
              <a:t>the atmospheric pressure and </a:t>
            </a:r>
            <a:endParaRPr/>
          </a:p>
          <a:p>
            <a:pPr>
              <a:lnSpc>
                <a:spcPct val="100000"/>
              </a:lnSpc>
              <a:buFont typeface="Arial"/>
              <a:buChar char="•"/>
            </a:pPr>
            <a:r>
              <a:rPr lang="en-GB" sz="2800" strike="noStrike">
                <a:solidFill>
                  <a:srgbClr val="FFFFFF"/>
                </a:solidFill>
                <a:latin typeface="Tw Cen MT"/>
                <a:ea typeface="DejaVu Sans"/>
              </a:rPr>
              <a:t>the humidity </a:t>
            </a:r>
            <a:endParaRPr/>
          </a:p>
          <a:p>
            <a:pPr>
              <a:lnSpc>
                <a:spcPct val="100000"/>
              </a:lnSpc>
            </a:pPr>
            <a:endParaRPr/>
          </a:p>
          <a:p>
            <a:pPr>
              <a:lnSpc>
                <a:spcPct val="100000"/>
              </a:lnSpc>
            </a:pPr>
            <a:r>
              <a:rPr lang="en-GB" sz="2800" strike="noStrike">
                <a:solidFill>
                  <a:srgbClr val="FFFFFF"/>
                </a:solidFill>
                <a:latin typeface="Tw Cen MT"/>
                <a:ea typeface="DejaVu Sans"/>
              </a:rPr>
              <a:t>…. that prevails in a place for a short time, for two or three days. </a:t>
            </a:r>
            <a:endParaRPr/>
          </a:p>
          <a:p>
            <a:pPr>
              <a:lnSpc>
                <a:spcPct val="100000"/>
              </a:lnSpc>
            </a:pPr>
            <a:endParaRPr/>
          </a:p>
          <a:p>
            <a:pPr>
              <a:lnSpc>
                <a:spcPct val="100000"/>
              </a:lnSpc>
            </a:pPr>
            <a:r>
              <a:rPr lang="en-GB" sz="2800" strike="noStrike">
                <a:solidFill>
                  <a:srgbClr val="FFFFFF"/>
                </a:solidFill>
                <a:latin typeface="Tw Cen MT"/>
                <a:ea typeface="DejaVu Sans"/>
              </a:rPr>
              <a:t>The weather is changing from day to day and it can change several times even in the same day.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179640" y="0"/>
            <a:ext cx="8712360" cy="868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r>
              <a:rPr lang="en-GB" sz="4000" b="1" strike="noStrike">
                <a:solidFill>
                  <a:srgbClr val="FFFFFF"/>
                </a:solidFill>
                <a:latin typeface="Arial"/>
                <a:ea typeface="DejaVu Sans"/>
              </a:rPr>
              <a:t>What is climate?</a:t>
            </a:r>
            <a:endParaRPr/>
          </a:p>
          <a:p>
            <a:pPr algn="ctr">
              <a:lnSpc>
                <a:spcPct val="100000"/>
              </a:lnSpc>
            </a:pPr>
            <a:endParaRPr/>
          </a:p>
          <a:p>
            <a:pPr>
              <a:lnSpc>
                <a:spcPct val="100000"/>
              </a:lnSpc>
            </a:pPr>
            <a:r>
              <a:rPr lang="en-GB" sz="3600" strike="noStrike">
                <a:solidFill>
                  <a:srgbClr val="FFFFFF"/>
                </a:solidFill>
                <a:latin typeface="Arial"/>
                <a:ea typeface="DejaVu Sans"/>
              </a:rPr>
              <a:t>The </a:t>
            </a:r>
            <a:r>
              <a:rPr lang="en-GB" sz="3600" b="1" strike="noStrike">
                <a:solidFill>
                  <a:srgbClr val="FFFFFF"/>
                </a:solidFill>
                <a:latin typeface="Arial"/>
                <a:ea typeface="DejaVu Sans"/>
              </a:rPr>
              <a:t>climate</a:t>
            </a:r>
            <a:r>
              <a:rPr lang="en-GB" sz="3600" strike="noStrike">
                <a:solidFill>
                  <a:srgbClr val="FFFFFF"/>
                </a:solidFill>
                <a:latin typeface="Arial"/>
                <a:ea typeface="DejaVu Sans"/>
              </a:rPr>
              <a:t> is the </a:t>
            </a:r>
            <a:r>
              <a:rPr lang="en-GB" sz="3600" i="1" strike="noStrike">
                <a:solidFill>
                  <a:srgbClr val="FFFFFF"/>
                </a:solidFill>
                <a:latin typeface="Arial"/>
                <a:ea typeface="DejaVu Sans"/>
              </a:rPr>
              <a:t>weather conditions </a:t>
            </a:r>
            <a:r>
              <a:rPr lang="en-GB" sz="3600" strike="noStrike">
                <a:solidFill>
                  <a:srgbClr val="FFFFFF"/>
                </a:solidFill>
                <a:latin typeface="Arial"/>
                <a:ea typeface="DejaVu Sans"/>
              </a:rPr>
              <a:t>:</a:t>
            </a:r>
            <a:endParaRPr/>
          </a:p>
          <a:p>
            <a:pPr>
              <a:lnSpc>
                <a:spcPct val="100000"/>
              </a:lnSpc>
              <a:buFont typeface="Arial"/>
              <a:buChar char="•"/>
            </a:pPr>
            <a:r>
              <a:rPr lang="en-GB" sz="3600" strike="noStrike">
                <a:solidFill>
                  <a:srgbClr val="FFFFFF"/>
                </a:solidFill>
                <a:latin typeface="Arial"/>
                <a:ea typeface="DejaVu Sans"/>
              </a:rPr>
              <a:t>temperature</a:t>
            </a:r>
            <a:endParaRPr/>
          </a:p>
          <a:p>
            <a:pPr>
              <a:lnSpc>
                <a:spcPct val="100000"/>
              </a:lnSpc>
              <a:buFont typeface="Arial"/>
              <a:buChar char="•"/>
            </a:pPr>
            <a:r>
              <a:rPr lang="en-GB" sz="3600" strike="noStrike">
                <a:solidFill>
                  <a:srgbClr val="FFFFFF"/>
                </a:solidFill>
                <a:latin typeface="Arial"/>
                <a:ea typeface="DejaVu Sans"/>
              </a:rPr>
              <a:t>wind, </a:t>
            </a:r>
            <a:endParaRPr/>
          </a:p>
          <a:p>
            <a:pPr>
              <a:lnSpc>
                <a:spcPct val="100000"/>
              </a:lnSpc>
              <a:buFont typeface="Arial"/>
              <a:buChar char="•"/>
            </a:pPr>
            <a:r>
              <a:rPr lang="en-GB" sz="3600" strike="noStrike">
                <a:solidFill>
                  <a:srgbClr val="FFFFFF"/>
                </a:solidFill>
                <a:latin typeface="Arial"/>
                <a:ea typeface="DejaVu Sans"/>
              </a:rPr>
              <a:t>rain  </a:t>
            </a:r>
            <a:endParaRPr/>
          </a:p>
          <a:p>
            <a:pPr>
              <a:lnSpc>
                <a:spcPct val="100000"/>
              </a:lnSpc>
              <a:buFont typeface="Arial"/>
              <a:buChar char="•"/>
            </a:pPr>
            <a:r>
              <a:rPr lang="en-GB" sz="3600" strike="noStrike">
                <a:solidFill>
                  <a:srgbClr val="FFFFFF"/>
                </a:solidFill>
                <a:latin typeface="Arial"/>
                <a:ea typeface="DejaVu Sans"/>
              </a:rPr>
              <a:t>humidity</a:t>
            </a:r>
            <a:endParaRPr/>
          </a:p>
          <a:p>
            <a:pPr>
              <a:lnSpc>
                <a:spcPct val="100000"/>
              </a:lnSpc>
            </a:pPr>
            <a:endParaRPr/>
          </a:p>
          <a:p>
            <a:pPr>
              <a:lnSpc>
                <a:spcPct val="100000"/>
              </a:lnSpc>
            </a:pPr>
            <a:r>
              <a:rPr lang="en-GB" sz="3600" strike="noStrike">
                <a:solidFill>
                  <a:srgbClr val="FFFFFF"/>
                </a:solidFill>
                <a:latin typeface="Arial"/>
                <a:ea typeface="DejaVu Sans"/>
              </a:rPr>
              <a:t>….that are repeated in a certain region almost in the same way, every season, for many years (about 30 years).</a:t>
            </a:r>
            <a:endParaRPr/>
          </a:p>
          <a:p>
            <a:pPr>
              <a:lnSpc>
                <a:spcPct val="100000"/>
              </a:lnSpc>
            </a:pPr>
            <a:r>
              <a:rPr lang="en-GB" sz="3600" strike="noStrike">
                <a:solidFill>
                  <a:srgbClr val="FFFFFF"/>
                </a:solidFill>
                <a:latin typeface="Tw Cen MT"/>
                <a:ea typeface="DejaVu Sans"/>
              </a:rPr>
              <a:t> </a:t>
            </a:r>
            <a:endParaRPr/>
          </a:p>
          <a:p>
            <a:pPr>
              <a:lnSpc>
                <a:spcPct val="100000"/>
              </a:lnSpc>
            </a:pPr>
            <a:endParaRPr/>
          </a:p>
          <a:p>
            <a:pPr>
              <a:lnSpc>
                <a:spcPct val="100000"/>
              </a:lnSpc>
            </a:pPr>
            <a:endParaRPr/>
          </a:p>
          <a:p>
            <a:pPr>
              <a:lnSpc>
                <a:spcPct val="100000"/>
              </a:lnSpc>
            </a:pPr>
            <a:r>
              <a:rPr lang="en-GB" sz="3600" strike="noStrike">
                <a:solidFill>
                  <a:srgbClr val="FFFFFF"/>
                </a:solidFill>
                <a:latin typeface="Tw Cen MT"/>
                <a:ea typeface="DejaVu Sans"/>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313200" y="476640"/>
            <a:ext cx="8603640" cy="581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4000" b="1" strike="noStrike">
                <a:solidFill>
                  <a:srgbClr val="FFFFFF"/>
                </a:solidFill>
                <a:latin typeface="Arial"/>
                <a:ea typeface="DejaVu Sans"/>
              </a:rPr>
              <a:t>Climate</a:t>
            </a:r>
            <a:r>
              <a:rPr lang="en-GB" sz="3600" b="1" strike="noStrike">
                <a:solidFill>
                  <a:srgbClr val="FFFFFF"/>
                </a:solidFill>
                <a:latin typeface="Tw Cen MT"/>
                <a:ea typeface="DejaVu Sans"/>
              </a:rPr>
              <a:t>:</a:t>
            </a:r>
            <a:endParaRPr/>
          </a:p>
          <a:p>
            <a:pPr>
              <a:lnSpc>
                <a:spcPct val="150000"/>
              </a:lnSpc>
              <a:buFont typeface="Arial"/>
              <a:buChar char="•"/>
            </a:pPr>
            <a:r>
              <a:rPr lang="en-GB" sz="2800" b="1" strike="noStrike">
                <a:solidFill>
                  <a:srgbClr val="FFFF00"/>
                </a:solidFill>
                <a:latin typeface="Arial"/>
                <a:ea typeface="DejaVu Sans"/>
              </a:rPr>
              <a:t>influences</a:t>
            </a:r>
            <a:r>
              <a:rPr lang="en-GB" sz="2800" strike="noStrike">
                <a:solidFill>
                  <a:srgbClr val="FFFFFF"/>
                </a:solidFill>
                <a:latin typeface="Arial"/>
                <a:ea typeface="DejaVu Sans"/>
              </a:rPr>
              <a:t> the life on the planet Earth</a:t>
            </a:r>
            <a:endParaRPr/>
          </a:p>
          <a:p>
            <a:pPr>
              <a:lnSpc>
                <a:spcPct val="150000"/>
              </a:lnSpc>
              <a:buFont typeface="Arial"/>
              <a:buChar char="•"/>
            </a:pPr>
            <a:r>
              <a:rPr lang="en-GB" sz="2800" b="1" strike="noStrike">
                <a:solidFill>
                  <a:srgbClr val="FFFF00"/>
                </a:solidFill>
                <a:latin typeface="Arial"/>
                <a:ea typeface="DejaVu Sans"/>
              </a:rPr>
              <a:t>regulates</a:t>
            </a:r>
            <a:r>
              <a:rPr lang="en-GB" sz="2800" strike="noStrike">
                <a:solidFill>
                  <a:srgbClr val="FFFFFF"/>
                </a:solidFill>
                <a:latin typeface="Arial"/>
                <a:ea typeface="DejaVu Sans"/>
              </a:rPr>
              <a:t> the kind of animals and plants that live in one place </a:t>
            </a:r>
            <a:endParaRPr/>
          </a:p>
          <a:p>
            <a:pPr>
              <a:lnSpc>
                <a:spcPct val="150000"/>
              </a:lnSpc>
              <a:buFont typeface="Arial"/>
              <a:buChar char="•"/>
            </a:pPr>
            <a:r>
              <a:rPr lang="en-GB" sz="2800" b="1" strike="noStrike">
                <a:solidFill>
                  <a:srgbClr val="FFFF00"/>
                </a:solidFill>
                <a:latin typeface="Arial"/>
                <a:ea typeface="DejaVu Sans"/>
              </a:rPr>
              <a:t>guides</a:t>
            </a:r>
            <a:r>
              <a:rPr lang="en-GB" sz="2800" strike="noStrike">
                <a:solidFill>
                  <a:srgbClr val="FFFFFF"/>
                </a:solidFill>
                <a:latin typeface="Arial"/>
                <a:ea typeface="DejaVu Sans"/>
              </a:rPr>
              <a:t> farmers to choose the seeds to be sown </a:t>
            </a:r>
            <a:endParaRPr/>
          </a:p>
          <a:p>
            <a:pPr>
              <a:lnSpc>
                <a:spcPct val="150000"/>
              </a:lnSpc>
              <a:buFont typeface="Arial"/>
              <a:buChar char="•"/>
            </a:pPr>
            <a:r>
              <a:rPr lang="en-GB" sz="2800" b="1" strike="noStrike">
                <a:solidFill>
                  <a:srgbClr val="FFFF00"/>
                </a:solidFill>
                <a:latin typeface="Arial"/>
                <a:ea typeface="DejaVu Sans"/>
              </a:rPr>
              <a:t>arranges</a:t>
            </a:r>
            <a:r>
              <a:rPr lang="en-GB" sz="2800" strike="noStrike">
                <a:solidFill>
                  <a:srgbClr val="FFFFFF"/>
                </a:solidFill>
                <a:latin typeface="Arial"/>
                <a:ea typeface="DejaVu Sans"/>
              </a:rPr>
              <a:t> the type of houses we will make, what kind of food we eat, what clothes we will wear in each region.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107640" y="116640"/>
            <a:ext cx="8928360" cy="703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200" b="1" strike="noStrike">
                <a:solidFill>
                  <a:srgbClr val="FFFFFF"/>
                </a:solidFill>
                <a:latin typeface="Arial"/>
                <a:ea typeface="DejaVu Sans"/>
              </a:rPr>
              <a:t>There are several kinds of climates on Earth</a:t>
            </a:r>
            <a:endParaRPr/>
          </a:p>
          <a:p>
            <a:pPr algn="ctr">
              <a:lnSpc>
                <a:spcPct val="100000"/>
              </a:lnSpc>
            </a:pPr>
            <a:endParaRPr/>
          </a:p>
          <a:p>
            <a:pPr algn="just">
              <a:lnSpc>
                <a:spcPct val="100000"/>
              </a:lnSpc>
            </a:pPr>
            <a:r>
              <a:rPr lang="en-GB" sz="3200" strike="noStrike">
                <a:solidFill>
                  <a:srgbClr val="FFFFFF"/>
                </a:solidFill>
                <a:latin typeface="Arial"/>
                <a:ea typeface="DejaVu Sans"/>
              </a:rPr>
              <a:t>Some of the </a:t>
            </a:r>
            <a:r>
              <a:rPr lang="en-GB" sz="3200" strike="noStrike">
                <a:solidFill>
                  <a:srgbClr val="FFFF00"/>
                </a:solidFill>
                <a:latin typeface="Arial"/>
                <a:ea typeface="DejaVu Sans"/>
              </a:rPr>
              <a:t>climate types </a:t>
            </a:r>
            <a:r>
              <a:rPr lang="en-GB" sz="3200" strike="noStrike">
                <a:solidFill>
                  <a:srgbClr val="FFFFFF"/>
                </a:solidFill>
                <a:latin typeface="Arial"/>
                <a:ea typeface="DejaVu Sans"/>
              </a:rPr>
              <a:t>are: </a:t>
            </a:r>
            <a:endParaRPr/>
          </a:p>
          <a:p>
            <a:pPr algn="just">
              <a:lnSpc>
                <a:spcPct val="100000"/>
              </a:lnSpc>
            </a:pPr>
            <a:endParaRPr/>
          </a:p>
          <a:p>
            <a:pPr algn="just">
              <a:lnSpc>
                <a:spcPct val="100000"/>
              </a:lnSpc>
              <a:buFont typeface="Arial"/>
              <a:buChar char="•"/>
            </a:pPr>
            <a:r>
              <a:rPr lang="en-GB" sz="3200" strike="noStrike">
                <a:solidFill>
                  <a:srgbClr val="FFFFFF"/>
                </a:solidFill>
                <a:latin typeface="Arial"/>
                <a:ea typeface="DejaVu Sans"/>
              </a:rPr>
              <a:t>the Mediterranean </a:t>
            </a:r>
            <a:endParaRPr/>
          </a:p>
          <a:p>
            <a:pPr algn="just">
              <a:lnSpc>
                <a:spcPct val="100000"/>
              </a:lnSpc>
              <a:buFont typeface="Arial"/>
              <a:buChar char="•"/>
            </a:pPr>
            <a:r>
              <a:rPr lang="en-GB" sz="3200" strike="noStrike">
                <a:solidFill>
                  <a:srgbClr val="FFFFFF"/>
                </a:solidFill>
                <a:latin typeface="Arial"/>
                <a:ea typeface="DejaVu Sans"/>
              </a:rPr>
              <a:t>Ocean </a:t>
            </a:r>
            <a:endParaRPr/>
          </a:p>
          <a:p>
            <a:pPr algn="just">
              <a:lnSpc>
                <a:spcPct val="100000"/>
              </a:lnSpc>
              <a:buFont typeface="Arial"/>
              <a:buChar char="•"/>
            </a:pPr>
            <a:r>
              <a:rPr lang="en-GB" sz="3200" strike="noStrike">
                <a:solidFill>
                  <a:srgbClr val="FFFFFF"/>
                </a:solidFill>
                <a:latin typeface="Arial"/>
                <a:ea typeface="DejaVu Sans"/>
              </a:rPr>
              <a:t>Continental </a:t>
            </a:r>
            <a:endParaRPr/>
          </a:p>
          <a:p>
            <a:pPr algn="just">
              <a:lnSpc>
                <a:spcPct val="100000"/>
              </a:lnSpc>
              <a:buFont typeface="Arial"/>
              <a:buChar char="•"/>
            </a:pPr>
            <a:r>
              <a:rPr lang="en-GB" sz="3200" strike="noStrike">
                <a:solidFill>
                  <a:srgbClr val="FFFFFF"/>
                </a:solidFill>
                <a:latin typeface="Arial"/>
                <a:ea typeface="DejaVu Sans"/>
              </a:rPr>
              <a:t>Desert  </a:t>
            </a:r>
            <a:endParaRPr/>
          </a:p>
          <a:p>
            <a:pPr algn="just">
              <a:lnSpc>
                <a:spcPct val="100000"/>
              </a:lnSpc>
              <a:buFont typeface="Arial"/>
              <a:buChar char="•"/>
            </a:pPr>
            <a:r>
              <a:rPr lang="en-GB" sz="3200" strike="noStrike">
                <a:solidFill>
                  <a:srgbClr val="FFFFFF"/>
                </a:solidFill>
                <a:latin typeface="Arial"/>
                <a:ea typeface="DejaVu Sans"/>
              </a:rPr>
              <a:t>Transitional   </a:t>
            </a:r>
            <a:endParaRPr/>
          </a:p>
          <a:p>
            <a:pPr algn="just">
              <a:lnSpc>
                <a:spcPct val="100000"/>
              </a:lnSpc>
              <a:buFont typeface="Arial"/>
              <a:buChar char="•"/>
            </a:pPr>
            <a:r>
              <a:rPr lang="en-GB" sz="3200" strike="noStrike">
                <a:solidFill>
                  <a:srgbClr val="FFFFFF"/>
                </a:solidFill>
                <a:latin typeface="Arial"/>
                <a:ea typeface="DejaVu Sans"/>
              </a:rPr>
              <a:t>Temperate  </a:t>
            </a:r>
            <a:endParaRPr/>
          </a:p>
          <a:p>
            <a:pPr algn="just">
              <a:lnSpc>
                <a:spcPct val="100000"/>
              </a:lnSpc>
              <a:buFont typeface="Arial"/>
              <a:buChar char="•"/>
            </a:pPr>
            <a:r>
              <a:rPr lang="en-GB" sz="3200" strike="noStrike">
                <a:solidFill>
                  <a:srgbClr val="FFFFFF"/>
                </a:solidFill>
                <a:latin typeface="Arial"/>
                <a:ea typeface="DejaVu Sans"/>
              </a:rPr>
              <a:t>Mountain   </a:t>
            </a:r>
            <a:endParaRPr/>
          </a:p>
          <a:p>
            <a:pPr algn="just">
              <a:lnSpc>
                <a:spcPct val="100000"/>
              </a:lnSpc>
              <a:buFont typeface="Arial"/>
              <a:buChar char="•"/>
            </a:pPr>
            <a:r>
              <a:rPr lang="en-GB" sz="3200" strike="noStrike">
                <a:solidFill>
                  <a:srgbClr val="FFFFFF"/>
                </a:solidFill>
                <a:latin typeface="Arial"/>
                <a:ea typeface="DejaVu Sans"/>
              </a:rPr>
              <a:t>Polar climate </a:t>
            </a:r>
            <a:endParaRPr/>
          </a:p>
          <a:p>
            <a:pPr algn="ct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 name="Table 1"/>
          <p:cNvGraphicFramePr/>
          <p:nvPr/>
        </p:nvGraphicFramePr>
        <p:xfrm>
          <a:off x="72000" y="2304000"/>
          <a:ext cx="8927640" cy="3068280"/>
        </p:xfrm>
        <a:graphic>
          <a:graphicData uri="http://schemas.openxmlformats.org/drawingml/2006/table">
            <a:tbl>
              <a:tblPr/>
              <a:tblGrid>
                <a:gridCol w="1783800"/>
                <a:gridCol w="1783800"/>
                <a:gridCol w="1785240"/>
                <a:gridCol w="1785240"/>
                <a:gridCol w="1789560"/>
              </a:tblGrid>
              <a:tr h="2210040">
                <a:tc>
                  <a:txBody>
                    <a:bodyPr/>
                    <a:lstStyle/>
                    <a:p>
                      <a:pPr>
                        <a:lnSpc>
                          <a:spcPct val="115000"/>
                        </a:lnSpc>
                      </a:pPr>
                      <a:r>
                        <a:rPr lang="en-GB" sz="2200" b="1" strike="noStrike">
                          <a:solidFill>
                            <a:srgbClr val="000000"/>
                          </a:solidFill>
                          <a:latin typeface="Tw Cen MT"/>
                        </a:rPr>
                        <a:t>Switzerland</a:t>
                      </a:r>
                      <a:endParaRPr/>
                    </a:p>
                  </a:txBody>
                  <a:tcPr/>
                </a:tc>
                <a:tc>
                  <a:txBody>
                    <a:bodyPr/>
                    <a:lstStyle/>
                    <a:p>
                      <a:pPr>
                        <a:lnSpc>
                          <a:spcPct val="115000"/>
                        </a:lnSpc>
                      </a:pPr>
                      <a:r>
                        <a:rPr lang="en-GB" sz="2200" b="1" strike="noStrike">
                          <a:solidFill>
                            <a:srgbClr val="000000"/>
                          </a:solidFill>
                          <a:latin typeface="Tw Cen MT"/>
                        </a:rPr>
                        <a:t>Denmark</a:t>
                      </a:r>
                      <a:endParaRPr/>
                    </a:p>
                  </a:txBody>
                  <a:tcPr/>
                </a:tc>
                <a:tc>
                  <a:txBody>
                    <a:bodyPr/>
                    <a:lstStyle/>
                    <a:p>
                      <a:pPr>
                        <a:lnSpc>
                          <a:spcPct val="115000"/>
                        </a:lnSpc>
                      </a:pPr>
                      <a:r>
                        <a:rPr lang="en-GB" sz="2200" b="1" strike="noStrike">
                          <a:solidFill>
                            <a:srgbClr val="000000"/>
                          </a:solidFill>
                          <a:latin typeface="Tw Cen MT"/>
                        </a:rPr>
                        <a:t>Slovenia</a:t>
                      </a:r>
                      <a:endParaRPr/>
                    </a:p>
                  </a:txBody>
                  <a:tcPr/>
                </a:tc>
                <a:tc>
                  <a:txBody>
                    <a:bodyPr/>
                    <a:lstStyle/>
                    <a:p>
                      <a:pPr>
                        <a:lnSpc>
                          <a:spcPct val="115000"/>
                        </a:lnSpc>
                      </a:pPr>
                      <a:r>
                        <a:rPr lang="en-GB" sz="2200" b="1" strike="noStrike">
                          <a:solidFill>
                            <a:srgbClr val="000000"/>
                          </a:solidFill>
                          <a:latin typeface="Tw Cen MT"/>
                        </a:rPr>
                        <a:t>Estonia</a:t>
                      </a:r>
                      <a:endParaRPr/>
                    </a:p>
                  </a:txBody>
                  <a:tcPr/>
                </a:tc>
                <a:tc>
                  <a:txBody>
                    <a:bodyPr/>
                    <a:lstStyle/>
                    <a:p>
                      <a:pPr>
                        <a:lnSpc>
                          <a:spcPct val="115000"/>
                        </a:lnSpc>
                      </a:pPr>
                      <a:r>
                        <a:rPr lang="en-GB" sz="2200" b="1" strike="noStrike">
                          <a:solidFill>
                            <a:srgbClr val="000000"/>
                          </a:solidFill>
                          <a:latin typeface="Tw Cen MT"/>
                        </a:rPr>
                        <a:t>Malta</a:t>
                      </a:r>
                      <a:endParaRPr/>
                    </a:p>
                  </a:txBody>
                  <a:tcPr/>
                </a:tc>
              </a:tr>
              <a:tr h="858240">
                <a:tc>
                  <a:txBody>
                    <a:bodyPr/>
                    <a:lstStyle/>
                    <a:p>
                      <a:pPr>
                        <a:lnSpc>
                          <a:spcPct val="115000"/>
                        </a:lnSpc>
                      </a:pPr>
                      <a:r>
                        <a:rPr lang="en-GB" sz="1400" b="1" strike="noStrike">
                          <a:solidFill>
                            <a:srgbClr val="FFFFFF"/>
                          </a:solidFill>
                          <a:latin typeface="Tw Cen MT"/>
                        </a:rPr>
                        <a:t> </a:t>
                      </a:r>
                      <a:endParaRPr/>
                    </a:p>
                  </a:txBody>
                  <a:tcPr/>
                </a:tc>
                <a:tc>
                  <a:txBody>
                    <a:bodyPr/>
                    <a:lstStyle/>
                    <a:p>
                      <a:pPr>
                        <a:lnSpc>
                          <a:spcPct val="115000"/>
                        </a:lnSpc>
                      </a:pPr>
                      <a:r>
                        <a:rPr lang="en-GB" sz="1400" strike="noStrike">
                          <a:solidFill>
                            <a:srgbClr val="000000"/>
                          </a:solidFill>
                          <a:latin typeface="Tw Cen MT"/>
                        </a:rPr>
                        <a:t> </a:t>
                      </a:r>
                      <a:endParaRPr/>
                    </a:p>
                  </a:txBody>
                  <a:tcPr/>
                </a:tc>
                <a:tc>
                  <a:txBody>
                    <a:bodyPr/>
                    <a:lstStyle/>
                    <a:p>
                      <a:pPr>
                        <a:lnSpc>
                          <a:spcPct val="115000"/>
                        </a:lnSpc>
                      </a:pPr>
                      <a:r>
                        <a:rPr lang="en-GB" sz="1400" strike="noStrike">
                          <a:solidFill>
                            <a:srgbClr val="000000"/>
                          </a:solidFill>
                          <a:latin typeface="Tw Cen MT"/>
                        </a:rPr>
                        <a:t> </a:t>
                      </a:r>
                      <a:endParaRPr/>
                    </a:p>
                  </a:txBody>
                  <a:tcPr/>
                </a:tc>
                <a:tc>
                  <a:txBody>
                    <a:bodyPr/>
                    <a:lstStyle/>
                    <a:p>
                      <a:pPr>
                        <a:lnSpc>
                          <a:spcPct val="115000"/>
                        </a:lnSpc>
                      </a:pPr>
                      <a:r>
                        <a:rPr lang="en-GB" sz="1400" strike="noStrike">
                          <a:solidFill>
                            <a:srgbClr val="000000"/>
                          </a:solidFill>
                          <a:latin typeface="Tw Cen MT"/>
                        </a:rPr>
                        <a:t> </a:t>
                      </a:r>
                      <a:endParaRPr/>
                    </a:p>
                  </a:txBody>
                  <a:tcPr/>
                </a:tc>
                <a:tc>
                  <a:txBody>
                    <a:bodyPr/>
                    <a:lstStyle/>
                    <a:p>
                      <a:pPr>
                        <a:lnSpc>
                          <a:spcPct val="115000"/>
                        </a:lnSpc>
                      </a:pPr>
                      <a:r>
                        <a:rPr lang="en-GB" sz="1400" strike="noStrike">
                          <a:solidFill>
                            <a:srgbClr val="000000"/>
                          </a:solidFill>
                          <a:latin typeface="Tw Cen MT"/>
                        </a:rPr>
                        <a:t> </a:t>
                      </a:r>
                      <a:endParaRPr/>
                    </a:p>
                  </a:txBody>
                  <a:tcPr/>
                </a:tc>
              </a:tr>
            </a:tbl>
          </a:graphicData>
        </a:graphic>
      </p:graphicFrame>
      <p:sp>
        <p:nvSpPr>
          <p:cNvPr id="150" name="CustomShape 2"/>
          <p:cNvSpPr/>
          <p:nvPr/>
        </p:nvSpPr>
        <p:spPr>
          <a:xfrm>
            <a:off x="251640" y="862200"/>
            <a:ext cx="871236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800" b="1" strike="noStrike">
                <a:solidFill>
                  <a:srgbClr val="FFFFFF"/>
                </a:solidFill>
                <a:latin typeface="Arial"/>
                <a:ea typeface="DejaVu Sans"/>
              </a:rPr>
              <a:t>Write the Climate Corresponding to Each Country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Εικόνα 1"/>
          <p:cNvPicPr/>
          <p:nvPr/>
        </p:nvPicPr>
        <p:blipFill>
          <a:blip r:embed="rId2"/>
          <a:stretch/>
        </p:blipFill>
        <p:spPr>
          <a:xfrm>
            <a:off x="95040" y="0"/>
            <a:ext cx="8940600" cy="673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pic>
        <p:nvPicPr>
          <p:cNvPr id="153" name="Picture 2"/>
          <p:cNvPicPr/>
          <p:nvPr/>
        </p:nvPicPr>
        <p:blipFill>
          <a:blip r:embed="rId2"/>
          <a:stretch/>
        </p:blipFill>
        <p:spPr>
          <a:xfrm>
            <a:off x="-324720" y="0"/>
            <a:ext cx="9864360" cy="7028640"/>
          </a:xfrm>
          <a:prstGeom prst="rect">
            <a:avLst/>
          </a:prstGeom>
          <a:ln w="38160">
            <a:solidFill>
              <a:schemeClr val="bg2">
                <a:lumMod val="25000"/>
              </a:schemeClr>
            </a:solidFill>
            <a:round/>
            <a:tailEnd type="arrow" w="med" len="med"/>
          </a:ln>
        </p:spPr>
      </p:pic>
      <p:sp>
        <p:nvSpPr>
          <p:cNvPr id="154" name="CustomShape 2"/>
          <p:cNvSpPr/>
          <p:nvPr/>
        </p:nvSpPr>
        <p:spPr>
          <a:xfrm>
            <a:off x="2555640" y="2448720"/>
            <a:ext cx="215280" cy="647280"/>
          </a:xfrm>
          <a:prstGeom prst="straightConnector1">
            <a:avLst/>
          </a:prstGeom>
          <a:noFill/>
          <a:ln w="57240">
            <a:solidFill>
              <a:schemeClr val="bg2">
                <a:lumMod val="25000"/>
              </a:schemeClr>
            </a:solidFill>
            <a:round/>
            <a:tailEnd type="arrow" w="med" len="med"/>
          </a:ln>
        </p:spPr>
        <p:style>
          <a:lnRef idx="1">
            <a:schemeClr val="accent1"/>
          </a:lnRef>
          <a:fillRef idx="0">
            <a:schemeClr val="accent1"/>
          </a:fillRef>
          <a:effectRef idx="0">
            <a:schemeClr val="accent1"/>
          </a:effectRef>
          <a:fontRef idx="minor"/>
        </p:style>
      </p:sp>
      <p:sp>
        <p:nvSpPr>
          <p:cNvPr id="155" name="CustomShape 3"/>
          <p:cNvSpPr/>
          <p:nvPr/>
        </p:nvSpPr>
        <p:spPr>
          <a:xfrm>
            <a:off x="4428000" y="2448720"/>
            <a:ext cx="71280" cy="647280"/>
          </a:xfrm>
          <a:prstGeom prst="straightConnector1">
            <a:avLst/>
          </a:prstGeom>
          <a:noFill/>
          <a:ln w="57240">
            <a:solidFill>
              <a:schemeClr val="bg2">
                <a:lumMod val="25000"/>
              </a:schemeClr>
            </a:solidFill>
            <a:round/>
            <a:tailEnd type="arrow" w="med" len="med"/>
          </a:ln>
        </p:spPr>
        <p:style>
          <a:lnRef idx="1">
            <a:schemeClr val="accent1"/>
          </a:lnRef>
          <a:fillRef idx="0">
            <a:schemeClr val="accent1"/>
          </a:fillRef>
          <a:effectRef idx="0">
            <a:schemeClr val="accent1"/>
          </a:effectRef>
          <a:fontRef idx="minor"/>
        </p:style>
      </p:sp>
      <p:sp>
        <p:nvSpPr>
          <p:cNvPr id="156" name="CustomShape 4"/>
          <p:cNvSpPr/>
          <p:nvPr/>
        </p:nvSpPr>
        <p:spPr>
          <a:xfrm flipH="1">
            <a:off x="5463000" y="2053440"/>
            <a:ext cx="575280" cy="503280"/>
          </a:xfrm>
          <a:prstGeom prst="straightConnector1">
            <a:avLst/>
          </a:prstGeom>
          <a:noFill/>
          <a:ln w="57240">
            <a:solidFill>
              <a:schemeClr val="bg2">
                <a:lumMod val="25000"/>
              </a:schemeClr>
            </a:solidFill>
            <a:round/>
            <a:tailEnd type="arrow" w="med" len="med"/>
          </a:ln>
        </p:spPr>
        <p:style>
          <a:lnRef idx="1">
            <a:schemeClr val="accent1"/>
          </a:lnRef>
          <a:fillRef idx="0">
            <a:schemeClr val="accent1"/>
          </a:fillRef>
          <a:effectRef idx="0">
            <a:schemeClr val="accent1"/>
          </a:effectRef>
          <a:fontRef idx="minor"/>
        </p:style>
      </p:sp>
      <p:sp>
        <p:nvSpPr>
          <p:cNvPr id="157" name="CustomShape 5"/>
          <p:cNvSpPr/>
          <p:nvPr/>
        </p:nvSpPr>
        <p:spPr>
          <a:xfrm flipH="1">
            <a:off x="5729040" y="5805360"/>
            <a:ext cx="619560" cy="160920"/>
          </a:xfrm>
          <a:prstGeom prst="straightConnector1">
            <a:avLst/>
          </a:prstGeom>
          <a:noFill/>
          <a:ln w="57240">
            <a:solidFill>
              <a:schemeClr val="bg1"/>
            </a:solidFill>
            <a:round/>
            <a:tailEnd type="arrow" w="med" len="med"/>
          </a:ln>
        </p:spPr>
        <p:style>
          <a:lnRef idx="1">
            <a:schemeClr val="accent1"/>
          </a:lnRef>
          <a:fillRef idx="0">
            <a:schemeClr val="accent1"/>
          </a:fillRef>
          <a:effectRef idx="0">
            <a:schemeClr val="accent1"/>
          </a:effectRef>
          <a:fontRef idx="minor"/>
        </p:style>
      </p:sp>
      <p:sp>
        <p:nvSpPr>
          <p:cNvPr id="158" name="CustomShape 6"/>
          <p:cNvSpPr/>
          <p:nvPr/>
        </p:nvSpPr>
        <p:spPr>
          <a:xfrm>
            <a:off x="4338720" y="4077000"/>
            <a:ext cx="71280" cy="647280"/>
          </a:xfrm>
          <a:prstGeom prst="straightConnector1">
            <a:avLst/>
          </a:prstGeom>
          <a:noFill/>
          <a:ln w="57240">
            <a:solidFill>
              <a:schemeClr val="tx1">
                <a:lumMod val="75000"/>
                <a:lumOff val="25000"/>
              </a:schemeClr>
            </a:solidFill>
            <a:round/>
            <a:tailEnd type="arrow" w="med" len="med"/>
          </a:ln>
        </p:spPr>
        <p:style>
          <a:lnRef idx="1">
            <a:schemeClr val="accent1"/>
          </a:lnRef>
          <a:fillRef idx="0">
            <a:schemeClr val="accent1"/>
          </a:fillRef>
          <a:effectRef idx="0">
            <a:schemeClr val="accent1"/>
          </a:effectRef>
          <a:fontRef idx="minor"/>
        </p:style>
      </p:sp>
      <p:sp>
        <p:nvSpPr>
          <p:cNvPr id="159" name="CustomShape 7"/>
          <p:cNvSpPr/>
          <p:nvPr/>
        </p:nvSpPr>
        <p:spPr>
          <a:xfrm>
            <a:off x="3492000" y="4077000"/>
            <a:ext cx="71280" cy="647280"/>
          </a:xfrm>
          <a:prstGeom prst="straightConnector1">
            <a:avLst/>
          </a:prstGeom>
          <a:noFill/>
          <a:ln w="57240">
            <a:solidFill>
              <a:schemeClr val="bg2">
                <a:lumMod val="25000"/>
              </a:schemeClr>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Εικόνα 117"/>
          <p:cNvPicPr/>
          <p:nvPr/>
        </p:nvPicPr>
        <p:blipFill>
          <a:blip r:embed="rId2"/>
          <a:stretch/>
        </p:blipFill>
        <p:spPr>
          <a:xfrm>
            <a:off x="504000" y="1440000"/>
            <a:ext cx="7934760" cy="5215680"/>
          </a:xfrm>
          <a:prstGeom prst="rect">
            <a:avLst/>
          </a:prstGeom>
          <a:ln>
            <a:noFill/>
          </a:ln>
        </p:spPr>
      </p:pic>
      <p:sp>
        <p:nvSpPr>
          <p:cNvPr id="119" name="CustomShape 1"/>
          <p:cNvSpPr/>
          <p:nvPr/>
        </p:nvSpPr>
        <p:spPr>
          <a:xfrm>
            <a:off x="504000" y="576000"/>
            <a:ext cx="829584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1" strike="noStrike">
                <a:solidFill>
                  <a:srgbClr val="FFFFFF"/>
                </a:solidFill>
                <a:latin typeface="Arial"/>
              </a:rPr>
              <a:t>Aesop's Tale about the Sun and Wind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287280" y="987840"/>
            <a:ext cx="8784360" cy="563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strike="noStrike">
                <a:solidFill>
                  <a:srgbClr val="FFFFFF"/>
                </a:solidFill>
                <a:latin typeface="Arial"/>
                <a:ea typeface="DejaVu Sans"/>
              </a:rPr>
              <a:t>1) The climate is mainly the Mediterranean. However, due to the country's unique geography, there is a remarkable range of microclimates and local variants.</a:t>
            </a:r>
            <a:endParaRPr/>
          </a:p>
          <a:p>
            <a:pPr>
              <a:lnSpc>
                <a:spcPct val="100000"/>
              </a:lnSpc>
            </a:pPr>
            <a:r>
              <a:rPr lang="en-GB" sz="2400" strike="noStrike">
                <a:solidFill>
                  <a:srgbClr val="FFFFFF"/>
                </a:solidFill>
                <a:latin typeface="Arial"/>
                <a:ea typeface="DejaVu Sans"/>
              </a:rPr>
              <a:t>     </a:t>
            </a:r>
            <a:endParaRPr/>
          </a:p>
          <a:p>
            <a:pPr>
              <a:lnSpc>
                <a:spcPct val="100000"/>
              </a:lnSpc>
            </a:pPr>
            <a:r>
              <a:rPr lang="en-GB" sz="2400" strike="noStrike">
                <a:solidFill>
                  <a:srgbClr val="FFFFFF"/>
                </a:solidFill>
                <a:latin typeface="Arial"/>
                <a:ea typeface="DejaVu Sans"/>
              </a:rPr>
              <a:t> To the west of the main mountain range, the climate is generally more humid and has some marine features.                                                     The eastern part of Mountains is generally drier and hotter in the summer.  </a:t>
            </a:r>
            <a:endParaRPr/>
          </a:p>
          <a:p>
            <a:pPr>
              <a:lnSpc>
                <a:spcPct val="100000"/>
              </a:lnSpc>
            </a:pPr>
            <a:r>
              <a:rPr lang="en-GB" sz="2400" strike="noStrike">
                <a:solidFill>
                  <a:srgbClr val="FFFFFF"/>
                </a:solidFill>
                <a:latin typeface="Arial"/>
                <a:ea typeface="DejaVu Sans"/>
              </a:rPr>
              <a:t>    </a:t>
            </a:r>
            <a:endParaRPr/>
          </a:p>
          <a:p>
            <a:pPr>
              <a:lnSpc>
                <a:spcPct val="100000"/>
              </a:lnSpc>
            </a:pPr>
            <a:r>
              <a:rPr lang="en-GB" sz="2400" strike="noStrike">
                <a:solidFill>
                  <a:srgbClr val="FFFFFF"/>
                </a:solidFill>
                <a:latin typeface="Arial"/>
                <a:ea typeface="DejaVu Sans"/>
              </a:rPr>
              <a:t> The northern regions have a transitional climate between the mainland and the Mediterranean climate.   </a:t>
            </a:r>
            <a:endParaRPr/>
          </a:p>
          <a:p>
            <a:pPr>
              <a:lnSpc>
                <a:spcPct val="100000"/>
              </a:lnSpc>
            </a:pPr>
            <a:r>
              <a:rPr lang="en-GB" sz="2400" strike="noStrike">
                <a:solidFill>
                  <a:srgbClr val="FFFFFF"/>
                </a:solidFill>
                <a:latin typeface="Arial"/>
                <a:ea typeface="DejaVu Sans"/>
              </a:rPr>
              <a:t>    </a:t>
            </a:r>
            <a:endParaRPr/>
          </a:p>
          <a:p>
            <a:pPr>
              <a:lnSpc>
                <a:spcPct val="100000"/>
              </a:lnSpc>
            </a:pPr>
            <a:r>
              <a:rPr lang="en-GB" sz="2400" strike="noStrike">
                <a:solidFill>
                  <a:srgbClr val="FFFFFF"/>
                </a:solidFill>
                <a:latin typeface="Arial"/>
                <a:ea typeface="DejaVu Sans"/>
              </a:rPr>
              <a:t> There are also mountainous areas with alpine climate.</a:t>
            </a:r>
            <a:endParaRPr/>
          </a:p>
        </p:txBody>
      </p:sp>
      <p:sp>
        <p:nvSpPr>
          <p:cNvPr id="161" name="CustomShape 2"/>
          <p:cNvSpPr/>
          <p:nvPr/>
        </p:nvSpPr>
        <p:spPr>
          <a:xfrm>
            <a:off x="2088000" y="360000"/>
            <a:ext cx="3924160"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44000" y="720000"/>
            <a:ext cx="8784360" cy="606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trike="noStrike">
                <a:solidFill>
                  <a:srgbClr val="FFFFFF"/>
                </a:solidFill>
                <a:latin typeface="Tw Cen MT"/>
                <a:ea typeface="DejaVu Sans"/>
              </a:rPr>
              <a:t>2) The climate is mostly oceanic with western winds.</a:t>
            </a:r>
            <a:endParaRPr/>
          </a:p>
          <a:p>
            <a:pPr>
              <a:lnSpc>
                <a:spcPct val="100000"/>
              </a:lnSpc>
            </a:pPr>
            <a:r>
              <a:rPr lang="en-GB" sz="2800" strike="noStrike">
                <a:solidFill>
                  <a:srgbClr val="FFFFFF"/>
                </a:solidFill>
                <a:latin typeface="Tw Cen MT"/>
                <a:ea typeface="DejaVu Sans"/>
              </a:rPr>
              <a:t>    The rains are abundant throughout the year (except winter), while temperatures are relatively mild in the winter and cool in the summer. </a:t>
            </a:r>
            <a:endParaRPr/>
          </a:p>
          <a:p>
            <a:pPr>
              <a:lnSpc>
                <a:spcPct val="100000"/>
              </a:lnSpc>
            </a:pPr>
            <a:r>
              <a:rPr lang="en-GB" sz="2800" strike="noStrike">
                <a:solidFill>
                  <a:srgbClr val="FFFFFF"/>
                </a:solidFill>
                <a:latin typeface="Tw Cen MT"/>
                <a:ea typeface="DejaVu Sans"/>
              </a:rPr>
              <a:t>    Snowfall occurs mainly from the beginning of December until the end of February. Rain has all the rest of the year and especially during the summer months.</a:t>
            </a:r>
            <a:endParaRPr/>
          </a:p>
          <a:p>
            <a:pPr>
              <a:lnSpc>
                <a:spcPct val="100000"/>
              </a:lnSpc>
            </a:pPr>
            <a:r>
              <a:rPr lang="en-GB" sz="2800" strike="noStrike">
                <a:solidFill>
                  <a:srgbClr val="FFFFFF"/>
                </a:solidFill>
                <a:latin typeface="Tw Cen MT"/>
                <a:ea typeface="DejaVu Sans"/>
              </a:rPr>
              <a:t>     </a:t>
            </a:r>
            <a:endParaRPr/>
          </a:p>
          <a:p>
            <a:pPr>
              <a:lnSpc>
                <a:spcPct val="100000"/>
              </a:lnSpc>
            </a:pPr>
            <a:r>
              <a:rPr lang="en-GB" sz="2800" strike="noStrike">
                <a:solidFill>
                  <a:srgbClr val="FFFFFF"/>
                </a:solidFill>
                <a:latin typeface="Tw Cen MT"/>
                <a:ea typeface="DejaVu Sans"/>
              </a:rPr>
              <a:t> Temperatures range from  -2 to 5 degreeς in winter and from 11 to 22 degrees in the summer.</a:t>
            </a:r>
            <a:endParaRPr/>
          </a:p>
          <a:p>
            <a:pPr>
              <a:lnSpc>
                <a:spcPct val="100000"/>
              </a:lnSpc>
            </a:pPr>
            <a:r>
              <a:rPr lang="en-GB" sz="2800" strike="noStrike">
                <a:solidFill>
                  <a:srgbClr val="FFFFFF"/>
                </a:solidFill>
                <a:latin typeface="Tw Cen MT"/>
                <a:ea typeface="DejaVu Sans"/>
              </a:rPr>
              <a:t>     Temperature variations in both summer and winter are relatively small, and this is because in winter a hot stream that comes every year from the Gulf of Mexico affects the temperature of the sea, so it almost does not freeze.  </a:t>
            </a:r>
            <a:endParaRPr/>
          </a:p>
        </p:txBody>
      </p:sp>
      <p:sp>
        <p:nvSpPr>
          <p:cNvPr id="163" name="CustomShape 2"/>
          <p:cNvSpPr/>
          <p:nvPr/>
        </p:nvSpPr>
        <p:spPr>
          <a:xfrm>
            <a:off x="2088360" y="216000"/>
            <a:ext cx="4283840"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288000" y="936000"/>
            <a:ext cx="8784360" cy="563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600" strike="noStrike">
                <a:solidFill>
                  <a:srgbClr val="FFFFFF"/>
                </a:solidFill>
                <a:latin typeface="Arial"/>
                <a:ea typeface="DejaVu Sans"/>
              </a:rPr>
              <a:t>3)    Mild climate with significant differences between the different regions, even the closest ones. </a:t>
            </a:r>
            <a:endParaRPr/>
          </a:p>
          <a:p>
            <a:pPr>
              <a:lnSpc>
                <a:spcPct val="100000"/>
              </a:lnSpc>
            </a:pPr>
            <a:r>
              <a:rPr lang="en-GB" sz="2600" strike="noStrike">
                <a:solidFill>
                  <a:srgbClr val="FFFFFF"/>
                </a:solidFill>
                <a:latin typeface="Arial"/>
                <a:ea typeface="DejaVu Sans"/>
              </a:rPr>
              <a:t>    </a:t>
            </a:r>
            <a:endParaRPr/>
          </a:p>
          <a:p>
            <a:pPr>
              <a:lnSpc>
                <a:spcPct val="100000"/>
              </a:lnSpc>
            </a:pPr>
            <a:r>
              <a:rPr lang="en-GB" sz="2600" strike="noStrike">
                <a:solidFill>
                  <a:srgbClr val="FFFFFF"/>
                </a:solidFill>
                <a:latin typeface="Arial"/>
                <a:ea typeface="DejaVu Sans"/>
              </a:rPr>
              <a:t> In the Alps, there are low temperatures and notable thermal rainfall.</a:t>
            </a:r>
            <a:endParaRPr/>
          </a:p>
          <a:p>
            <a:pPr>
              <a:lnSpc>
                <a:spcPct val="100000"/>
              </a:lnSpc>
            </a:pPr>
            <a:r>
              <a:rPr lang="en-GB" sz="2600" strike="noStrike">
                <a:solidFill>
                  <a:srgbClr val="FFFFFF"/>
                </a:solidFill>
                <a:latin typeface="Arial"/>
                <a:ea typeface="DejaVu Sans"/>
              </a:rPr>
              <a:t>     The Po's plain has a continental climate without many rainfalls.</a:t>
            </a:r>
            <a:endParaRPr/>
          </a:p>
          <a:p>
            <a:pPr>
              <a:lnSpc>
                <a:spcPct val="100000"/>
              </a:lnSpc>
            </a:pPr>
            <a:r>
              <a:rPr lang="en-GB" sz="2600" strike="noStrike">
                <a:solidFill>
                  <a:srgbClr val="FFFFFF"/>
                </a:solidFill>
                <a:latin typeface="Arial"/>
                <a:ea typeface="DejaVu Sans"/>
              </a:rPr>
              <a:t>    </a:t>
            </a:r>
            <a:endParaRPr/>
          </a:p>
          <a:p>
            <a:pPr>
              <a:lnSpc>
                <a:spcPct val="100000"/>
              </a:lnSpc>
            </a:pPr>
            <a:r>
              <a:rPr lang="en-GB" sz="2600" strike="noStrike">
                <a:solidFill>
                  <a:srgbClr val="FFFFFF"/>
                </a:solidFill>
                <a:latin typeface="Arial"/>
                <a:ea typeface="DejaVu Sans"/>
              </a:rPr>
              <a:t> The Apennines area has a continental character that becomes more apparent in the interior.</a:t>
            </a:r>
            <a:endParaRPr/>
          </a:p>
          <a:p>
            <a:pPr>
              <a:lnSpc>
                <a:spcPct val="100000"/>
              </a:lnSpc>
            </a:pPr>
            <a:r>
              <a:rPr lang="en-GB" sz="2600" strike="noStrike">
                <a:solidFill>
                  <a:srgbClr val="FFFFFF"/>
                </a:solidFill>
                <a:latin typeface="Arial"/>
                <a:ea typeface="DejaVu Sans"/>
              </a:rPr>
              <a:t>     In the island and the Ionian region, the climate is typically the Mediterranean, with mild winters and hot summers. </a:t>
            </a:r>
            <a:endParaRPr/>
          </a:p>
          <a:p>
            <a:pPr>
              <a:lnSpc>
                <a:spcPct val="100000"/>
              </a:lnSpc>
            </a:pPr>
            <a:r>
              <a:rPr lang="en-GB" sz="2600" strike="noStrike">
                <a:solidFill>
                  <a:srgbClr val="FFFFFF"/>
                </a:solidFill>
                <a:latin typeface="Arial"/>
                <a:ea typeface="DejaVu Sans"/>
              </a:rPr>
              <a:t> Rainfall is minimal and concentrated mainly in the winter.</a:t>
            </a:r>
            <a:endParaRPr/>
          </a:p>
        </p:txBody>
      </p:sp>
      <p:sp>
        <p:nvSpPr>
          <p:cNvPr id="165" name="CustomShape 2"/>
          <p:cNvSpPr/>
          <p:nvPr/>
        </p:nvSpPr>
        <p:spPr>
          <a:xfrm>
            <a:off x="2088360" y="360000"/>
            <a:ext cx="4283840"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7280" y="756360"/>
            <a:ext cx="8640360" cy="593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trike="noStrike">
                <a:solidFill>
                  <a:srgbClr val="FFFFFF"/>
                </a:solidFill>
                <a:latin typeface="Tw Cen MT"/>
                <a:ea typeface="DejaVu Sans"/>
              </a:rPr>
              <a:t>4) Climate, which ranges between sea and continental, is relatively mild. </a:t>
            </a:r>
            <a:endParaRPr/>
          </a:p>
          <a:p>
            <a:pPr>
              <a:lnSpc>
                <a:spcPct val="100000"/>
              </a:lnSpc>
            </a:pPr>
            <a:r>
              <a:rPr lang="en-GB" sz="2800" strike="noStrike">
                <a:solidFill>
                  <a:srgbClr val="FFFFFF"/>
                </a:solidFill>
                <a:latin typeface="Tw Cen MT"/>
                <a:ea typeface="DejaVu Sans"/>
              </a:rPr>
              <a:t>   Average coast temperatures are -2° C in January and +16 ° C in July.  </a:t>
            </a:r>
            <a:endParaRPr/>
          </a:p>
          <a:p>
            <a:pPr>
              <a:lnSpc>
                <a:spcPct val="100000"/>
              </a:lnSpc>
            </a:pPr>
            <a:r>
              <a:rPr lang="en-GB" sz="2800" strike="noStrike">
                <a:solidFill>
                  <a:srgbClr val="FFFFFF"/>
                </a:solidFill>
                <a:latin typeface="Tw Cen MT"/>
                <a:ea typeface="DejaVu Sans"/>
              </a:rPr>
              <a:t>  During the summer, 20 ° C is frequent during the day while 14 °C is frequent at night. </a:t>
            </a:r>
            <a:endParaRPr/>
          </a:p>
          <a:p>
            <a:pPr>
              <a:lnSpc>
                <a:spcPct val="100000"/>
              </a:lnSpc>
            </a:pPr>
            <a:r>
              <a:rPr lang="en-GB" sz="2800" strike="noStrike">
                <a:solidFill>
                  <a:srgbClr val="FFFFFF"/>
                </a:solidFill>
                <a:latin typeface="Tw Cen MT"/>
                <a:ea typeface="DejaVu Sans"/>
              </a:rPr>
              <a:t>      Some winters may be very cold. Temperatures reach -20 °C occurs almost every winter. </a:t>
            </a:r>
            <a:endParaRPr/>
          </a:p>
          <a:p>
            <a:pPr>
              <a:lnSpc>
                <a:spcPct val="100000"/>
              </a:lnSpc>
            </a:pPr>
            <a:r>
              <a:rPr lang="en-GB" sz="2800" strike="noStrike">
                <a:solidFill>
                  <a:srgbClr val="FFFFFF"/>
                </a:solidFill>
                <a:latin typeface="Tw Cen MT"/>
                <a:ea typeface="DejaVu Sans"/>
              </a:rPr>
              <a:t>   Extreme winter temperatures are -34 ° C in coastal areas and at -43 ° C in the east.</a:t>
            </a:r>
            <a:endParaRPr/>
          </a:p>
          <a:p>
            <a:pPr>
              <a:lnSpc>
                <a:spcPct val="100000"/>
              </a:lnSpc>
            </a:pPr>
            <a:r>
              <a:rPr lang="en-GB" sz="2800" strike="noStrike">
                <a:solidFill>
                  <a:srgbClr val="FFFFFF"/>
                </a:solidFill>
                <a:latin typeface="Tw Cen MT"/>
                <a:ea typeface="DejaVu Sans"/>
              </a:rPr>
              <a:t>   The climate of the country is continental with wet winters and wet summers.</a:t>
            </a:r>
            <a:endParaRPr/>
          </a:p>
        </p:txBody>
      </p:sp>
      <p:sp>
        <p:nvSpPr>
          <p:cNvPr id="167" name="CustomShape 2"/>
          <p:cNvSpPr/>
          <p:nvPr/>
        </p:nvSpPr>
        <p:spPr>
          <a:xfrm>
            <a:off x="2088360" y="216000"/>
            <a:ext cx="4499864"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251640" y="1299240"/>
            <a:ext cx="8712360" cy="496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trike="noStrike" dirty="0">
                <a:solidFill>
                  <a:srgbClr val="FFFFFF"/>
                </a:solidFill>
                <a:latin typeface="Arial"/>
                <a:ea typeface="DejaVu Sans"/>
              </a:rPr>
              <a:t>5) The </a:t>
            </a:r>
            <a:r>
              <a:rPr lang="en-GB" sz="2800" strike="noStrike" dirty="0" smtClean="0">
                <a:solidFill>
                  <a:srgbClr val="FFFFFF"/>
                </a:solidFill>
                <a:latin typeface="Arial"/>
                <a:ea typeface="DejaVu Sans"/>
              </a:rPr>
              <a:t>climate </a:t>
            </a:r>
            <a:r>
              <a:rPr lang="en-GB" sz="2800" strike="noStrike" dirty="0">
                <a:solidFill>
                  <a:srgbClr val="FFFFFF"/>
                </a:solidFill>
                <a:latin typeface="Arial"/>
                <a:ea typeface="DejaVu Sans"/>
              </a:rPr>
              <a:t>is very similar to the Mediterranean.</a:t>
            </a:r>
            <a:endParaRPr dirty="0"/>
          </a:p>
          <a:p>
            <a:pPr>
              <a:lnSpc>
                <a:spcPct val="100000"/>
              </a:lnSpc>
            </a:pPr>
            <a:r>
              <a:rPr lang="en-GB" sz="2800" strike="noStrike" dirty="0">
                <a:solidFill>
                  <a:srgbClr val="FFFFFF"/>
                </a:solidFill>
                <a:latin typeface="Arial"/>
                <a:ea typeface="DejaVu Sans"/>
              </a:rPr>
              <a:t>It is characterized by warm summers, many sunny days and mild and rainy winters.</a:t>
            </a:r>
            <a:endParaRPr dirty="0"/>
          </a:p>
          <a:p>
            <a:pPr>
              <a:lnSpc>
                <a:spcPct val="100000"/>
              </a:lnSpc>
            </a:pPr>
            <a:endParaRPr dirty="0"/>
          </a:p>
          <a:p>
            <a:pPr>
              <a:lnSpc>
                <a:spcPct val="100000"/>
              </a:lnSpc>
            </a:pPr>
            <a:r>
              <a:rPr lang="en-GB" sz="2800" strike="noStrike" dirty="0">
                <a:solidFill>
                  <a:srgbClr val="FFFFFF"/>
                </a:solidFill>
                <a:latin typeface="Arial"/>
                <a:ea typeface="DejaVu Sans"/>
              </a:rPr>
              <a:t>The warmer months are July and August when the air temperature is between 25 °C and 35°C.</a:t>
            </a:r>
            <a:endParaRPr dirty="0"/>
          </a:p>
          <a:p>
            <a:pPr>
              <a:lnSpc>
                <a:spcPct val="100000"/>
              </a:lnSpc>
            </a:pPr>
            <a:endParaRPr dirty="0"/>
          </a:p>
          <a:p>
            <a:pPr>
              <a:lnSpc>
                <a:spcPct val="100000"/>
              </a:lnSpc>
            </a:pPr>
            <a:r>
              <a:rPr lang="en-GB" sz="2800" strike="noStrike" dirty="0">
                <a:solidFill>
                  <a:srgbClr val="FFFFFF"/>
                </a:solidFill>
                <a:latin typeface="Arial"/>
                <a:ea typeface="DejaVu Sans"/>
              </a:rPr>
              <a:t>It is very rarely rained at this time, and that is why it is considered to be the peak of the tourist season.</a:t>
            </a:r>
            <a:endParaRPr dirty="0"/>
          </a:p>
          <a:p>
            <a:pPr>
              <a:lnSpc>
                <a:spcPct val="100000"/>
              </a:lnSpc>
            </a:pPr>
            <a:r>
              <a:rPr lang="en-GB" sz="2800" strike="noStrike" dirty="0">
                <a:solidFill>
                  <a:srgbClr val="FFFFFF"/>
                </a:solidFill>
                <a:latin typeface="Arial"/>
                <a:ea typeface="DejaVu Sans"/>
              </a:rPr>
              <a:t>Is one of the sunniest coasts in the world</a:t>
            </a:r>
            <a:endParaRPr dirty="0"/>
          </a:p>
        </p:txBody>
      </p:sp>
      <p:sp>
        <p:nvSpPr>
          <p:cNvPr id="169" name="CustomShape 2"/>
          <p:cNvSpPr/>
          <p:nvPr/>
        </p:nvSpPr>
        <p:spPr>
          <a:xfrm>
            <a:off x="2304000" y="504000"/>
            <a:ext cx="4284224"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360000" y="1080000"/>
            <a:ext cx="8280360" cy="585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200" strike="noStrike">
                <a:solidFill>
                  <a:srgbClr val="FFFFFF"/>
                </a:solidFill>
                <a:latin typeface="Arial"/>
                <a:ea typeface="DejaVu Sans"/>
              </a:rPr>
              <a:t>6) The climate is mildly continental due to the prevailing western ocean winds.</a:t>
            </a:r>
            <a:endParaRPr/>
          </a:p>
          <a:p>
            <a:pPr>
              <a:lnSpc>
                <a:spcPct val="100000"/>
              </a:lnSpc>
            </a:pPr>
            <a:r>
              <a:rPr lang="en-GB" sz="3200" strike="noStrike">
                <a:solidFill>
                  <a:srgbClr val="FFFFFF"/>
                </a:solidFill>
                <a:latin typeface="Arial"/>
                <a:ea typeface="DejaVu Sans"/>
              </a:rPr>
              <a:t> </a:t>
            </a:r>
            <a:endParaRPr/>
          </a:p>
          <a:p>
            <a:pPr>
              <a:lnSpc>
                <a:spcPct val="100000"/>
              </a:lnSpc>
            </a:pPr>
            <a:r>
              <a:rPr lang="en-GB" sz="3200" strike="noStrike">
                <a:solidFill>
                  <a:srgbClr val="FFFFFF"/>
                </a:solidFill>
                <a:latin typeface="Arial"/>
                <a:ea typeface="DejaVu Sans"/>
              </a:rPr>
              <a:t>To the East it becomes more continental There are western streams of liquid and hot air. </a:t>
            </a:r>
            <a:endParaRPr/>
          </a:p>
          <a:p>
            <a:pPr>
              <a:lnSpc>
                <a:spcPct val="100000"/>
              </a:lnSpc>
            </a:pPr>
            <a:r>
              <a:rPr lang="en-GB" sz="3200" strike="noStrike">
                <a:solidFill>
                  <a:srgbClr val="FFFFFF"/>
                </a:solidFill>
                <a:latin typeface="Arial"/>
                <a:ea typeface="DejaVu Sans"/>
              </a:rPr>
              <a:t> </a:t>
            </a:r>
            <a:endParaRPr/>
          </a:p>
          <a:p>
            <a:pPr>
              <a:lnSpc>
                <a:spcPct val="100000"/>
              </a:lnSpc>
            </a:pPr>
            <a:r>
              <a:rPr lang="en-GB" sz="3200" strike="noStrike">
                <a:solidFill>
                  <a:srgbClr val="FFFFFF"/>
                </a:solidFill>
                <a:latin typeface="Arial"/>
                <a:ea typeface="DejaVu Sans"/>
              </a:rPr>
              <a:t> The average annual temperature is 8 ° C, with the largest rainfall occurring in the summer.</a:t>
            </a:r>
            <a:endParaRPr/>
          </a:p>
          <a:p>
            <a:pPr>
              <a:lnSpc>
                <a:spcPct val="100000"/>
              </a:lnSpc>
            </a:pPr>
            <a:endParaRPr/>
          </a:p>
        </p:txBody>
      </p:sp>
      <p:sp>
        <p:nvSpPr>
          <p:cNvPr id="171" name="CustomShape 2"/>
          <p:cNvSpPr/>
          <p:nvPr/>
        </p:nvSpPr>
        <p:spPr>
          <a:xfrm>
            <a:off x="2160000" y="278640"/>
            <a:ext cx="4356216" cy="6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4000" b="1" strike="noStrike" dirty="0" smtClean="0">
                <a:solidFill>
                  <a:srgbClr val="FFFFFF"/>
                </a:solidFill>
                <a:latin typeface="Arial"/>
              </a:rPr>
              <a:t>Climate    Types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23728" y="260648"/>
            <a:ext cx="4572000" cy="1200329"/>
          </a:xfrm>
          <a:prstGeom prst="rect">
            <a:avLst/>
          </a:prstGeom>
        </p:spPr>
        <p:txBody>
          <a:bodyPr>
            <a:spAutoFit/>
          </a:bodyPr>
          <a:lstStyle/>
          <a:p>
            <a:r>
              <a:rPr lang="en-US" dirty="0">
                <a:solidFill>
                  <a:schemeClr val="bg1"/>
                </a:solidFill>
              </a:rPr>
              <a:t>Which of the following phrases refer to the weather and which to the climate of a place?</a:t>
            </a:r>
          </a:p>
          <a:p>
            <a:endParaRPr lang="en-US" dirty="0">
              <a:solidFill>
                <a:schemeClr val="bg1"/>
              </a:solidFill>
            </a:endParaRPr>
          </a:p>
        </p:txBody>
      </p:sp>
      <p:sp>
        <p:nvSpPr>
          <p:cNvPr id="3" name="Ορθογώνιο 2"/>
          <p:cNvSpPr/>
          <p:nvPr/>
        </p:nvSpPr>
        <p:spPr>
          <a:xfrm>
            <a:off x="107504" y="1443841"/>
            <a:ext cx="8856984" cy="4832092"/>
          </a:xfrm>
          <a:prstGeom prst="rect">
            <a:avLst/>
          </a:prstGeom>
        </p:spPr>
        <p:txBody>
          <a:bodyPr wrap="square">
            <a:spAutoFit/>
          </a:bodyPr>
          <a:lstStyle/>
          <a:p>
            <a:r>
              <a:rPr lang="en-US" sz="2800" dirty="0">
                <a:solidFill>
                  <a:schemeClr val="bg1"/>
                </a:solidFill>
              </a:rPr>
              <a:t>1)The next heat wave is expected. Weather or Climate</a:t>
            </a:r>
          </a:p>
          <a:p>
            <a:endParaRPr lang="en-US" sz="2800" dirty="0">
              <a:solidFill>
                <a:schemeClr val="bg1"/>
              </a:solidFill>
            </a:endParaRPr>
          </a:p>
          <a:p>
            <a:r>
              <a:rPr lang="en-US" sz="2800" dirty="0">
                <a:solidFill>
                  <a:schemeClr val="bg1"/>
                </a:solidFill>
              </a:rPr>
              <a:t>2)The summer in Greece is warmer than  the summer in Sweden.                           Weather or Climate</a:t>
            </a:r>
          </a:p>
          <a:p>
            <a:endParaRPr lang="en-US" sz="2800" dirty="0">
              <a:solidFill>
                <a:schemeClr val="bg1"/>
              </a:solidFill>
            </a:endParaRPr>
          </a:p>
          <a:p>
            <a:r>
              <a:rPr lang="en-US" sz="2800" dirty="0">
                <a:solidFill>
                  <a:schemeClr val="bg1"/>
                </a:solidFill>
              </a:rPr>
              <a:t>3)Our day started sunny but suddenly a storm broke out that made us soak!             Weather or Climate</a:t>
            </a:r>
          </a:p>
          <a:p>
            <a:endParaRPr lang="en-US" sz="2800" dirty="0">
              <a:solidFill>
                <a:schemeClr val="bg1"/>
              </a:solidFill>
            </a:endParaRPr>
          </a:p>
          <a:p>
            <a:r>
              <a:rPr lang="en-US" sz="2800" dirty="0">
                <a:solidFill>
                  <a:schemeClr val="bg1"/>
                </a:solidFill>
              </a:rPr>
              <a:t>4)In   Warsaw (city of Poland)   the winters are mild and the summers are cool  with abundant rainfall.. Weather or Climate </a:t>
            </a:r>
            <a:endParaRPr lang="el-GR" sz="2800" dirty="0">
              <a:solidFill>
                <a:schemeClr val="bg1"/>
              </a:solidFill>
            </a:endParaRPr>
          </a:p>
        </p:txBody>
      </p:sp>
    </p:spTree>
    <p:extLst>
      <p:ext uri="{BB962C8B-B14F-4D97-AF65-F5344CB8AC3E}">
        <p14:creationId xmlns:p14="http://schemas.microsoft.com/office/powerpoint/2010/main" val="79164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1700808"/>
            <a:ext cx="8856984" cy="4524315"/>
          </a:xfrm>
          <a:prstGeom prst="rect">
            <a:avLst/>
          </a:prstGeom>
        </p:spPr>
        <p:txBody>
          <a:bodyPr wrap="square">
            <a:spAutoFit/>
          </a:bodyPr>
          <a:lstStyle/>
          <a:p>
            <a:r>
              <a:rPr lang="en-US" sz="2400" dirty="0">
                <a:solidFill>
                  <a:schemeClr val="bg1"/>
                </a:solidFill>
              </a:rPr>
              <a:t>5) The temperature will fall in the next 24 hours.                                                        Weather or Climate</a:t>
            </a:r>
            <a:endParaRPr lang="el-GR" sz="2400" dirty="0">
              <a:solidFill>
                <a:schemeClr val="bg1"/>
              </a:solidFill>
            </a:endParaRPr>
          </a:p>
          <a:p>
            <a:endParaRPr lang="en-US" sz="2400" dirty="0">
              <a:solidFill>
                <a:schemeClr val="bg1"/>
              </a:solidFill>
            </a:endParaRPr>
          </a:p>
          <a:p>
            <a:r>
              <a:rPr lang="en-US" sz="2400" dirty="0">
                <a:solidFill>
                  <a:schemeClr val="bg1"/>
                </a:solidFill>
              </a:rPr>
              <a:t>6)In this season, every year there is snowfall.                                                                 Weather or Climate</a:t>
            </a:r>
            <a:endParaRPr lang="el-GR" sz="2400" dirty="0">
              <a:solidFill>
                <a:schemeClr val="bg1"/>
              </a:solidFill>
            </a:endParaRPr>
          </a:p>
          <a:p>
            <a:endParaRPr lang="en-US" sz="2400" dirty="0">
              <a:solidFill>
                <a:schemeClr val="bg1"/>
              </a:solidFill>
            </a:endParaRPr>
          </a:p>
          <a:p>
            <a:r>
              <a:rPr lang="en-US" sz="2400" dirty="0">
                <a:solidFill>
                  <a:schemeClr val="bg1"/>
                </a:solidFill>
              </a:rPr>
              <a:t>7) The Piraeus Port Authority does not allow ships to travel due to strong winds.  Weather or Climate                                                                                                 </a:t>
            </a:r>
            <a:endParaRPr lang="el-GR" sz="2400" dirty="0">
              <a:solidFill>
                <a:schemeClr val="bg1"/>
              </a:solidFill>
            </a:endParaRPr>
          </a:p>
          <a:p>
            <a:endParaRPr lang="en-US" sz="2400" dirty="0">
              <a:solidFill>
                <a:schemeClr val="bg1"/>
              </a:solidFill>
            </a:endParaRPr>
          </a:p>
          <a:p>
            <a:r>
              <a:rPr lang="en-US" sz="2400" dirty="0">
                <a:solidFill>
                  <a:schemeClr val="bg1"/>
                </a:solidFill>
              </a:rPr>
              <a:t>8) If March has two rains and April has another one, this is good for the farmer who has a lot of plants.</a:t>
            </a:r>
            <a:endParaRPr lang="el-GR" sz="2400" dirty="0">
              <a:solidFill>
                <a:schemeClr val="bg1"/>
              </a:solidFill>
            </a:endParaRPr>
          </a:p>
          <a:p>
            <a:r>
              <a:rPr lang="en-US" sz="2400" dirty="0">
                <a:solidFill>
                  <a:schemeClr val="bg1"/>
                </a:solidFill>
              </a:rPr>
              <a:t>                                          Weather or Climate</a:t>
            </a:r>
            <a:endParaRPr lang="el-GR" sz="2400" dirty="0">
              <a:solidFill>
                <a:schemeClr val="bg1"/>
              </a:solidFill>
            </a:endParaRPr>
          </a:p>
        </p:txBody>
      </p:sp>
      <p:sp>
        <p:nvSpPr>
          <p:cNvPr id="3" name="Ορθογώνιο 2"/>
          <p:cNvSpPr/>
          <p:nvPr/>
        </p:nvSpPr>
        <p:spPr>
          <a:xfrm>
            <a:off x="2195736" y="332656"/>
            <a:ext cx="4572000" cy="923330"/>
          </a:xfrm>
          <a:prstGeom prst="rect">
            <a:avLst/>
          </a:prstGeom>
        </p:spPr>
        <p:txBody>
          <a:bodyPr>
            <a:spAutoFit/>
          </a:bodyPr>
          <a:lstStyle/>
          <a:p>
            <a:r>
              <a:rPr lang="en-US" dirty="0">
                <a:solidFill>
                  <a:schemeClr val="bg1"/>
                </a:solidFill>
              </a:rPr>
              <a:t>Which of the following phrases refer to the weather and which to the climate of a place?</a:t>
            </a:r>
          </a:p>
        </p:txBody>
      </p:sp>
    </p:spTree>
    <p:extLst>
      <p:ext uri="{BB962C8B-B14F-4D97-AF65-F5344CB8AC3E}">
        <p14:creationId xmlns:p14="http://schemas.microsoft.com/office/powerpoint/2010/main" val="3991567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1179" y="548680"/>
            <a:ext cx="4121641" cy="369332"/>
          </a:xfrm>
          <a:prstGeom prst="rect">
            <a:avLst/>
          </a:prstGeom>
        </p:spPr>
        <p:txBody>
          <a:bodyPr wrap="none">
            <a:spAutoFit/>
          </a:bodyPr>
          <a:lstStyle/>
          <a:p>
            <a:r>
              <a:rPr lang="en-US" i="1" dirty="0">
                <a:solidFill>
                  <a:schemeClr val="bg1"/>
                </a:solidFill>
              </a:rPr>
              <a:t>Thank you for your attention and work!</a:t>
            </a:r>
            <a:endParaRPr lang="el-GR" dirty="0">
              <a:solidFill>
                <a:schemeClr val="bg1"/>
              </a:solidFill>
            </a:endParaRPr>
          </a:p>
        </p:txBody>
      </p:sp>
      <p:sp>
        <p:nvSpPr>
          <p:cNvPr id="3" name="Γελαστό πρόσωπο 2"/>
          <p:cNvSpPr/>
          <p:nvPr/>
        </p:nvSpPr>
        <p:spPr>
          <a:xfrm>
            <a:off x="2915816" y="2852936"/>
            <a:ext cx="3744416" cy="2664296"/>
          </a:xfrm>
          <a:prstGeom prst="smileyFac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9546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79640" y="1656000"/>
            <a:ext cx="8748000" cy="435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3600" strike="noStrike">
                <a:solidFill>
                  <a:srgbClr val="FFFFFF"/>
                </a:solidFill>
                <a:latin typeface="Arial"/>
                <a:ea typeface="DejaVu Sans"/>
              </a:rPr>
              <a:t>Our habits, our dressing, our travels, even how we feel.</a:t>
            </a:r>
            <a:endParaRPr/>
          </a:p>
          <a:p>
            <a:pPr>
              <a:lnSpc>
                <a:spcPct val="100000"/>
              </a:lnSpc>
            </a:pPr>
            <a:endParaRPr/>
          </a:p>
          <a:p>
            <a:pPr>
              <a:lnSpc>
                <a:spcPct val="100000"/>
              </a:lnSpc>
            </a:pPr>
            <a:r>
              <a:rPr lang="en-GB" sz="3600" strike="noStrike">
                <a:solidFill>
                  <a:srgbClr val="FFFFFF"/>
                </a:solidFill>
                <a:latin typeface="Arial"/>
                <a:ea typeface="Calibri"/>
              </a:rPr>
              <a:t>Correspond the feelings </a:t>
            </a:r>
            <a:r>
              <a:rPr lang="en-GB" sz="3600" strike="noStrike">
                <a:solidFill>
                  <a:srgbClr val="FFFFFF"/>
                </a:solidFill>
                <a:latin typeface="Arial"/>
                <a:ea typeface="DejaVu Sans"/>
              </a:rPr>
              <a:t>(Anxiety, restraint, joy, depress, discomfort)</a:t>
            </a:r>
            <a:r>
              <a:rPr lang="en-GB" sz="3600" strike="noStrike">
                <a:solidFill>
                  <a:srgbClr val="FFFFFF"/>
                </a:solidFill>
                <a:latin typeface="Arial"/>
                <a:ea typeface="Calibri"/>
              </a:rPr>
              <a:t> </a:t>
            </a:r>
            <a:endParaRPr/>
          </a:p>
          <a:p>
            <a:pPr>
              <a:lnSpc>
                <a:spcPct val="100000"/>
              </a:lnSpc>
            </a:pPr>
            <a:r>
              <a:rPr lang="en-GB" sz="3600" strike="noStrike">
                <a:solidFill>
                  <a:srgbClr val="FFFFFF"/>
                </a:solidFill>
                <a:latin typeface="Arial"/>
                <a:ea typeface="Calibri"/>
              </a:rPr>
              <a:t>to the following weather conditions:</a:t>
            </a:r>
            <a:endParaRPr/>
          </a:p>
          <a:p>
            <a:pPr>
              <a:lnSpc>
                <a:spcPct val="100000"/>
              </a:lnSpc>
            </a:pPr>
            <a:endParaRPr/>
          </a:p>
        </p:txBody>
      </p:sp>
      <p:sp>
        <p:nvSpPr>
          <p:cNvPr id="121" name="CustomShape 2"/>
          <p:cNvSpPr/>
          <p:nvPr/>
        </p:nvSpPr>
        <p:spPr>
          <a:xfrm>
            <a:off x="576000" y="360000"/>
            <a:ext cx="8351640" cy="119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000" b="1" strike="noStrike">
                <a:solidFill>
                  <a:srgbClr val="FFFFFF"/>
                </a:solidFill>
                <a:latin typeface="Arial"/>
              </a:rPr>
              <a:t>How the Weather Affects us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2"/>
          <p:cNvPicPr/>
          <p:nvPr/>
        </p:nvPicPr>
        <p:blipFill>
          <a:blip r:embed="rId2"/>
          <a:stretch/>
        </p:blipFill>
        <p:spPr>
          <a:xfrm>
            <a:off x="1043640" y="1628640"/>
            <a:ext cx="6840000" cy="4924800"/>
          </a:xfrm>
          <a:prstGeom prst="rect">
            <a:avLst/>
          </a:prstGeom>
          <a:ln>
            <a:noFill/>
          </a:ln>
        </p:spPr>
      </p:pic>
      <p:sp>
        <p:nvSpPr>
          <p:cNvPr id="123" name="CustomShape 1"/>
          <p:cNvSpPr/>
          <p:nvPr/>
        </p:nvSpPr>
        <p:spPr>
          <a:xfrm>
            <a:off x="1259640" y="368640"/>
            <a:ext cx="662400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4400" b="1" strike="noStrike">
                <a:solidFill>
                  <a:srgbClr val="FFFFFF"/>
                </a:solidFill>
                <a:latin typeface="Arial"/>
                <a:ea typeface="DejaVu Sans"/>
              </a:rPr>
              <a:t>It has a lot of Heat!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8532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GB" sz="3600" b="1" strike="noStrike">
                <a:solidFill>
                  <a:srgbClr val="FEFDFD"/>
                </a:solidFill>
                <a:latin typeface="Tw Cen MT"/>
              </a:rPr>
              <a:t> </a:t>
            </a:r>
            <a:r>
              <a:rPr lang="en-GB" sz="4000" b="1" strike="noStrike">
                <a:solidFill>
                  <a:srgbClr val="FFFFFF"/>
                </a:solidFill>
                <a:latin typeface="Arial Black"/>
              </a:rPr>
              <a:t>A strong storm breaks out…</a:t>
            </a:r>
            <a:endParaRPr/>
          </a:p>
        </p:txBody>
      </p:sp>
      <p:sp>
        <p:nvSpPr>
          <p:cNvPr id="125"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sp>
      <p:pic>
        <p:nvPicPr>
          <p:cNvPr id="126" name="Picture 2"/>
          <p:cNvPicPr/>
          <p:nvPr/>
        </p:nvPicPr>
        <p:blipFill>
          <a:blip r:embed="rId2"/>
          <a:stretch/>
        </p:blipFill>
        <p:spPr>
          <a:xfrm>
            <a:off x="0" y="1412640"/>
            <a:ext cx="3995280" cy="5326560"/>
          </a:xfrm>
          <a:prstGeom prst="rect">
            <a:avLst/>
          </a:prstGeom>
          <a:ln>
            <a:noFill/>
          </a:ln>
        </p:spPr>
      </p:pic>
      <p:pic>
        <p:nvPicPr>
          <p:cNvPr id="127" name="Picture 3"/>
          <p:cNvPicPr/>
          <p:nvPr/>
        </p:nvPicPr>
        <p:blipFill>
          <a:blip r:embed="rId3"/>
          <a:stretch/>
        </p:blipFill>
        <p:spPr>
          <a:xfrm>
            <a:off x="4104000" y="1440000"/>
            <a:ext cx="5147280" cy="5444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457200" y="58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GB" sz="5400" b="1" strike="noStrike">
                <a:solidFill>
                  <a:srgbClr val="FFFFFF"/>
                </a:solidFill>
                <a:latin typeface="Tw Cen MT"/>
              </a:rPr>
              <a:t>It’s Snowing!</a:t>
            </a:r>
            <a:endParaRPr/>
          </a:p>
        </p:txBody>
      </p:sp>
      <p:sp>
        <p:nvSpPr>
          <p:cNvPr id="129"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sp>
      <p:pic>
        <p:nvPicPr>
          <p:cNvPr id="130" name="Picture 2"/>
          <p:cNvPicPr/>
          <p:nvPr/>
        </p:nvPicPr>
        <p:blipFill>
          <a:blip r:embed="rId2"/>
          <a:stretch/>
        </p:blipFill>
        <p:spPr>
          <a:xfrm>
            <a:off x="0" y="1340640"/>
            <a:ext cx="9143280" cy="551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457200" y="58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GB" sz="4800" b="1" strike="noStrike">
                <a:solidFill>
                  <a:srgbClr val="FFFFFF"/>
                </a:solidFill>
                <a:latin typeface="Tw Cen MT"/>
              </a:rPr>
              <a:t>Cloudy</a:t>
            </a:r>
            <a:endParaRPr/>
          </a:p>
        </p:txBody>
      </p:sp>
      <p:sp>
        <p:nvSpPr>
          <p:cNvPr id="132"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sp>
      <p:pic>
        <p:nvPicPr>
          <p:cNvPr id="133" name="Picture 2"/>
          <p:cNvPicPr/>
          <p:nvPr/>
        </p:nvPicPr>
        <p:blipFill>
          <a:blip r:embed="rId2"/>
          <a:stretch/>
        </p:blipFill>
        <p:spPr>
          <a:xfrm>
            <a:off x="0" y="1484640"/>
            <a:ext cx="9234000" cy="5164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57200" y="353520"/>
            <a:ext cx="8228880" cy="84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GB" sz="4800" b="1" strike="noStrike">
                <a:solidFill>
                  <a:srgbClr val="FFFFFF"/>
                </a:solidFill>
                <a:latin typeface="Arial"/>
              </a:rPr>
              <a:t>Sunny  Day</a:t>
            </a:r>
            <a:endParaRPr/>
          </a:p>
        </p:txBody>
      </p:sp>
      <p:sp>
        <p:nvSpPr>
          <p:cNvPr id="135" name="CustomShape 2"/>
          <p:cNvSpPr/>
          <p:nvPr/>
        </p:nvSpPr>
        <p:spPr>
          <a:xfrm>
            <a:off x="457200" y="1628640"/>
            <a:ext cx="8228880" cy="4525200"/>
          </a:xfrm>
          <a:prstGeom prst="rect">
            <a:avLst/>
          </a:prstGeom>
          <a:noFill/>
          <a:ln>
            <a:noFill/>
          </a:ln>
        </p:spPr>
        <p:style>
          <a:lnRef idx="0">
            <a:scrgbClr r="0" g="0" b="0"/>
          </a:lnRef>
          <a:fillRef idx="0">
            <a:scrgbClr r="0" g="0" b="0"/>
          </a:fillRef>
          <a:effectRef idx="0">
            <a:scrgbClr r="0" g="0" b="0"/>
          </a:effectRef>
          <a:fontRef idx="minor"/>
        </p:style>
      </p:sp>
      <p:pic>
        <p:nvPicPr>
          <p:cNvPr id="136" name="Picture 2"/>
          <p:cNvPicPr/>
          <p:nvPr/>
        </p:nvPicPr>
        <p:blipFill>
          <a:blip r:embed="rId2"/>
          <a:stretch/>
        </p:blipFill>
        <p:spPr>
          <a:xfrm>
            <a:off x="251640" y="1628640"/>
            <a:ext cx="8640360" cy="5228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576000" y="2340000"/>
            <a:ext cx="8028000" cy="190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15000"/>
              </a:lnSpc>
            </a:pPr>
            <a:r>
              <a:rPr lang="en-GB" sz="3600" strike="noStrike">
                <a:solidFill>
                  <a:srgbClr val="FFFFFF"/>
                </a:solidFill>
                <a:latin typeface="Arial"/>
                <a:ea typeface="Calibri"/>
              </a:rPr>
              <a:t>Imagine, for example, how the following occupations are affected and write the appropriate sentence,  from the list below</a:t>
            </a:r>
            <a:endParaRPr/>
          </a:p>
        </p:txBody>
      </p:sp>
      <p:sp>
        <p:nvSpPr>
          <p:cNvPr id="138" name="CustomShape 2"/>
          <p:cNvSpPr/>
          <p:nvPr/>
        </p:nvSpPr>
        <p:spPr>
          <a:xfrm>
            <a:off x="1008000" y="549720"/>
            <a:ext cx="768780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3600" b="1" strike="noStrike">
                <a:solidFill>
                  <a:srgbClr val="FFFFFF"/>
                </a:solidFill>
                <a:latin typeface="Arial"/>
              </a:rPr>
              <a:t>How Weather Affects Occupations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7353</TotalTime>
  <Words>1261</Words>
  <Application>Microsoft Office PowerPoint</Application>
  <PresentationFormat>Προβολή στην οθόνη (4:3)</PresentationFormat>
  <Paragraphs>163</Paragraphs>
  <Slides>28</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28</vt:i4>
      </vt:variant>
    </vt:vector>
  </HeadingPairs>
  <TitlesOfParts>
    <vt:vector size="31" baseType="lpstr">
      <vt:lpstr>Office Theme</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dc:creator>User</dc:creator>
  <cp:lastModifiedBy>User</cp:lastModifiedBy>
  <cp:revision>70</cp:revision>
  <dcterms:created xsi:type="dcterms:W3CDTF">2019-02-12T21:39:28Z</dcterms:created>
  <dcterms:modified xsi:type="dcterms:W3CDTF">2019-05-11T20:30:00Z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