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2" d="100"/>
          <a:sy n="82" d="100"/>
        </p:scale>
        <p:origin x="146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7A5-2617-4D6D-9C62-0BDDBD820AC5}" type="datetimeFigureOut">
              <a:rPr lang="el-GR" smtClean="0"/>
              <a:pPr/>
              <a:t>30/4/2019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3F7F-D092-4A1C-AF90-9C83BA4B59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7A5-2617-4D6D-9C62-0BDDBD820AC5}" type="datetimeFigureOut">
              <a:rPr lang="el-GR" smtClean="0"/>
              <a:pPr/>
              <a:t>30/4/2019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3F7F-D092-4A1C-AF90-9C83BA4B5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7A5-2617-4D6D-9C62-0BDDBD820AC5}" type="datetimeFigureOut">
              <a:rPr lang="el-GR" smtClean="0"/>
              <a:pPr/>
              <a:t>30/4/2019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3F7F-D092-4A1C-AF90-9C83BA4B5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7A5-2617-4D6D-9C62-0BDDBD820AC5}" type="datetimeFigureOut">
              <a:rPr lang="el-GR" smtClean="0"/>
              <a:pPr/>
              <a:t>30/4/2019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3F7F-D092-4A1C-AF90-9C83BA4B5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7A5-2617-4D6D-9C62-0BDDBD820AC5}" type="datetimeFigureOut">
              <a:rPr lang="el-GR" smtClean="0"/>
              <a:pPr/>
              <a:t>30/4/2019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3F7F-D092-4A1C-AF90-9C83BA4B59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7A5-2617-4D6D-9C62-0BDDBD820AC5}" type="datetimeFigureOut">
              <a:rPr lang="el-GR" smtClean="0"/>
              <a:pPr/>
              <a:t>30/4/2019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3F7F-D092-4A1C-AF90-9C83BA4B5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7A5-2617-4D6D-9C62-0BDDBD820AC5}" type="datetimeFigureOut">
              <a:rPr lang="el-GR" smtClean="0"/>
              <a:pPr/>
              <a:t>30/4/2019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3F7F-D092-4A1C-AF90-9C83BA4B59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7A5-2617-4D6D-9C62-0BDDBD820AC5}" type="datetimeFigureOut">
              <a:rPr lang="el-GR" smtClean="0"/>
              <a:pPr/>
              <a:t>30/4/2019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3F7F-D092-4A1C-AF90-9C83BA4B5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7A5-2617-4D6D-9C62-0BDDBD820AC5}" type="datetimeFigureOut">
              <a:rPr lang="el-GR" smtClean="0"/>
              <a:pPr/>
              <a:t>30/4/2019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3F7F-D092-4A1C-AF90-9C83BA4B5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7A5-2617-4D6D-9C62-0BDDBD820AC5}" type="datetimeFigureOut">
              <a:rPr lang="el-GR" smtClean="0"/>
              <a:pPr/>
              <a:t>30/4/2019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3F7F-D092-4A1C-AF90-9C83BA4B5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E4BF7A5-2617-4D6D-9C62-0BDDBD820AC5}" type="datetimeFigureOut">
              <a:rPr lang="el-GR" smtClean="0"/>
              <a:pPr/>
              <a:t>30/4/2019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6F5F3F7F-D092-4A1C-AF90-9C83BA4B5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E4BF7A5-2617-4D6D-9C62-0BDDBD820AC5}" type="datetimeFigureOut">
              <a:rPr lang="el-GR" smtClean="0"/>
              <a:pPr/>
              <a:t>30/4/2019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F5F3F7F-D092-4A1C-AF90-9C83BA4B5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8145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 SemiBold SemiConden" pitchFamily="34" charset="0"/>
              </a:rPr>
              <a:t>Water footprint</a:t>
            </a:r>
            <a:br>
              <a:rPr lang="en-US" dirty="0">
                <a:latin typeface="Bahnschrift SemiBold SemiConden" pitchFamily="34" charset="0"/>
              </a:rPr>
            </a:br>
            <a:r>
              <a:rPr lang="en-US" dirty="0">
                <a:latin typeface="Bahnschrift SemiBold SemiConden" pitchFamily="34" charset="0"/>
              </a:rPr>
              <a:t>Ways of reducing water consumption </a:t>
            </a:r>
            <a:endParaRPr lang="el-GR" dirty="0">
              <a:latin typeface="Bahnschrift SemiBold SemiConden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2290" name="Picture 2" descr="Αποτέλεσμα εικόνας για waterfoot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00372"/>
            <a:ext cx="5238750" cy="3314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ahnschrift SemiBold SemiConden" pitchFamily="34" charset="0"/>
              </a:rPr>
              <a:t>What is water footprint?</a:t>
            </a:r>
            <a:endParaRPr lang="el-GR" sz="4000" dirty="0">
              <a:latin typeface="Bahnschrift SemiBold SemiConden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hnschrift Light SemiCondensed" pitchFamily="34" charset="0"/>
              </a:rPr>
              <a:t>Everything we use, wear, buy, sell and eat takes water to make.</a:t>
            </a:r>
          </a:p>
          <a:p>
            <a:r>
              <a:rPr lang="en-US" sz="2400" dirty="0">
                <a:latin typeface="Bahnschrift Light SemiCondensed" pitchFamily="34" charset="0"/>
              </a:rPr>
              <a:t>The water footprint is a measure of humanity’s appropriation of fresh water in volumes of water consumed and/or polluted.</a:t>
            </a:r>
            <a:endParaRPr lang="el-GR" sz="2400" dirty="0">
              <a:latin typeface="Bahnschrift Light SemiCondensed" pitchFamily="34" charset="0"/>
            </a:endParaRPr>
          </a:p>
        </p:txBody>
      </p:sp>
      <p:pic>
        <p:nvPicPr>
          <p:cNvPr id="1026" name="Picture 2" descr="Αποτέλεσμα εικόνας για water foot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866782"/>
            <a:ext cx="2500298" cy="3991218"/>
          </a:xfrm>
          <a:prstGeom prst="rect">
            <a:avLst/>
          </a:prstGeom>
          <a:noFill/>
        </p:spPr>
      </p:pic>
      <p:pic>
        <p:nvPicPr>
          <p:cNvPr id="1028" name="Picture 4" descr="Αποτέλεσμα εικόνας για water foot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6119855" cy="34424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hnschrift SemiBold SemiConden" pitchFamily="34" charset="0"/>
              </a:rPr>
              <a:t> Water Footprint for food items</a:t>
            </a:r>
            <a:endParaRPr lang="el-GR" sz="3600" dirty="0">
              <a:latin typeface="Bahnschrift SemiBold SemiConden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5715040" cy="57150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hnschrift Light SemiCondensed" pitchFamily="34" charset="0"/>
              </a:rPr>
              <a:t>  Making just a few changes can significantly reduce your water footprint. For example, the water footprint of 200 </a:t>
            </a:r>
            <a:r>
              <a:rPr lang="en-US" sz="2400" dirty="0" err="1">
                <a:latin typeface="Bahnschrift Light SemiCondensed" pitchFamily="34" charset="0"/>
              </a:rPr>
              <a:t>grammes</a:t>
            </a:r>
            <a:r>
              <a:rPr lang="en-US" sz="2400" dirty="0">
                <a:latin typeface="Bahnschrift Light SemiCondensed" pitchFamily="34" charset="0"/>
              </a:rPr>
              <a:t> of beef is the equivalent to 47 eight-minute showers and uses four times more water than the same amount of chicken meat. </a:t>
            </a:r>
          </a:p>
          <a:p>
            <a:r>
              <a:rPr lang="en-US" sz="2400" dirty="0">
                <a:latin typeface="Bahnschrift Light SemiCondensed" pitchFamily="34" charset="0"/>
              </a:rPr>
              <a:t>If a couple were to eat chicken instead of beef, they would reduce their water footprint by as much as 450 000 </a:t>
            </a:r>
            <a:r>
              <a:rPr lang="en-US" sz="2400" dirty="0" err="1">
                <a:latin typeface="Bahnschrift Light SemiCondensed" pitchFamily="34" charset="0"/>
              </a:rPr>
              <a:t>litres</a:t>
            </a:r>
            <a:r>
              <a:rPr lang="en-US" sz="2400" dirty="0">
                <a:latin typeface="Bahnschrift Light SemiCondensed" pitchFamily="34" charset="0"/>
              </a:rPr>
              <a:t> over a year. Vegetables have an even smaller water footprint.</a:t>
            </a:r>
            <a:endParaRPr lang="el-GR" sz="2400" dirty="0">
              <a:latin typeface="Bahnschrift Light SemiCondensed" pitchFamily="34" charset="0"/>
            </a:endParaRPr>
          </a:p>
        </p:txBody>
      </p:sp>
      <p:pic>
        <p:nvPicPr>
          <p:cNvPr id="2050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 l="32353" t="-904"/>
          <a:stretch>
            <a:fillRect/>
          </a:stretch>
        </p:blipFill>
        <p:spPr bwMode="auto">
          <a:xfrm>
            <a:off x="5762185" y="2714620"/>
            <a:ext cx="3381815" cy="4143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hnschrift SemiBold SemiConden" pitchFamily="34" charset="0"/>
              </a:rPr>
              <a:t>The countries with the larger amount of water footprint</a:t>
            </a:r>
            <a:endParaRPr lang="el-GR" dirty="0">
              <a:latin typeface="Bahnschrift SemiBold SemiConden" pitchFamily="34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953" y="3000372"/>
            <a:ext cx="7605123" cy="347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72" y="1714488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Bahnschrift Light SemiCondensed" pitchFamily="34" charset="0"/>
              </a:rPr>
              <a:t>Average national water footprint per capita (m3/capita/yr). Green means that the nation’s water footprint</a:t>
            </a:r>
          </a:p>
          <a:p>
            <a:r>
              <a:rPr lang="en-US" sz="2000" dirty="0">
                <a:latin typeface="Bahnschrift Light SemiCondensed" pitchFamily="34" charset="0"/>
              </a:rPr>
              <a:t>is equal to or smaller than global average. Countries with red have a water footprint beyond the global average</a:t>
            </a:r>
            <a:endParaRPr lang="el-GR" sz="2000" dirty="0">
              <a:latin typeface="Bahnschrift Light SemiCondensed" pitchFamily="34" charset="0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hnschrift SemiBold SemiConden" pitchFamily="34" charset="0"/>
              </a:rPr>
              <a:t>Ways of reducing water consumption at home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329642" cy="418625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hnschrift Light SemiCondensed" pitchFamily="34" charset="0"/>
              </a:rPr>
              <a:t>Check for leaks </a:t>
            </a:r>
          </a:p>
          <a:p>
            <a:r>
              <a:rPr lang="en-US" sz="2400" dirty="0">
                <a:latin typeface="Bahnschrift Light SemiCondensed" pitchFamily="34" charset="0"/>
              </a:rPr>
              <a:t>Get in the habit of taking showers rather than baths</a:t>
            </a:r>
          </a:p>
          <a:p>
            <a:r>
              <a:rPr lang="en-US" sz="2400" dirty="0">
                <a:latin typeface="Bahnschrift Light SemiCondensed" pitchFamily="34" charset="0"/>
              </a:rPr>
              <a:t>Turn taps off when you are brushing your teeth or washing your hands</a:t>
            </a:r>
          </a:p>
          <a:p>
            <a:r>
              <a:rPr lang="en-US" sz="2400" dirty="0">
                <a:latin typeface="Bahnschrift Light SemiCondensed" pitchFamily="34" charset="0"/>
              </a:rPr>
              <a:t>Avoid waste of water e.g. washing car often </a:t>
            </a:r>
          </a:p>
          <a:p>
            <a:r>
              <a:rPr lang="en-US" sz="2400" dirty="0">
                <a:latin typeface="Bahnschrift Light SemiCondensed" pitchFamily="34" charset="0"/>
              </a:rPr>
              <a:t>Use modern equipment with water economy mode </a:t>
            </a:r>
            <a:endParaRPr lang="el-GR" sz="2400" dirty="0">
              <a:latin typeface="Bahnschrift Light SemiCondensed" pitchFamily="34" charset="0"/>
            </a:endParaRPr>
          </a:p>
        </p:txBody>
      </p:sp>
      <p:pic>
        <p:nvPicPr>
          <p:cNvPr id="16388" name="Picture 4" descr="Αποτέλεσμα εικόνας για Ways of reducing water consum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6" y="4000505"/>
            <a:ext cx="2857495" cy="2857496"/>
          </a:xfrm>
          <a:prstGeom prst="rect">
            <a:avLst/>
          </a:prstGeom>
          <a:noFill/>
        </p:spPr>
      </p:pic>
      <p:pic>
        <p:nvPicPr>
          <p:cNvPr id="16390" name="Picture 6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1508"/>
            <a:ext cx="3168537" cy="25764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ahnschrift SemiBold SemiConden" pitchFamily="34" charset="0"/>
              </a:rPr>
              <a:t>The end</a:t>
            </a:r>
            <a:endParaRPr lang="el-GR" sz="4000" dirty="0">
              <a:latin typeface="Bahnschrift SemiBold SemiConden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Bahnschrift Light SemiCondensed" pitchFamily="34" charset="0"/>
              </a:rPr>
              <a:t>Zinovia</a:t>
            </a:r>
            <a:r>
              <a:rPr lang="en-US" sz="2400" dirty="0">
                <a:latin typeface="Bahnschrift Light SemiCondensed" pitchFamily="34" charset="0"/>
              </a:rPr>
              <a:t> </a:t>
            </a:r>
            <a:r>
              <a:rPr lang="en-US" sz="2400" dirty="0" err="1">
                <a:latin typeface="Bahnschrift Light SemiCondensed" pitchFamily="34" charset="0"/>
              </a:rPr>
              <a:t>Kontaxopoulou</a:t>
            </a:r>
            <a:r>
              <a:rPr lang="en-US" sz="2400" dirty="0">
                <a:latin typeface="Bahnschrift Light SemiCondensed" pitchFamily="34" charset="0"/>
              </a:rPr>
              <a:t> </a:t>
            </a:r>
            <a:endParaRPr lang="el-GR" sz="2400" dirty="0">
              <a:latin typeface="Bahnschrift Light SemiCondensed" pitchFamily="34" charset="0"/>
            </a:endParaRPr>
          </a:p>
        </p:txBody>
      </p:sp>
      <p:pic>
        <p:nvPicPr>
          <p:cNvPr id="17410" name="Picture 2" descr="Αποτέλεσμα εικόνας για waterfoot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00504"/>
            <a:ext cx="3514725" cy="2600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236</Words>
  <Application>Microsoft Office PowerPoint</Application>
  <PresentationFormat>Προβολή στην οθόνη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4" baseType="lpstr">
      <vt:lpstr>Bahnschrift Light SemiCondensed</vt:lpstr>
      <vt:lpstr>Bahnschrift SemiBold SemiConden</vt:lpstr>
      <vt:lpstr>Consolas</vt:lpstr>
      <vt:lpstr>Corbel</vt:lpstr>
      <vt:lpstr>Wingdings</vt:lpstr>
      <vt:lpstr>Wingdings 2</vt:lpstr>
      <vt:lpstr>Wingdings 3</vt:lpstr>
      <vt:lpstr>Metro</vt:lpstr>
      <vt:lpstr>Water footprint Ways of reducing water consumption </vt:lpstr>
      <vt:lpstr>What is water footprint?</vt:lpstr>
      <vt:lpstr> Water Footprint for food items</vt:lpstr>
      <vt:lpstr>The countries with the larger amount of water footprint</vt:lpstr>
      <vt:lpstr>Ways of reducing water consumption at home</vt:lpstr>
      <vt:lpstr>The end</vt:lpstr>
    </vt:vector>
  </TitlesOfParts>
  <Company>BLACK EDITION - tum0r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footprint Ways of reducing water consumption</dc:title>
  <dc:creator>Markos Kont</dc:creator>
  <cp:lastModifiedBy>grigo</cp:lastModifiedBy>
  <cp:revision>5</cp:revision>
  <dcterms:created xsi:type="dcterms:W3CDTF">2019-04-16T17:48:53Z</dcterms:created>
  <dcterms:modified xsi:type="dcterms:W3CDTF">2019-04-30T06:33:43Z</dcterms:modified>
</cp:coreProperties>
</file>