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36C8AE-659E-4A36-873F-770C1FA6B48D}" type="datetimeFigureOut">
              <a:rPr lang="el-GR" smtClean="0"/>
              <a:pPr/>
              <a:t>19/4/2019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A99FB-36F1-4104-B2E5-958461183AB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EDA99FB-36F1-4104-B2E5-958461183AB0}"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p>
            <a:fld id="{523FE7DC-1605-4334-BEFF-A76868FD23E8}" type="datetimeFigureOut">
              <a:rPr lang="el-GR" smtClean="0"/>
              <a:pPr/>
              <a:t>19/4/2019</a:t>
            </a:fld>
            <a:endParaRPr lang="el-GR"/>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4D9DC4A-4224-4842-84AA-747CCCA28391}" type="slidenum">
              <a:rPr lang="el-GR" smtClean="0"/>
              <a:pPr/>
              <a:t>‹#›</a:t>
            </a:fld>
            <a:endParaRPr lang="el-GR"/>
          </a:p>
        </p:txBody>
      </p:sp>
      <p:sp>
        <p:nvSpPr>
          <p:cNvPr id="12" name="11 - Θέση υποσέλιδου"/>
          <p:cNvSpPr>
            <a:spLocks noGrp="1"/>
          </p:cNvSpPr>
          <p:nvPr>
            <p:ph type="ftr" sz="quarter" idx="12"/>
          </p:nvPr>
        </p:nvSpPr>
        <p:spPr>
          <a:xfrm>
            <a:off x="1600200" y="6509004"/>
            <a:ext cx="3907464" cy="274320"/>
          </a:xfrm>
        </p:spPr>
        <p:txBody>
          <a:bodyPr vert="horz" rtlCol="0"/>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23FE7DC-1605-4334-BEFF-A76868FD23E8}" type="datetimeFigureOut">
              <a:rPr lang="el-GR" smtClean="0"/>
              <a:pPr/>
              <a:t>19/4/2019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D9DC4A-4224-4842-84AA-747CCCA2839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23FE7DC-1605-4334-BEFF-A76868FD23E8}" type="datetimeFigureOut">
              <a:rPr lang="el-GR" smtClean="0"/>
              <a:pPr/>
              <a:t>19/4/2019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D9DC4A-4224-4842-84AA-747CCCA2839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523FE7DC-1605-4334-BEFF-A76868FD23E8}" type="datetimeFigureOut">
              <a:rPr lang="el-GR" smtClean="0"/>
              <a:pPr/>
              <a:t>19/4/2019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D9DC4A-4224-4842-84AA-747CCCA2839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p>
            <a:fld id="{523FE7DC-1605-4334-BEFF-A76868FD23E8}" type="datetimeFigureOut">
              <a:rPr lang="el-GR" smtClean="0"/>
              <a:pPr/>
              <a:t>19/4/2019</a:t>
            </a:fld>
            <a:endParaRPr lang="el-GR"/>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4D9DC4A-4224-4842-84AA-747CCCA28391}" type="slidenum">
              <a:rPr lang="el-GR" smtClean="0"/>
              <a:pPr/>
              <a:t>‹#›</a:t>
            </a:fld>
            <a:endParaRPr lang="el-GR"/>
          </a:p>
        </p:txBody>
      </p:sp>
      <p:sp>
        <p:nvSpPr>
          <p:cNvPr id="10" name="9 - Θέση υποσέλιδου"/>
          <p:cNvSpPr>
            <a:spLocks noGrp="1"/>
          </p:cNvSpPr>
          <p:nvPr>
            <p:ph type="ftr" sz="quarter" idx="12"/>
          </p:nvPr>
        </p:nvSpPr>
        <p:spPr>
          <a:xfrm>
            <a:off x="1600200" y="6513670"/>
            <a:ext cx="3907464" cy="274320"/>
          </a:xfrm>
        </p:spPr>
        <p:txBody>
          <a:bodyPr vert="horz" rtlCol="0"/>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523FE7DC-1605-4334-BEFF-A76868FD23E8}" type="datetimeFigureOut">
              <a:rPr lang="el-GR" smtClean="0"/>
              <a:pPr/>
              <a:t>19/4/2019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641080" y="6514568"/>
            <a:ext cx="464288" cy="274320"/>
          </a:xfrm>
        </p:spPr>
        <p:txBody>
          <a:bodyPr/>
          <a:lstStyle/>
          <a:p>
            <a:fld id="{24D9DC4A-4224-4842-84AA-747CCCA28391}" type="slidenum">
              <a:rPr lang="el-GR" smtClean="0"/>
              <a:pPr/>
              <a:t>‹#›</a:t>
            </a:fld>
            <a:endParaRPr lang="el-GR"/>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523FE7DC-1605-4334-BEFF-A76868FD23E8}" type="datetimeFigureOut">
              <a:rPr lang="el-GR" smtClean="0"/>
              <a:pPr/>
              <a:t>19/4/2019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a:xfrm>
            <a:off x="8641080" y="6514568"/>
            <a:ext cx="464288" cy="274320"/>
          </a:xfrm>
        </p:spPr>
        <p:txBody>
          <a:bodyPr/>
          <a:lstStyle/>
          <a:p>
            <a:fld id="{24D9DC4A-4224-4842-84AA-747CCCA2839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23FE7DC-1605-4334-BEFF-A76868FD23E8}" type="datetimeFigureOut">
              <a:rPr lang="el-GR" smtClean="0"/>
              <a:pPr/>
              <a:t>19/4/2019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4D9DC4A-4224-4842-84AA-747CCCA28391}" type="slidenum">
              <a:rPr lang="el-GR" smtClean="0"/>
              <a:pPr/>
              <a:t>‹#›</a:t>
            </a:fld>
            <a:endParaRPr lang="el-GR"/>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23FE7DC-1605-4334-BEFF-A76868FD23E8}" type="datetimeFigureOut">
              <a:rPr lang="el-GR" smtClean="0"/>
              <a:pPr/>
              <a:t>19/4/2019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4D9DC4A-4224-4842-84AA-747CCCA2839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p>
            <a:fld id="{523FE7DC-1605-4334-BEFF-A76868FD23E8}" type="datetimeFigureOut">
              <a:rPr lang="el-GR" smtClean="0"/>
              <a:pPr/>
              <a:t>19/4/2019</a:t>
            </a:fld>
            <a:endParaRPr lang="el-GR"/>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4D9DC4A-4224-4842-84AA-747CCCA28391}" type="slidenum">
              <a:rPr lang="el-GR" smtClean="0"/>
              <a:pPr/>
              <a:t>‹#›</a:t>
            </a:fld>
            <a:endParaRPr lang="el-GR"/>
          </a:p>
        </p:txBody>
      </p:sp>
      <p:sp>
        <p:nvSpPr>
          <p:cNvPr id="11" name="10 - Θέση υποσέλιδου"/>
          <p:cNvSpPr>
            <a:spLocks noGrp="1"/>
          </p:cNvSpPr>
          <p:nvPr>
            <p:ph type="ftr" sz="quarter" idx="12"/>
          </p:nvPr>
        </p:nvSpPr>
        <p:spPr>
          <a:xfrm>
            <a:off x="1600200" y="6513670"/>
            <a:ext cx="3907464" cy="274320"/>
          </a:xfrm>
        </p:spPr>
        <p:txBody>
          <a:bodyPr vert="horz" rtlCol="0"/>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p>
            <a:fld id="{523FE7DC-1605-4334-BEFF-A76868FD23E8}" type="datetimeFigureOut">
              <a:rPr lang="el-GR" smtClean="0"/>
              <a:pPr/>
              <a:t>19/4/2019</a:t>
            </a:fld>
            <a:endParaRPr lang="el-GR"/>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4D9DC4A-4224-4842-84AA-747CCCA28391}" type="slidenum">
              <a:rPr lang="el-GR" smtClean="0"/>
              <a:pPr/>
              <a:t>‹#›</a:t>
            </a:fld>
            <a:endParaRPr lang="el-GR"/>
          </a:p>
        </p:txBody>
      </p:sp>
      <p:sp>
        <p:nvSpPr>
          <p:cNvPr id="10" name="9 - Θέση υποσέλιδου"/>
          <p:cNvSpPr>
            <a:spLocks noGrp="1"/>
          </p:cNvSpPr>
          <p:nvPr>
            <p:ph type="ftr" sz="quarter" idx="12"/>
          </p:nvPr>
        </p:nvSpPr>
        <p:spPr>
          <a:xfrm>
            <a:off x="1600200" y="6509004"/>
            <a:ext cx="3907464" cy="274320"/>
          </a:xfrm>
        </p:spPr>
        <p:txBody>
          <a:bodyPr vert="horz"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23FE7DC-1605-4334-BEFF-A76868FD23E8}" type="datetimeFigureOut">
              <a:rPr lang="el-GR" smtClean="0"/>
              <a:pPr/>
              <a:t>19/4/2019</a:t>
            </a:fld>
            <a:endParaRPr lang="el-GR"/>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4D9DC4A-4224-4842-84AA-747CCCA28391}" type="slidenum">
              <a:rPr lang="el-GR" smtClean="0"/>
              <a:pPr/>
              <a:t>‹#›</a:t>
            </a:fld>
            <a:endParaRPr lang="el-GR"/>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imeforchange.org/main-cause-of-global-warming-solu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timeforchange.org/cause-and-effect-for-global-warm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b="1" dirty="0"/>
              <a:t> </a:t>
            </a:r>
            <a:r>
              <a:rPr lang="en-US" b="1" dirty="0">
                <a:latin typeface="Cambria" pitchFamily="18" charset="0"/>
              </a:rPr>
              <a:t>The Carbon footprint and ways to reduce it. </a:t>
            </a:r>
            <a:endParaRPr lang="el-GR" dirty="0">
              <a:latin typeface="Cambria" pitchFamily="18" charset="0"/>
            </a:endParaRPr>
          </a:p>
        </p:txBody>
      </p:sp>
      <p:pic>
        <p:nvPicPr>
          <p:cNvPr id="4" name="3 - Εικόνα" descr="ÎÏÎ¿ÏÎ­Î»ÎµÏÎ¼Î± ÎµÎ¹ÎºÏÎ½Î±Ï Î³Î¹Î± carbon footprint photos"/>
          <p:cNvPicPr/>
          <p:nvPr/>
        </p:nvPicPr>
        <p:blipFill>
          <a:blip r:embed="rId3" cstate="print">
            <a:lum/>
          </a:blip>
          <a:srcRect/>
          <a:stretch>
            <a:fillRect/>
          </a:stretch>
        </p:blipFill>
        <p:spPr bwMode="auto">
          <a:xfrm>
            <a:off x="2267744" y="2924944"/>
            <a:ext cx="4248472" cy="3114278"/>
          </a:xfrm>
          <a:prstGeom prst="rect">
            <a:avLst/>
          </a:prstGeom>
          <a:noFill/>
          <a:ln w="9525">
            <a:noFill/>
            <a:miter lim="800000"/>
            <a:headEnd/>
            <a:tailEnd/>
          </a:ln>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1143000"/>
          </a:xfrm>
        </p:spPr>
        <p:txBody>
          <a:bodyPr>
            <a:normAutofit/>
          </a:bodyPr>
          <a:lstStyle/>
          <a:p>
            <a:r>
              <a:rPr lang="en-US" sz="2800" b="1" dirty="0">
                <a:latin typeface="Cambria" pitchFamily="18" charset="0"/>
              </a:rPr>
              <a:t>What is a carbon footprint - definition</a:t>
            </a:r>
            <a:endParaRPr lang="el-GR" sz="2800" dirty="0">
              <a:latin typeface="Cambria" pitchFamily="18" charset="0"/>
            </a:endParaRPr>
          </a:p>
        </p:txBody>
      </p:sp>
      <p:sp>
        <p:nvSpPr>
          <p:cNvPr id="3" name="2 - Θέση περιεχομένου"/>
          <p:cNvSpPr>
            <a:spLocks noGrp="1"/>
          </p:cNvSpPr>
          <p:nvPr>
            <p:ph idx="1"/>
          </p:nvPr>
        </p:nvSpPr>
        <p:spPr>
          <a:xfrm>
            <a:off x="467544" y="1628800"/>
            <a:ext cx="8229600" cy="4525963"/>
          </a:xfrm>
        </p:spPr>
        <p:txBody>
          <a:bodyPr>
            <a:normAutofit fontScale="92500"/>
          </a:bodyPr>
          <a:lstStyle/>
          <a:p>
            <a:r>
              <a:rPr lang="en-US" sz="2400" b="1" dirty="0">
                <a:latin typeface="Cambria" pitchFamily="18" charset="0"/>
              </a:rPr>
              <a:t>A carbon footprint</a:t>
            </a:r>
            <a:r>
              <a:rPr lang="en-US" sz="2400" dirty="0">
                <a:latin typeface="Cambria" pitchFamily="18" charset="0"/>
              </a:rPr>
              <a:t> </a:t>
            </a:r>
            <a:r>
              <a:rPr lang="en-US" sz="2400" b="1" dirty="0">
                <a:latin typeface="Cambria" pitchFamily="18" charset="0"/>
              </a:rPr>
              <a:t>is defined as:</a:t>
            </a:r>
            <a:r>
              <a:rPr lang="en-US" sz="2400" dirty="0">
                <a:latin typeface="Cambria" pitchFamily="18" charset="0"/>
              </a:rPr>
              <a:t> </a:t>
            </a:r>
            <a:endParaRPr lang="el-GR" sz="2400" dirty="0">
              <a:latin typeface="Cambria" pitchFamily="18" charset="0"/>
            </a:endParaRPr>
          </a:p>
          <a:p>
            <a:r>
              <a:rPr lang="en-US" sz="2400" dirty="0">
                <a:latin typeface="Cambria" pitchFamily="18" charset="0"/>
              </a:rPr>
              <a:t>The total amount of greenhouse gases produced to directly and indirectly support human activities, usually expressed in equivalent tons of carbon dioxide (CO2). </a:t>
            </a:r>
            <a:endParaRPr lang="el-GR" sz="2400" dirty="0">
              <a:latin typeface="Cambria" pitchFamily="18" charset="0"/>
            </a:endParaRPr>
          </a:p>
          <a:p>
            <a:r>
              <a:rPr lang="en-US" sz="2400" dirty="0">
                <a:latin typeface="Cambria" pitchFamily="18" charset="0"/>
              </a:rPr>
              <a:t>In other words: When you drive a car, the engine burns fuel which creates a certain amount of CO2, depending on its fuel consumption and the driving distance. (CO2 is the chemical symbol for carbon dioxide). When you heat your house with oil, gas or coal, then you also generate CO2. Even if you heat your house with electricity, the generation of the electrical power may also have emitted a certain amount of CO2. When you buy food and goods, the production of the food and goods also emitted some quantities of CO2. </a:t>
            </a:r>
            <a:endParaRPr lang="el-GR" sz="2400" dirty="0">
              <a:latin typeface="Cambria" pitchFamily="18" charset="0"/>
            </a:endParaRPr>
          </a:p>
          <a:p>
            <a:endParaRPr lang="el-GR"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800" b="1" i="1" dirty="0">
                <a:latin typeface="Cambria" pitchFamily="18" charset="0"/>
              </a:rPr>
              <a:t>Different sources of carbon dioxide:</a:t>
            </a:r>
            <a:br>
              <a:rPr lang="el-GR" sz="2800" dirty="0">
                <a:latin typeface="Cambria" pitchFamily="18" charset="0"/>
              </a:rPr>
            </a:br>
            <a:endParaRPr lang="el-GR" sz="2800" dirty="0">
              <a:latin typeface="Cambria" pitchFamily="18" charset="0"/>
            </a:endParaRPr>
          </a:p>
        </p:txBody>
      </p:sp>
      <p:sp>
        <p:nvSpPr>
          <p:cNvPr id="3" name="2 - Θέση περιεχομένου"/>
          <p:cNvSpPr>
            <a:spLocks noGrp="1"/>
          </p:cNvSpPr>
          <p:nvPr>
            <p:ph idx="1"/>
          </p:nvPr>
        </p:nvSpPr>
        <p:spPr/>
        <p:txBody>
          <a:bodyPr>
            <a:normAutofit fontScale="62500" lnSpcReduction="20000"/>
          </a:bodyPr>
          <a:lstStyle/>
          <a:p>
            <a:r>
              <a:rPr lang="en-US" sz="3500" b="1" dirty="0">
                <a:latin typeface="Cambria" pitchFamily="18" charset="0"/>
              </a:rPr>
              <a:t>·Food </a:t>
            </a:r>
            <a:endParaRPr lang="el-GR" sz="3500" b="1" dirty="0">
              <a:latin typeface="Cambria" pitchFamily="18" charset="0"/>
            </a:endParaRPr>
          </a:p>
          <a:p>
            <a:r>
              <a:rPr lang="en-US" sz="3500" b="1" dirty="0">
                <a:latin typeface="Cambria" pitchFamily="18" charset="0"/>
              </a:rPr>
              <a:t>                                                   </a:t>
            </a:r>
            <a:endParaRPr lang="el-GR" sz="3500" b="1" dirty="0">
              <a:latin typeface="Cambria" pitchFamily="18" charset="0"/>
            </a:endParaRPr>
          </a:p>
          <a:p>
            <a:r>
              <a:rPr lang="en-US" sz="3500" b="1" dirty="0">
                <a:latin typeface="Cambria" pitchFamily="18" charset="0"/>
              </a:rPr>
              <a:t>Eat less meat: CO2 emission of our food</a:t>
            </a:r>
            <a:endParaRPr lang="el-GR" sz="3500" b="1" dirty="0">
              <a:latin typeface="Cambria" pitchFamily="18" charset="0"/>
            </a:endParaRPr>
          </a:p>
          <a:p>
            <a:r>
              <a:rPr lang="en-US" sz="4400" dirty="0">
                <a:latin typeface="Cambria" pitchFamily="18" charset="0"/>
              </a:rPr>
              <a:t>The carbon </a:t>
            </a:r>
            <a:r>
              <a:rPr lang="en-US" sz="3500" dirty="0">
                <a:latin typeface="Cambria" pitchFamily="18" charset="0"/>
              </a:rPr>
              <a:t>dioxide emissions (carbon footprint) caused by our personal behavior is driven to a large extent by the type and quality of our food. The amount of greenhouse gases caused by the production of food differs very much from one food type to the other (see table below). </a:t>
            </a:r>
            <a:r>
              <a:rPr lang="el-GR" sz="3500" dirty="0" err="1">
                <a:latin typeface="Cambria" pitchFamily="18" charset="0"/>
              </a:rPr>
              <a:t>Worst</a:t>
            </a:r>
            <a:r>
              <a:rPr lang="el-GR" sz="3500" dirty="0">
                <a:latin typeface="Cambria" pitchFamily="18" charset="0"/>
              </a:rPr>
              <a:t> </a:t>
            </a:r>
            <a:r>
              <a:rPr lang="el-GR" sz="3500" dirty="0" err="1">
                <a:latin typeface="Cambria" pitchFamily="18" charset="0"/>
              </a:rPr>
              <a:t>is</a:t>
            </a:r>
            <a:r>
              <a:rPr lang="el-GR" sz="3500" dirty="0">
                <a:latin typeface="Cambria" pitchFamily="18" charset="0"/>
              </a:rPr>
              <a:t> </a:t>
            </a:r>
            <a:r>
              <a:rPr lang="el-GR" sz="3500" dirty="0" err="1">
                <a:latin typeface="Cambria" pitchFamily="18" charset="0"/>
              </a:rPr>
              <a:t>meat</a:t>
            </a:r>
            <a:r>
              <a:rPr lang="el-GR" sz="3500" dirty="0">
                <a:latin typeface="Cambria" pitchFamily="18" charset="0"/>
              </a:rPr>
              <a:t> </a:t>
            </a:r>
            <a:r>
              <a:rPr lang="el-GR" sz="3500" dirty="0" err="1">
                <a:latin typeface="Cambria" pitchFamily="18" charset="0"/>
              </a:rPr>
              <a:t>and</a:t>
            </a:r>
            <a:r>
              <a:rPr lang="el-GR" sz="3500" dirty="0">
                <a:latin typeface="Cambria" pitchFamily="18" charset="0"/>
              </a:rPr>
              <a:t> </a:t>
            </a:r>
            <a:r>
              <a:rPr lang="el-GR" sz="3500" dirty="0" err="1">
                <a:latin typeface="Cambria" pitchFamily="18" charset="0"/>
              </a:rPr>
              <a:t>in</a:t>
            </a:r>
            <a:r>
              <a:rPr lang="el-GR" sz="3500" dirty="0">
                <a:latin typeface="Cambria" pitchFamily="18" charset="0"/>
              </a:rPr>
              <a:t> </a:t>
            </a:r>
            <a:r>
              <a:rPr lang="el-GR" sz="3500" dirty="0" err="1">
                <a:latin typeface="Cambria" pitchFamily="18" charset="0"/>
              </a:rPr>
              <a:t>particular</a:t>
            </a:r>
            <a:r>
              <a:rPr lang="el-GR" sz="3500" dirty="0">
                <a:latin typeface="Cambria" pitchFamily="18" charset="0"/>
              </a:rPr>
              <a:t> </a:t>
            </a:r>
            <a:r>
              <a:rPr lang="el-GR" sz="3500" dirty="0" err="1">
                <a:latin typeface="Cambria" pitchFamily="18" charset="0"/>
              </a:rPr>
              <a:t>beef</a:t>
            </a:r>
            <a:r>
              <a:rPr lang="el-GR" sz="3500" dirty="0">
                <a:latin typeface="Cambria" pitchFamily="18" charset="0"/>
              </a:rPr>
              <a:t>. </a:t>
            </a:r>
          </a:p>
          <a:p>
            <a:r>
              <a:rPr lang="en-US" sz="3500" dirty="0">
                <a:latin typeface="Cambria" pitchFamily="18" charset="0"/>
              </a:rPr>
              <a:t> </a:t>
            </a:r>
            <a:endParaRPr lang="el-GR" sz="3500" dirty="0">
              <a:latin typeface="Cambria" pitchFamily="18" charset="0"/>
            </a:endParaRPr>
          </a:p>
          <a:p>
            <a:r>
              <a:rPr lang="en-US" sz="3500" dirty="0">
                <a:latin typeface="Cambria" pitchFamily="18" charset="0"/>
              </a:rPr>
              <a:t>A environmental friendly and "climate change friendly" nourishment is </a:t>
            </a:r>
            <a:r>
              <a:rPr lang="en-US" sz="3500" dirty="0" err="1">
                <a:latin typeface="Cambria" pitchFamily="18" charset="0"/>
              </a:rPr>
              <a:t>characterised</a:t>
            </a:r>
            <a:r>
              <a:rPr lang="en-US" sz="3500" dirty="0">
                <a:latin typeface="Cambria" pitchFamily="18" charset="0"/>
              </a:rPr>
              <a:t> as follows:    </a:t>
            </a:r>
            <a:endParaRPr lang="el-GR" sz="3500" dirty="0">
              <a:latin typeface="Cambria" pitchFamily="18" charset="0"/>
            </a:endParaRPr>
          </a:p>
          <a:p>
            <a:pPr lvl="0"/>
            <a:r>
              <a:rPr lang="el-GR" sz="3500" b="1" dirty="0" err="1">
                <a:latin typeface="Cambria" pitchFamily="18" charset="0"/>
              </a:rPr>
              <a:t>Very</a:t>
            </a:r>
            <a:r>
              <a:rPr lang="el-GR" sz="3500" b="1" dirty="0">
                <a:latin typeface="Cambria" pitchFamily="18" charset="0"/>
              </a:rPr>
              <a:t> </a:t>
            </a:r>
            <a:r>
              <a:rPr lang="el-GR" sz="3500" b="1" dirty="0" err="1">
                <a:latin typeface="Cambria" pitchFamily="18" charset="0"/>
              </a:rPr>
              <a:t>little</a:t>
            </a:r>
            <a:r>
              <a:rPr lang="el-GR" sz="3500" b="1" dirty="0">
                <a:latin typeface="Cambria" pitchFamily="18" charset="0"/>
              </a:rPr>
              <a:t> (</a:t>
            </a:r>
            <a:r>
              <a:rPr lang="el-GR" sz="3500" b="1" dirty="0" err="1">
                <a:latin typeface="Cambria" pitchFamily="18" charset="0"/>
              </a:rPr>
              <a:t>or</a:t>
            </a:r>
            <a:r>
              <a:rPr lang="el-GR" sz="3500" b="1" dirty="0">
                <a:latin typeface="Cambria" pitchFamily="18" charset="0"/>
              </a:rPr>
              <a:t> </a:t>
            </a:r>
            <a:r>
              <a:rPr lang="el-GR" sz="3500" b="1" dirty="0" err="1">
                <a:latin typeface="Cambria" pitchFamily="18" charset="0"/>
              </a:rPr>
              <a:t>no</a:t>
            </a:r>
            <a:r>
              <a:rPr lang="el-GR" sz="3500" b="1" dirty="0">
                <a:latin typeface="Cambria" pitchFamily="18" charset="0"/>
              </a:rPr>
              <a:t>) </a:t>
            </a:r>
            <a:r>
              <a:rPr lang="el-GR" sz="3500" b="1" dirty="0" err="1">
                <a:latin typeface="Cambria" pitchFamily="18" charset="0"/>
              </a:rPr>
              <a:t>meat</a:t>
            </a:r>
            <a:endParaRPr lang="el-GR" sz="3500" dirty="0">
              <a:latin typeface="Cambria" pitchFamily="18" charset="0"/>
            </a:endParaRPr>
          </a:p>
          <a:p>
            <a:pPr lvl="0"/>
            <a:r>
              <a:rPr lang="el-GR" sz="3500" b="1" dirty="0" err="1">
                <a:latin typeface="Cambria" pitchFamily="18" charset="0"/>
              </a:rPr>
              <a:t>Eat</a:t>
            </a:r>
            <a:r>
              <a:rPr lang="el-GR" sz="3500" b="1" dirty="0">
                <a:latin typeface="Cambria" pitchFamily="18" charset="0"/>
              </a:rPr>
              <a:t> </a:t>
            </a:r>
            <a:r>
              <a:rPr lang="el-GR" sz="3500" b="1" dirty="0" err="1">
                <a:latin typeface="Cambria" pitchFamily="18" charset="0"/>
              </a:rPr>
              <a:t>primarily</a:t>
            </a:r>
            <a:r>
              <a:rPr lang="el-GR" sz="3500" b="1" dirty="0">
                <a:latin typeface="Cambria" pitchFamily="18" charset="0"/>
              </a:rPr>
              <a:t> </a:t>
            </a:r>
            <a:r>
              <a:rPr lang="el-GR" sz="3500" b="1" dirty="0" err="1">
                <a:latin typeface="Cambria" pitchFamily="18" charset="0"/>
              </a:rPr>
              <a:t>organic</a:t>
            </a:r>
            <a:r>
              <a:rPr lang="el-GR" sz="3500" b="1" dirty="0">
                <a:latin typeface="Cambria" pitchFamily="18" charset="0"/>
              </a:rPr>
              <a:t> </a:t>
            </a:r>
            <a:r>
              <a:rPr lang="el-GR" sz="3500" b="1" dirty="0" err="1">
                <a:latin typeface="Cambria" pitchFamily="18" charset="0"/>
              </a:rPr>
              <a:t>food</a:t>
            </a:r>
            <a:endParaRPr lang="el-GR" sz="3500" dirty="0">
              <a:latin typeface="Cambria" pitchFamily="18" charset="0"/>
            </a:endParaRPr>
          </a:p>
          <a:p>
            <a:pPr lvl="0"/>
            <a:r>
              <a:rPr lang="el-GR" sz="3500" b="1" dirty="0" err="1">
                <a:latin typeface="Cambria" pitchFamily="18" charset="0"/>
              </a:rPr>
              <a:t>Saisonal</a:t>
            </a:r>
            <a:r>
              <a:rPr lang="el-GR" sz="3500" b="1" dirty="0">
                <a:latin typeface="Cambria" pitchFamily="18" charset="0"/>
              </a:rPr>
              <a:t> </a:t>
            </a:r>
            <a:r>
              <a:rPr lang="el-GR" sz="3500" b="1" dirty="0" err="1">
                <a:latin typeface="Cambria" pitchFamily="18" charset="0"/>
              </a:rPr>
              <a:t>food</a:t>
            </a:r>
            <a:r>
              <a:rPr lang="el-GR" sz="3500" b="1" dirty="0">
                <a:latin typeface="Cambria" pitchFamily="18" charset="0"/>
              </a:rPr>
              <a:t> </a:t>
            </a:r>
            <a:r>
              <a:rPr lang="el-GR" sz="3500" b="1" dirty="0" err="1">
                <a:latin typeface="Cambria" pitchFamily="18" charset="0"/>
              </a:rPr>
              <a:t>is</a:t>
            </a:r>
            <a:r>
              <a:rPr lang="el-GR" sz="3500" b="1" dirty="0">
                <a:latin typeface="Cambria" pitchFamily="18" charset="0"/>
              </a:rPr>
              <a:t> </a:t>
            </a:r>
            <a:r>
              <a:rPr lang="el-GR" sz="3500" b="1" dirty="0" err="1">
                <a:latin typeface="Cambria" pitchFamily="18" charset="0"/>
              </a:rPr>
              <a:t>preferred</a:t>
            </a:r>
            <a:r>
              <a:rPr lang="el-GR" sz="3500" b="1" dirty="0">
                <a:latin typeface="Cambria" pitchFamily="18" charset="0"/>
              </a:rPr>
              <a:t> </a:t>
            </a:r>
            <a:endParaRPr lang="el-GR" sz="3500" dirty="0">
              <a:latin typeface="Cambria" pitchFamily="18" charset="0"/>
            </a:endParaRPr>
          </a:p>
          <a:p>
            <a:pPr lvl="0"/>
            <a:r>
              <a:rPr lang="el-GR" sz="3500" b="1" dirty="0" err="1">
                <a:latin typeface="Cambria" pitchFamily="18" charset="0"/>
              </a:rPr>
              <a:t>Regionally</a:t>
            </a:r>
            <a:r>
              <a:rPr lang="el-GR" sz="3500" b="1" dirty="0">
                <a:latin typeface="Cambria" pitchFamily="18" charset="0"/>
              </a:rPr>
              <a:t> </a:t>
            </a:r>
            <a:r>
              <a:rPr lang="el-GR" sz="3500" b="1" dirty="0" err="1">
                <a:latin typeface="Cambria" pitchFamily="18" charset="0"/>
              </a:rPr>
              <a:t>produced</a:t>
            </a:r>
            <a:r>
              <a:rPr lang="el-GR" sz="3500" b="1" dirty="0">
                <a:latin typeface="Cambria" pitchFamily="18" charset="0"/>
              </a:rPr>
              <a:t> </a:t>
            </a:r>
            <a:r>
              <a:rPr lang="el-GR" sz="3500" b="1" dirty="0" err="1">
                <a:latin typeface="Cambria" pitchFamily="18" charset="0"/>
              </a:rPr>
              <a:t>food</a:t>
            </a:r>
            <a:r>
              <a:rPr lang="el-GR" sz="3500" b="1" dirty="0">
                <a:latin typeface="Cambria" pitchFamily="18" charset="0"/>
              </a:rPr>
              <a:t> </a:t>
            </a:r>
            <a:r>
              <a:rPr lang="el-GR" sz="3500" b="1" dirty="0" err="1">
                <a:latin typeface="Cambria" pitchFamily="18" charset="0"/>
              </a:rPr>
              <a:t>is</a:t>
            </a:r>
            <a:r>
              <a:rPr lang="el-GR" sz="3500" b="1" dirty="0">
                <a:latin typeface="Cambria" pitchFamily="18" charset="0"/>
              </a:rPr>
              <a:t> </a:t>
            </a:r>
            <a:r>
              <a:rPr lang="el-GR" sz="3500" b="1" dirty="0" err="1">
                <a:latin typeface="Cambria" pitchFamily="18" charset="0"/>
              </a:rPr>
              <a:t>preferred</a:t>
            </a:r>
            <a:endParaRPr lang="el-GR" sz="3500" dirty="0">
              <a:latin typeface="Cambria" pitchFamily="18" charset="0"/>
            </a:endParaRPr>
          </a:p>
          <a:p>
            <a:endParaRPr lang="el-GR" dirty="0"/>
          </a:p>
        </p:txBody>
      </p:sp>
      <p:pic>
        <p:nvPicPr>
          <p:cNvPr id="4" name="3 - Εικόνα" descr="ÎÏÎ¿ÏÎ­Î»ÎµÏÎ¼Î± ÎµÎ¹ÎºÏÎ½Î±Ï Î³Î¹Î± carbon footprint photos"/>
          <p:cNvPicPr/>
          <p:nvPr/>
        </p:nvPicPr>
        <p:blipFill>
          <a:blip r:embed="rId2" cstate="print"/>
          <a:srcRect/>
          <a:stretch>
            <a:fillRect/>
          </a:stretch>
        </p:blipFill>
        <p:spPr bwMode="auto">
          <a:xfrm>
            <a:off x="5724128" y="1052736"/>
            <a:ext cx="2341247" cy="1360628"/>
          </a:xfrm>
          <a:prstGeom prst="rect">
            <a:avLst/>
          </a:prstGeom>
          <a:noFill/>
          <a:ln w="9525">
            <a:noFill/>
            <a:miter lim="800000"/>
            <a:headEnd/>
            <a:tailEnd/>
          </a:ln>
        </p:spPr>
      </p:pic>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800" b="1" dirty="0">
                <a:latin typeface="Cambria" pitchFamily="18" charset="0"/>
              </a:rPr>
              <a:t>·Plastic bags and plastic bottles – CO2 emissions during their lifetime </a:t>
            </a:r>
            <a:br>
              <a:rPr lang="el-GR" sz="2800" b="1" dirty="0">
                <a:latin typeface="Cambria" pitchFamily="18" charset="0"/>
              </a:rPr>
            </a:br>
            <a:endParaRPr lang="el-GR" sz="2800" dirty="0">
              <a:latin typeface="Cambria" pitchFamily="18" charset="0"/>
            </a:endParaRPr>
          </a:p>
        </p:txBody>
      </p:sp>
      <p:sp>
        <p:nvSpPr>
          <p:cNvPr id="3" name="2 - Θέση περιεχομένου"/>
          <p:cNvSpPr>
            <a:spLocks noGrp="1"/>
          </p:cNvSpPr>
          <p:nvPr>
            <p:ph idx="1"/>
          </p:nvPr>
        </p:nvSpPr>
        <p:spPr>
          <a:xfrm>
            <a:off x="683568" y="1412776"/>
            <a:ext cx="7571184" cy="4641379"/>
          </a:xfrm>
        </p:spPr>
        <p:txBody>
          <a:bodyPr>
            <a:normAutofit fontScale="92500" lnSpcReduction="20000"/>
          </a:bodyPr>
          <a:lstStyle/>
          <a:p>
            <a:pPr>
              <a:buNone/>
            </a:pPr>
            <a:r>
              <a:rPr lang="en-US" b="1" dirty="0"/>
              <a:t> </a:t>
            </a:r>
            <a:endParaRPr lang="el-GR" b="1" dirty="0"/>
          </a:p>
          <a:p>
            <a:r>
              <a:rPr lang="en-US" sz="2800" dirty="0">
                <a:latin typeface="Cambria" pitchFamily="18" charset="0"/>
              </a:rPr>
              <a:t>A number of people have asked about the implications of using plastic bags on the personal carbon footprint as well as on the environment in general. There are some comparisons between paper bags and plastic bags available which clearly show that it all depends on how many times these plastic or paper bags are being used.  </a:t>
            </a:r>
            <a:endParaRPr lang="el-GR" sz="2800" dirty="0">
              <a:latin typeface="Cambria" pitchFamily="18" charset="0"/>
            </a:endParaRPr>
          </a:p>
          <a:p>
            <a:r>
              <a:rPr lang="en-US" sz="2800" dirty="0">
                <a:latin typeface="Cambria" pitchFamily="18" charset="0"/>
              </a:rPr>
              <a:t>Littering is probably the severest problem related to plastic bags. Nevertheless let's now have a look at the carbon dioxide (CO2) emissions for the production and incineration of plastic bags.</a:t>
            </a:r>
            <a:r>
              <a:rPr lang="en-US" sz="3100" dirty="0">
                <a:latin typeface="Cambria" pitchFamily="18" charset="0"/>
              </a:rPr>
              <a:t> </a:t>
            </a:r>
            <a:endParaRPr lang="el-GR" sz="3100" dirty="0">
              <a:latin typeface="Cambria" pitchFamily="18" charset="0"/>
            </a:endParaRPr>
          </a:p>
          <a:p>
            <a:pPr>
              <a:buNone/>
            </a:pPr>
            <a:r>
              <a:rPr lang="en-US" dirty="0"/>
              <a:t> </a:t>
            </a:r>
            <a:endParaRPr lang="el-GR" dirty="0"/>
          </a:p>
          <a:p>
            <a:endParaRPr lang="el-GR" dirty="0"/>
          </a:p>
        </p:txBody>
      </p:sp>
      <p:pic>
        <p:nvPicPr>
          <p:cNvPr id="1026" name="Picture 2" descr="ÎÏÎ¿ÏÎ­Î»ÎµÏÎ¼Î± ÎµÎ¹ÎºÏÎ½Î±Ï Î³Î¹Î± plastic  footprint photos "/>
          <p:cNvPicPr>
            <a:picLocks noChangeAspect="1" noChangeArrowheads="1"/>
          </p:cNvPicPr>
          <p:nvPr/>
        </p:nvPicPr>
        <p:blipFill>
          <a:blip r:embed="rId2" cstate="print"/>
          <a:srcRect/>
          <a:stretch>
            <a:fillRect/>
          </a:stretch>
        </p:blipFill>
        <p:spPr bwMode="auto">
          <a:xfrm>
            <a:off x="7308304" y="908720"/>
            <a:ext cx="1224136" cy="1224136"/>
          </a:xfrm>
          <a:prstGeom prst="rect">
            <a:avLst/>
          </a:prstGeom>
          <a:noFill/>
        </p:spPr>
      </p:pic>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800" b="1" dirty="0">
                <a:latin typeface="Cambria" pitchFamily="18" charset="0"/>
              </a:rPr>
              <a:t>CO2 emission of electricity from nuclear power stations</a:t>
            </a:r>
            <a:endParaRPr lang="el-GR" sz="2800" b="1" dirty="0">
              <a:latin typeface="Cambria" pitchFamily="18" charset="0"/>
            </a:endParaRPr>
          </a:p>
        </p:txBody>
      </p:sp>
      <p:sp>
        <p:nvSpPr>
          <p:cNvPr id="3" name="2 - Θέση περιεχομένου"/>
          <p:cNvSpPr>
            <a:spLocks noGrp="1"/>
          </p:cNvSpPr>
          <p:nvPr>
            <p:ph idx="1"/>
          </p:nvPr>
        </p:nvSpPr>
        <p:spPr/>
        <p:txBody>
          <a:bodyPr>
            <a:normAutofit/>
          </a:bodyPr>
          <a:lstStyle/>
          <a:p>
            <a:endParaRPr lang="en-US" sz="2400" b="1" dirty="0">
              <a:latin typeface="Cambria" pitchFamily="18" charset="0"/>
            </a:endParaRPr>
          </a:p>
          <a:p>
            <a:r>
              <a:rPr lang="en-US" sz="2400" b="1" dirty="0">
                <a:latin typeface="Cambria" pitchFamily="18" charset="0"/>
              </a:rPr>
              <a:t>How much CO</a:t>
            </a:r>
            <a:r>
              <a:rPr lang="en-US" sz="2400" b="1" baseline="-25000" dirty="0">
                <a:latin typeface="Cambria" pitchFamily="18" charset="0"/>
              </a:rPr>
              <a:t>2</a:t>
            </a:r>
            <a:r>
              <a:rPr lang="en-US" sz="2400" b="1" dirty="0">
                <a:latin typeface="Cambria" pitchFamily="18" charset="0"/>
              </a:rPr>
              <a:t> is produced by atomic energy? </a:t>
            </a:r>
            <a:endParaRPr lang="el-GR" sz="2400" dirty="0">
              <a:latin typeface="Cambria" pitchFamily="18" charset="0"/>
            </a:endParaRPr>
          </a:p>
          <a:p>
            <a:r>
              <a:rPr lang="en-US" sz="2400" dirty="0">
                <a:latin typeface="Cambria" pitchFamily="18" charset="0"/>
              </a:rPr>
              <a:t>One of the few pros of nuclear power is the relatively low emission of carbon dioxide (CO2), one of the major causes of global warming. For this reason, it has been proposed as "the" method to mitigate the effects of climate change. However a recent life cycle analysis showed that nuclear power produces 4 to 10 times higher CO2 emissions per kWh electricity than renewable energies. </a:t>
            </a:r>
            <a:endParaRPr lang="el-GR" sz="2400" dirty="0">
              <a:latin typeface="Cambria" pitchFamily="18" charset="0"/>
            </a:endParaRPr>
          </a:p>
          <a:p>
            <a:endParaRPr lang="el-GR" dirty="0"/>
          </a:p>
        </p:txBody>
      </p:sp>
      <p:pic>
        <p:nvPicPr>
          <p:cNvPr id="4" name="3 - Εικόνα" descr="ÎÏÎ¿ÏÎ­Î»ÎµÏÎ¼Î± ÎµÎ¹ÎºÏÎ½Î±Ï Î³Î¹Î± carbon footprint photos"/>
          <p:cNvPicPr/>
          <p:nvPr/>
        </p:nvPicPr>
        <p:blipFill>
          <a:blip r:embed="rId2" cstate="print"/>
          <a:srcRect/>
          <a:stretch>
            <a:fillRect/>
          </a:stretch>
        </p:blipFill>
        <p:spPr bwMode="auto">
          <a:xfrm>
            <a:off x="6876256" y="1052736"/>
            <a:ext cx="1902028" cy="1070933"/>
          </a:xfrm>
          <a:prstGeom prst="rect">
            <a:avLst/>
          </a:prstGeom>
          <a:noFill/>
          <a:ln w="9525">
            <a:noFill/>
            <a:miter lim="800000"/>
            <a:headEnd/>
            <a:tailEnd/>
          </a:ln>
        </p:spPr>
      </p:pic>
    </p:spTree>
  </p:cSld>
  <p:clrMapOvr>
    <a:masterClrMapping/>
  </p:clrMapOvr>
  <p:transition>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100" b="1" dirty="0">
                <a:latin typeface="Cambria" pitchFamily="18" charset="0"/>
              </a:rPr>
              <a:t>Global carbon cycle and climate change</a:t>
            </a:r>
            <a:br>
              <a:rPr lang="el-GR" dirty="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sz="3100" dirty="0">
                <a:latin typeface="Cambria" pitchFamily="18" charset="0"/>
              </a:rPr>
              <a:t>Life processes are fuelled by carbon compounds which are oxidized to CO2 (carbon dioxide), the latter is exhaled by all animals and plants. Conversely, CO2 is assimilated by plants during photosynthesis to build new carbon compounds. See also this comment about </a:t>
            </a:r>
            <a:r>
              <a:rPr lang="en-US" sz="3100" dirty="0">
                <a:latin typeface="Cambria" pitchFamily="18" charset="0"/>
                <a:hlinkClick r:id="rId2" tooltip="More details about photosynthesis and global warming"/>
              </a:rPr>
              <a:t>photosynthesis and global warming</a:t>
            </a:r>
            <a:r>
              <a:rPr lang="en-US" sz="3100" dirty="0">
                <a:latin typeface="Cambria" pitchFamily="18" charset="0"/>
              </a:rPr>
              <a:t>.</a:t>
            </a:r>
            <a:br>
              <a:rPr lang="en-US" sz="3100" dirty="0">
                <a:latin typeface="Cambria" pitchFamily="18" charset="0"/>
              </a:rPr>
            </a:br>
            <a:br>
              <a:rPr lang="en-US" sz="3100" dirty="0">
                <a:latin typeface="Cambria" pitchFamily="18" charset="0"/>
              </a:rPr>
            </a:br>
            <a:r>
              <a:rPr lang="en-US" sz="3100" dirty="0">
                <a:latin typeface="Cambria" pitchFamily="18" charset="0"/>
              </a:rPr>
              <a:t>CO2 is produced by the burning of fossil fuels, which derive from the preserved products of ancient photosynthesis. The atmosphere exchanges CO2 continuously with the oceans. Regions or processes that predominantly produce CO2 are called sources of atmospheric CO2, while those that absorb CO2 are called sinks.           </a:t>
            </a:r>
          </a:p>
          <a:p>
            <a:pPr>
              <a:buNone/>
            </a:pPr>
            <a:r>
              <a:rPr lang="en-US" sz="3100" dirty="0">
                <a:latin typeface="Cambria" pitchFamily="18" charset="0"/>
              </a:rPr>
              <a:t>                                                                                                            </a:t>
            </a:r>
            <a:r>
              <a:rPr lang="en-US" dirty="0">
                <a:latin typeface="Cambria" pitchFamily="18" charset="0"/>
              </a:rPr>
              <a:t>&gt;</a:t>
            </a:r>
            <a:endParaRPr lang="el-GR" dirty="0"/>
          </a:p>
        </p:txBody>
      </p:sp>
    </p:spTree>
  </p:cSld>
  <p:clrMapOvr>
    <a:masterClrMapping/>
  </p:clrMapOvr>
  <p:transition>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772816"/>
            <a:ext cx="8229600" cy="4525963"/>
          </a:xfrm>
        </p:spPr>
        <p:txBody>
          <a:bodyPr>
            <a:noAutofit/>
          </a:bodyPr>
          <a:lstStyle/>
          <a:p>
            <a:r>
              <a:rPr lang="en-US" sz="2400" dirty="0">
                <a:latin typeface="Cambria" pitchFamily="18" charset="0"/>
              </a:rPr>
              <a:t>While CO2 is only a very small part of the atmosphere (0.04%), it plays an important role in the energy balance of our planet: CO2 in the atmosphere acts like a blanket over the planet by trapping long-wave radiation, which would otherwise radiate heat away from the planet (</a:t>
            </a:r>
            <a:r>
              <a:rPr lang="en-US" sz="2400" dirty="0">
                <a:latin typeface="Cambria" pitchFamily="18" charset="0"/>
                <a:hlinkClick r:id="rId2" tooltip="Greenhouse effect causing global warming and more"/>
              </a:rPr>
              <a:t>greenhouse effect</a:t>
            </a:r>
            <a:r>
              <a:rPr lang="en-US" sz="2400" dirty="0">
                <a:latin typeface="Cambria" pitchFamily="18" charset="0"/>
              </a:rPr>
              <a:t>). As the amount of CO2 increases, so will its warming effect. CO2 is the largest contributor (currently 63%) to this effect by long-lived gases and its role increases each year. The additional burden of CO2 in the atmosphere will remain for a very long time, of the order of thousands of years, if we have to rely on the natural mechanisms of erosion and sedimentation to process the added CO2 </a:t>
            </a:r>
            <a:endParaRPr lang="el-GR" sz="2400" dirty="0">
              <a:latin typeface="Cambria" pitchFamily="18" charset="0"/>
            </a:endParaRPr>
          </a:p>
          <a:p>
            <a:pPr>
              <a:buNone/>
            </a:pPr>
            <a:br>
              <a:rPr lang="en-US" sz="2400" dirty="0">
                <a:latin typeface="Cambria" pitchFamily="18" charset="0"/>
              </a:rPr>
            </a:br>
            <a:br>
              <a:rPr lang="en-US" sz="2400" dirty="0">
                <a:latin typeface="Cambria" pitchFamily="18" charset="0"/>
              </a:rPr>
            </a:br>
            <a:r>
              <a:rPr lang="en-US" sz="2400" dirty="0">
                <a:latin typeface="Cambria" pitchFamily="18" charset="0"/>
              </a:rPr>
              <a:t>                                                   </a:t>
            </a:r>
            <a:endParaRPr lang="el-GR" sz="2400" dirty="0">
              <a:latin typeface="Cambria" pitchFamily="18" charset="0"/>
            </a:endParaRPr>
          </a:p>
        </p:txBody>
      </p:sp>
      <p:pic>
        <p:nvPicPr>
          <p:cNvPr id="4" name="3 - Θέση περιεχομένου" descr="Carbon cycle (global warming)"/>
          <p:cNvPicPr>
            <a:picLocks/>
          </p:cNvPicPr>
          <p:nvPr/>
        </p:nvPicPr>
        <p:blipFill>
          <a:blip r:embed="rId3" cstate="print"/>
          <a:srcRect/>
          <a:stretch>
            <a:fillRect/>
          </a:stretch>
        </p:blipFill>
        <p:spPr bwMode="auto">
          <a:xfrm>
            <a:off x="5868144" y="188640"/>
            <a:ext cx="2592288" cy="1512168"/>
          </a:xfrm>
          <a:prstGeom prst="rect">
            <a:avLst/>
          </a:prstGeom>
          <a:noFill/>
          <a:ln w="9525">
            <a:noFill/>
            <a:miter lim="800000"/>
            <a:headEnd/>
            <a:tailEnd/>
          </a:ln>
        </p:spPr>
      </p:pic>
    </p:spTree>
  </p:cSld>
  <p:clrMapOvr>
    <a:masterClrMapping/>
  </p:clrMapOvr>
  <p:transition>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067944" y="5373216"/>
            <a:ext cx="4690864" cy="652934"/>
          </a:xfrm>
        </p:spPr>
        <p:txBody>
          <a:bodyPr>
            <a:normAutofit/>
          </a:bodyPr>
          <a:lstStyle/>
          <a:p>
            <a:r>
              <a:rPr lang="en-US" sz="2400" dirty="0">
                <a:latin typeface="Bauhaus 93" pitchFamily="82" charset="0"/>
              </a:rPr>
              <a:t>MAKRIS VANGELIS  18/4/2019</a:t>
            </a:r>
            <a:endParaRPr lang="el-GR" sz="2400" dirty="0"/>
          </a:p>
        </p:txBody>
      </p:sp>
      <p:pic>
        <p:nvPicPr>
          <p:cNvPr id="4" name="3 - Θέση περιεχομένου" descr="stop climate change.jpg"/>
          <p:cNvPicPr>
            <a:picLocks noGrp="1" noChangeAspect="1"/>
          </p:cNvPicPr>
          <p:nvPr>
            <p:ph idx="1"/>
          </p:nvPr>
        </p:nvPicPr>
        <p:blipFill>
          <a:blip r:embed="rId2" cstate="print"/>
          <a:stretch>
            <a:fillRect/>
          </a:stretch>
        </p:blipFill>
        <p:spPr>
          <a:xfrm>
            <a:off x="2195736" y="980728"/>
            <a:ext cx="5040560" cy="3407464"/>
          </a:xfrm>
        </p:spPr>
      </p:pic>
    </p:spTree>
  </p:cSld>
  <p:clrMapOvr>
    <a:masterClrMapping/>
  </p:clrMapOvr>
  <p:transition>
    <p:comb/>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0</TotalTime>
  <Words>533</Words>
  <Application>Microsoft Office PowerPoint</Application>
  <PresentationFormat>Προβολή στην οθόνη (4:3)</PresentationFormat>
  <Paragraphs>32</Paragraphs>
  <Slides>8</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Bauhaus 93</vt:lpstr>
      <vt:lpstr>Calibri</vt:lpstr>
      <vt:lpstr>Cambria</vt:lpstr>
      <vt:lpstr>Rockwell</vt:lpstr>
      <vt:lpstr>Wingdings 2</vt:lpstr>
      <vt:lpstr>Τήξη</vt:lpstr>
      <vt:lpstr> The Carbon footprint and ways to reduce it. </vt:lpstr>
      <vt:lpstr>What is a carbon footprint - definition</vt:lpstr>
      <vt:lpstr>Different sources of carbon dioxide: </vt:lpstr>
      <vt:lpstr>·Plastic bags and plastic bottles – CO2 emissions during their lifetime  </vt:lpstr>
      <vt:lpstr>CO2 emission of electricity from nuclear power stations</vt:lpstr>
      <vt:lpstr>Global carbon cycle and climate change </vt:lpstr>
      <vt:lpstr>Παρουσίαση του PowerPoint</vt:lpstr>
      <vt:lpstr>MAKRIS VANGELIS  18/4/2019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Carbon footprint and ways to reduce it.</dc:title>
  <dc:creator>Vaggelis</dc:creator>
  <cp:lastModifiedBy>grigo</cp:lastModifiedBy>
  <cp:revision>8</cp:revision>
  <dcterms:created xsi:type="dcterms:W3CDTF">2019-04-18T16:57:04Z</dcterms:created>
  <dcterms:modified xsi:type="dcterms:W3CDTF">2019-04-19T16:24:46Z</dcterms:modified>
</cp:coreProperties>
</file>