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6" r:id="rId4"/>
    <p:sldId id="267" r:id="rId5"/>
    <p:sldId id="258" r:id="rId6"/>
    <p:sldId id="257" r:id="rId7"/>
    <p:sldId id="260" r:id="rId8"/>
    <p:sldId id="261" r:id="rId9"/>
    <p:sldId id="262"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9DAD9-AF53-A2DD-23B2-F79471E7F5AA}" v="1660" dt="2020-05-18T19:35:56.679"/>
    <p1510:client id="{3743797A-BA44-AC27-9B08-2494B982B349}" v="269" dt="2020-05-19T16:12:32.085"/>
    <p1510:client id="{37468E22-263D-BA6F-AA01-8C46A3EAFBE2}" v="168" dt="2020-05-18T20:45:18.072"/>
    <p1510:client id="{5D739F27-A0C7-485B-8353-3EC458880F2D}" v="749" dt="2020-05-30T16:31:22.608"/>
    <p1510:client id="{6BC3AEF4-715F-7198-E2B4-4C5225BE9A97}" v="5" dt="2020-05-18T20:08:28.188"/>
    <p1510:client id="{A84824A7-481F-B20B-1E17-10A3231EB4FC}" v="8" dt="2020-05-18T19:42:06.417"/>
    <p1510:client id="{ACE477F7-53AE-8AB4-91D7-9A19DD2BAD75}" v="628" dt="2020-05-18T17:47:12.738"/>
    <p1510:client id="{B5ABA1C5-A6FC-E189-A22E-2CDDC2A8965C}" v="4" dt="2020-05-18T20:01:13.542"/>
    <p1510:client id="{BD1310A6-F3CC-5104-8712-C6251F839B13}" v="183" dt="2020-05-18T19:59:32.173"/>
    <p1510:client id="{C1DAA83D-2B58-3D95-7742-34901D72D701}" v="13" dt="2020-05-18T20:04:19.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648535" y="4470389"/>
            <a:ext cx="5056780" cy="1692583"/>
          </a:xfrm>
        </p:spPr>
        <p:txBody>
          <a:bodyPr anchor="t">
            <a:normAutofit fontScale="90000"/>
          </a:bodyPr>
          <a:lstStyle/>
          <a:p>
            <a:pPr algn="l"/>
            <a:r>
              <a:rPr lang="pl-PL" sz="4400" dirty="0" err="1">
                <a:solidFill>
                  <a:srgbClr val="000000"/>
                </a:solidFill>
                <a:cs typeface="Calibri Light"/>
              </a:rPr>
              <a:t>Meet</a:t>
            </a:r>
            <a:r>
              <a:rPr lang="pl-PL" sz="4400" dirty="0">
                <a:solidFill>
                  <a:srgbClr val="000000"/>
                </a:solidFill>
                <a:cs typeface="Calibri Light"/>
              </a:rPr>
              <a:t> </a:t>
            </a:r>
            <a:r>
              <a:rPr lang="pl-PL" sz="4400" dirty="0" err="1">
                <a:solidFill>
                  <a:srgbClr val="000000"/>
                </a:solidFill>
                <a:cs typeface="Calibri Light"/>
              </a:rPr>
              <a:t>our</a:t>
            </a:r>
            <a:r>
              <a:rPr lang="pl-PL" sz="4400" dirty="0">
                <a:solidFill>
                  <a:srgbClr val="000000"/>
                </a:solidFill>
                <a:cs typeface="Calibri Light"/>
              </a:rPr>
              <a:t> </a:t>
            </a:r>
            <a:r>
              <a:rPr lang="pl-PL" sz="4400" dirty="0" err="1">
                <a:solidFill>
                  <a:srgbClr val="000000"/>
                </a:solidFill>
                <a:cs typeface="Calibri Light"/>
              </a:rPr>
              <a:t>environmentally</a:t>
            </a:r>
            <a:r>
              <a:rPr lang="pl-PL" sz="4400" dirty="0">
                <a:solidFill>
                  <a:srgbClr val="000000"/>
                </a:solidFill>
                <a:cs typeface="Calibri Light"/>
              </a:rPr>
              <a:t> </a:t>
            </a:r>
            <a:r>
              <a:rPr lang="pl-PL" sz="4400" dirty="0" err="1">
                <a:solidFill>
                  <a:srgbClr val="000000"/>
                </a:solidFill>
                <a:cs typeface="Calibri Light"/>
              </a:rPr>
              <a:t>friendly</a:t>
            </a:r>
            <a:r>
              <a:rPr lang="en-US" sz="4400" dirty="0">
                <a:solidFill>
                  <a:srgbClr val="000000"/>
                </a:solidFill>
                <a:cs typeface="Calibri Light"/>
              </a:rPr>
              <a:t> </a:t>
            </a:r>
            <a:r>
              <a:rPr lang="pl-PL" sz="4400" dirty="0" err="1">
                <a:solidFill>
                  <a:srgbClr val="000000"/>
                </a:solidFill>
                <a:cs typeface="Calibri Light"/>
              </a:rPr>
              <a:t>vehicle</a:t>
            </a:r>
            <a:r>
              <a:rPr lang="en-US" sz="4400" dirty="0">
                <a:solidFill>
                  <a:srgbClr val="000000"/>
                </a:solidFill>
                <a:cs typeface="Calibri Light"/>
              </a:rPr>
              <a:t> </a:t>
            </a:r>
            <a:r>
              <a:rPr lang="en-US" sz="3200" dirty="0">
                <a:solidFill>
                  <a:srgbClr val="000000"/>
                </a:solidFill>
                <a:cs typeface="Calibri Light"/>
              </a:rPr>
              <a:t> </a:t>
            </a:r>
            <a:r>
              <a:rPr lang="pl-PL" sz="3200" dirty="0">
                <a:solidFill>
                  <a:srgbClr val="000000"/>
                </a:solidFill>
                <a:cs typeface="Calibri Light"/>
                <a:sym typeface="Wingdings" panose="05000000000000000000" pitchFamily="2" charset="2"/>
              </a:rPr>
              <a:t> </a:t>
            </a:r>
            <a:endParaRPr lang="en-US" sz="3200" dirty="0">
              <a:cs typeface="Calibri Light"/>
            </a:endParaRPr>
          </a:p>
        </p:txBody>
      </p:sp>
      <p:sp>
        <p:nvSpPr>
          <p:cNvPr id="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Car">
            <a:extLst>
              <a:ext uri="{FF2B5EF4-FFF2-40B4-BE49-F238E27FC236}">
                <a16:creationId xmlns:a16="http://schemas.microsoft.com/office/drawing/2014/main" id="{9A69FF9A-AAD9-4B99-88A7-551702950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98572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7" descr="Obraz zawierający czerwony, budynek, siedzi, dywanik&#10;&#10;Opis wygenerowany przy bardzo wysokim poziomie pewności">
            <a:extLst>
              <a:ext uri="{FF2B5EF4-FFF2-40B4-BE49-F238E27FC236}">
                <a16:creationId xmlns:a16="http://schemas.microsoft.com/office/drawing/2014/main" id="{8B519C55-6F73-4C88-B840-540C4DFDC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213" y="736600"/>
            <a:ext cx="3198813" cy="2398713"/>
          </a:xfrm>
          <a:prstGeom prst="rect">
            <a:avLst/>
          </a:prstGeom>
        </p:spPr>
      </p:pic>
      <p:pic>
        <p:nvPicPr>
          <p:cNvPr id="5" name="Picture 5" descr="A picture containing person, rug, outdoor, young&#10;&#10;Description generated with very high confidence">
            <a:extLst>
              <a:ext uri="{FF2B5EF4-FFF2-40B4-BE49-F238E27FC236}">
                <a16:creationId xmlns:a16="http://schemas.microsoft.com/office/drawing/2014/main" id="{C9E4235C-F07C-4500-B890-E4BE26DA70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3965575" y="736600"/>
            <a:ext cx="1400175" cy="2398713"/>
          </a:xfrm>
          <a:prstGeom prst="rect">
            <a:avLst/>
          </a:prstGeom>
        </p:spPr>
      </p:pic>
      <p:pic>
        <p:nvPicPr>
          <p:cNvPr id="4" name="Picture 4">
            <a:extLst>
              <a:ext uri="{FF2B5EF4-FFF2-40B4-BE49-F238E27FC236}">
                <a16:creationId xmlns:a16="http://schemas.microsoft.com/office/drawing/2014/main" id="{542A9B13-AC72-4173-ADA1-7DE92F92A1BE}"/>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b="-2"/>
          <a:stretch/>
        </p:blipFill>
        <p:spPr>
          <a:xfrm>
            <a:off x="9526588" y="736600"/>
            <a:ext cx="1981200" cy="3321050"/>
          </a:xfrm>
          <a:prstGeom prst="rect">
            <a:avLst/>
          </a:prstGeom>
        </p:spPr>
      </p:pic>
      <p:pic>
        <p:nvPicPr>
          <p:cNvPr id="3" name="Picture 4" descr="A group of people standing next to a horse&#10;&#10;Description generated with high confidence">
            <a:extLst>
              <a:ext uri="{FF2B5EF4-FFF2-40B4-BE49-F238E27FC236}">
                <a16:creationId xmlns:a16="http://schemas.microsoft.com/office/drawing/2014/main" id="{866E3B91-E506-4EAE-A0F6-72D0C27F8C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
          <a:stretch/>
        </p:blipFill>
        <p:spPr>
          <a:xfrm>
            <a:off x="684213" y="3217863"/>
            <a:ext cx="1693863" cy="2903538"/>
          </a:xfrm>
          <a:prstGeom prst="rect">
            <a:avLst/>
          </a:prstGeom>
        </p:spPr>
      </p:pic>
      <p:pic>
        <p:nvPicPr>
          <p:cNvPr id="6" name="Graphic 6" descr="Car">
            <a:extLst>
              <a:ext uri="{FF2B5EF4-FFF2-40B4-BE49-F238E27FC236}">
                <a16:creationId xmlns:a16="http://schemas.microsoft.com/office/drawing/2014/main" id="{FF419D42-DF31-4650-A77A-AB1B1AAC98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0625" y="3217863"/>
            <a:ext cx="2905125" cy="2903538"/>
          </a:xfrm>
          <a:prstGeom prst="rect">
            <a:avLst/>
          </a:prstGeom>
        </p:spPr>
      </p:pic>
      <p:pic>
        <p:nvPicPr>
          <p:cNvPr id="7" name="Graphic 7" descr="Battery charging">
            <a:extLst>
              <a:ext uri="{FF2B5EF4-FFF2-40B4-BE49-F238E27FC236}">
                <a16:creationId xmlns:a16="http://schemas.microsoft.com/office/drawing/2014/main" id="{118EECDE-E1D4-4FD6-9054-BB0D242D41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26588" y="4140200"/>
            <a:ext cx="1981200" cy="1981200"/>
          </a:xfrm>
          <a:prstGeom prst="rect">
            <a:avLst/>
          </a:prstGeom>
        </p:spPr>
      </p:pic>
      <p:pic>
        <p:nvPicPr>
          <p:cNvPr id="8" name="Obraz 8" descr="Obraz zawierający osoba, zewnętrzne, osoby, siedzi&#10;&#10;Opis wygenerowany przy bardzo wysokim poziomie pewności">
            <a:extLst>
              <a:ext uri="{FF2B5EF4-FFF2-40B4-BE49-F238E27FC236}">
                <a16:creationId xmlns:a16="http://schemas.microsoft.com/office/drawing/2014/main" id="{A64C936F-5F22-4548-B0D3-AD408983517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8300" y="736600"/>
            <a:ext cx="3995738" cy="5383213"/>
          </a:xfrm>
          <a:prstGeom prst="rect">
            <a:avLst/>
          </a:prstGeom>
        </p:spPr>
      </p:pic>
    </p:spTree>
    <p:extLst>
      <p:ext uri="{BB962C8B-B14F-4D97-AF65-F5344CB8AC3E}">
        <p14:creationId xmlns:p14="http://schemas.microsoft.com/office/powerpoint/2010/main" val="4750394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047B44-7F8E-4DEA-B086-0F5943281C88}"/>
              </a:ext>
            </a:extLst>
          </p:cNvPr>
          <p:cNvSpPr>
            <a:spLocks noGrp="1"/>
          </p:cNvSpPr>
          <p:nvPr>
            <p:ph type="title"/>
          </p:nvPr>
        </p:nvSpPr>
        <p:spPr>
          <a:xfrm>
            <a:off x="2888793" y="2106294"/>
            <a:ext cx="6501851" cy="2365082"/>
          </a:xfrm>
        </p:spPr>
        <p:txBody>
          <a:bodyPr vert="horz" lIns="91440" tIns="45720" rIns="91440" bIns="45720" rtlCol="0" anchor="b">
            <a:normAutofit/>
          </a:bodyPr>
          <a:lstStyle/>
          <a:p>
            <a:pPr algn="ctr"/>
            <a:r>
              <a:rPr lang="en-US" sz="4700">
                <a:solidFill>
                  <a:srgbClr val="FFFFFF"/>
                </a:solidFill>
              </a:rPr>
              <a:t>  </a:t>
            </a:r>
            <a:r>
              <a:rPr lang="en-US" sz="4700" kern="1200">
                <a:solidFill>
                  <a:srgbClr val="FFFFFF"/>
                </a:solidFill>
                <a:latin typeface="+mj-lt"/>
                <a:ea typeface="+mj-ea"/>
                <a:cs typeface="+mj-cs"/>
              </a:rPr>
              <a:t>Thank you for watching!!!</a:t>
            </a:r>
            <a:br>
              <a:rPr lang="en-US" sz="4700" kern="1200"/>
            </a:br>
            <a:r>
              <a:rPr lang="en-US" sz="4700" kern="1200">
                <a:solidFill>
                  <a:srgbClr val="FFFFFF"/>
                </a:solidFill>
                <a:latin typeface="+mj-lt"/>
                <a:ea typeface="+mj-ea"/>
                <a:cs typeface="+mj-cs"/>
              </a:rPr>
              <a:t>  </a:t>
            </a:r>
            <a:r>
              <a:rPr lang="en-US" sz="2400" kern="1200" err="1">
                <a:solidFill>
                  <a:srgbClr val="FFFFFF"/>
                </a:solidFill>
                <a:latin typeface="+mj-lt"/>
                <a:ea typeface="+mj-ea"/>
                <a:cs typeface="+mj-cs"/>
              </a:rPr>
              <a:t>Martyna</a:t>
            </a:r>
            <a:r>
              <a:rPr lang="en-US" sz="2400" kern="1200">
                <a:solidFill>
                  <a:srgbClr val="FFFFFF"/>
                </a:solidFill>
                <a:latin typeface="+mj-lt"/>
                <a:ea typeface="+mj-ea"/>
                <a:cs typeface="+mj-cs"/>
              </a:rPr>
              <a:t> </a:t>
            </a:r>
            <a:r>
              <a:rPr lang="en-US" sz="2400" kern="1200" err="1">
                <a:solidFill>
                  <a:srgbClr val="FFFFFF"/>
                </a:solidFill>
                <a:latin typeface="+mj-lt"/>
                <a:ea typeface="+mj-ea"/>
                <a:cs typeface="+mj-cs"/>
              </a:rPr>
              <a:t>Maliszewska</a:t>
            </a:r>
            <a:endParaRPr lang="en-US" sz="2400" kern="1200" err="1">
              <a:solidFill>
                <a:srgbClr val="FFFFFF"/>
              </a:solidFill>
              <a:latin typeface="+mj-lt"/>
              <a:cs typeface="Calibri Light"/>
            </a:endParaRPr>
          </a:p>
        </p:txBody>
      </p:sp>
    </p:spTree>
    <p:extLst>
      <p:ext uri="{BB962C8B-B14F-4D97-AF65-F5344CB8AC3E}">
        <p14:creationId xmlns:p14="http://schemas.microsoft.com/office/powerpoint/2010/main" val="34709146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zewnętrzne, droga, trawa, puste&#10;&#10;Opis wygenerowany przy bardzo wysokim poziomie pewności">
            <a:extLst>
              <a:ext uri="{FF2B5EF4-FFF2-40B4-BE49-F238E27FC236}">
                <a16:creationId xmlns:a16="http://schemas.microsoft.com/office/drawing/2014/main" id="{7EE6F711-37FA-44CF-B5C2-74C88B3F0143}"/>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461052" y="644577"/>
            <a:ext cx="3812051" cy="3632116"/>
          </a:xfrm>
          <a:prstGeom prst="rect">
            <a:avLst/>
          </a:prstGeom>
          <a:effectLst/>
        </p:spPr>
      </p:pic>
      <p:pic>
        <p:nvPicPr>
          <p:cNvPr id="6" name="Obraz 6" descr="Obraz zawierający zewnętrzne, droga, czerwony, siedzi&#10;&#10;Opis wygenerowany przy bardzo wysokim poziomie pewności">
            <a:extLst>
              <a:ext uri="{FF2B5EF4-FFF2-40B4-BE49-F238E27FC236}">
                <a16:creationId xmlns:a16="http://schemas.microsoft.com/office/drawing/2014/main" id="{9EE19F1A-A03A-4FBD-A717-26FCC4A93C0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4273103" y="642443"/>
            <a:ext cx="3729332" cy="3632116"/>
          </a:xfrm>
          <a:prstGeom prst="rect">
            <a:avLst/>
          </a:prstGeom>
          <a:effectLst/>
        </p:spPr>
      </p:pic>
      <p:pic>
        <p:nvPicPr>
          <p:cNvPr id="5" name="Obraz 5" descr="Obraz zawierający zewnętrzne, siedzi, czerwony, park&#10;&#10;Opis wygenerowany przy bardzo wysokim poziomie pewności">
            <a:extLst>
              <a:ext uri="{FF2B5EF4-FFF2-40B4-BE49-F238E27FC236}">
                <a16:creationId xmlns:a16="http://schemas.microsoft.com/office/drawing/2014/main" id="{405C9315-CF17-4E5D-9D24-1EC65BC399C6}"/>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8002435" y="644603"/>
            <a:ext cx="3683258" cy="3632116"/>
          </a:xfrm>
          <a:prstGeom prst="rect">
            <a:avLst/>
          </a:prstGeom>
          <a:effectLst/>
        </p:spPr>
      </p:pic>
      <p:pic>
        <p:nvPicPr>
          <p:cNvPr id="11" name="Picture 10">
            <a:extLst>
              <a:ext uri="{FF2B5EF4-FFF2-40B4-BE49-F238E27FC236}">
                <a16:creationId xmlns:a16="http://schemas.microsoft.com/office/drawing/2014/main" id="{7CD66E0B-B0AC-4E17-AF81-43DC7FAAB4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B664ADDF-FF04-4697-A7E3-E8A84427A915}"/>
              </a:ext>
            </a:extLst>
          </p:cNvPr>
          <p:cNvSpPr>
            <a:spLocks noGrp="1"/>
          </p:cNvSpPr>
          <p:nvPr>
            <p:ph type="title"/>
          </p:nvPr>
        </p:nvSpPr>
        <p:spPr>
          <a:xfrm>
            <a:off x="1767829" y="4571998"/>
            <a:ext cx="8664146" cy="938133"/>
          </a:xfrm>
        </p:spPr>
        <p:txBody>
          <a:bodyPr vert="horz" lIns="91440" tIns="45720" rIns="91440" bIns="45720" rtlCol="0" anchor="b">
            <a:normAutofit/>
          </a:bodyPr>
          <a:lstStyle/>
          <a:p>
            <a:pPr algn="ctr"/>
            <a:r>
              <a:rPr lang="en-US" sz="3000" kern="1200" dirty="0">
                <a:solidFill>
                  <a:srgbClr val="000000"/>
                </a:solidFill>
                <a:latin typeface="+mj-lt"/>
                <a:ea typeface="+mj-ea"/>
                <a:cs typeface="+mj-cs"/>
              </a:rPr>
              <a:t>We proudly present our solar power</a:t>
            </a:r>
            <a:r>
              <a:rPr lang="pl-PL" sz="3000" kern="1200" dirty="0" err="1">
                <a:solidFill>
                  <a:srgbClr val="000000"/>
                </a:solidFill>
                <a:latin typeface="+mj-lt"/>
                <a:ea typeface="+mj-ea"/>
                <a:cs typeface="+mj-cs"/>
              </a:rPr>
              <a:t>ed</a:t>
            </a:r>
            <a:r>
              <a:rPr lang="en-US" sz="3000" kern="1200" dirty="0">
                <a:solidFill>
                  <a:srgbClr val="000000"/>
                </a:solidFill>
                <a:latin typeface="+mj-lt"/>
                <a:ea typeface="+mj-ea"/>
                <a:cs typeface="+mj-cs"/>
              </a:rPr>
              <a:t> car!</a:t>
            </a:r>
            <a:br>
              <a:rPr lang="en-US" sz="3000" kern="1200" dirty="0"/>
            </a:br>
            <a:r>
              <a:rPr lang="en-US" sz="3000" kern="1200" dirty="0">
                <a:solidFill>
                  <a:srgbClr val="000000"/>
                </a:solidFill>
                <a:latin typeface="+mj-lt"/>
                <a:ea typeface="+mj-ea"/>
                <a:cs typeface="+mj-cs"/>
              </a:rPr>
              <a:t>Meet </a:t>
            </a:r>
            <a:r>
              <a:rPr lang="en-US" sz="3000" b="1" i="1" kern="1200" dirty="0">
                <a:solidFill>
                  <a:schemeClr val="accent1">
                    <a:lumMod val="75000"/>
                  </a:schemeClr>
                </a:solidFill>
                <a:latin typeface="+mj-lt"/>
                <a:ea typeface="+mj-ea"/>
                <a:cs typeface="+mj-cs"/>
              </a:rPr>
              <a:t>Speedy Erasmus+</a:t>
            </a:r>
          </a:p>
        </p:txBody>
      </p:sp>
    </p:spTree>
    <p:extLst>
      <p:ext uri="{BB962C8B-B14F-4D97-AF65-F5344CB8AC3E}">
        <p14:creationId xmlns:p14="http://schemas.microsoft.com/office/powerpoint/2010/main" val="737718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unset in the background&#10;&#10;Description generated with high confidence">
            <a:extLst>
              <a:ext uri="{FF2B5EF4-FFF2-40B4-BE49-F238E27FC236}">
                <a16:creationId xmlns:a16="http://schemas.microsoft.com/office/drawing/2014/main" id="{FF8D49DC-8C5F-432D-AE41-4EB0B18F33A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0" name="Freeform: Shape 1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DAD1B-E907-4336-97F3-139B35D22DC6}"/>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dirty="0"/>
              <a:t>What is solar power? </a:t>
            </a:r>
            <a:endParaRPr lang="en-US" sz="3400" dirty="0">
              <a:cs typeface="Calibri Light"/>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472F7C0E-59C2-48F9-9DB7-AF3C58B59919}"/>
              </a:ext>
            </a:extLst>
          </p:cNvPr>
          <p:cNvSpPr txBox="1"/>
          <p:nvPr/>
        </p:nvSpPr>
        <p:spPr>
          <a:xfrm>
            <a:off x="374904" y="2481196"/>
            <a:ext cx="4877884" cy="46967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r>
              <a:rPr lang="en-US" sz="1600" dirty="0">
                <a:ea typeface="+mn-lt"/>
                <a:cs typeface="+mn-lt"/>
              </a:rPr>
              <a:t>•The Sun does more for our planet than providing light during daytime. Each particle of sunlight that reaches the Earth contains energy that gives power to our planet. We could assume that enough solar radiation hits the surface of the planet filing out our global energy needs for nearly an entire year.</a:t>
            </a:r>
            <a:endParaRPr lang="pl-PL" sz="1600">
              <a:cs typeface="Calibri"/>
            </a:endParaRPr>
          </a:p>
          <a:p>
            <a:r>
              <a:rPr lang="en-US" sz="1600" dirty="0">
                <a:ea typeface="+mn-lt"/>
                <a:cs typeface="+mn-lt"/>
              </a:rPr>
              <a:t>•Where does all of this energy come from? Our Sun is like a massive nuclear reactor. Deep in the Sun’s core, nuclear fusion reactions produce huge amounts of energy which we can see and feel as light and heat.</a:t>
            </a:r>
          </a:p>
          <a:p>
            <a:r>
              <a:rPr lang="en-US" sz="1600" dirty="0">
                <a:ea typeface="+mn-lt"/>
                <a:cs typeface="+mn-lt"/>
              </a:rPr>
              <a:t>•Solar power can be used and converted to usable energy using photovoltaics or solar thermal collectors. The most important thing is that this power is  clean renewable energy resource, and plays an important part in the global energy future...</a:t>
            </a:r>
            <a:endParaRPr lang="en-US" sz="1600" dirty="0">
              <a:cs typeface="Calibri" panose="020F0502020204030204"/>
            </a:endParaRPr>
          </a:p>
          <a:p>
            <a:pPr>
              <a:lnSpc>
                <a:spcPct val="90000"/>
              </a:lnSpc>
              <a:spcAft>
                <a:spcPts val="600"/>
              </a:spcAft>
            </a:pPr>
            <a:endParaRPr lang="en-US" sz="2000" dirty="0">
              <a:cs typeface="Calibri"/>
            </a:endParaRPr>
          </a:p>
        </p:txBody>
      </p:sp>
      <p:sp>
        <p:nvSpPr>
          <p:cNvPr id="3" name="TextBox 2">
            <a:extLst>
              <a:ext uri="{FF2B5EF4-FFF2-40B4-BE49-F238E27FC236}">
                <a16:creationId xmlns:a16="http://schemas.microsoft.com/office/drawing/2014/main" id="{6D08509D-274A-48C4-A9F6-B0513D133CED}"/>
              </a:ext>
            </a:extLst>
          </p:cNvPr>
          <p:cNvSpPr txBox="1"/>
          <p:nvPr/>
        </p:nvSpPr>
        <p:spPr>
          <a:xfrm>
            <a:off x="1279873" y="592781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1600" dirty="0">
              <a:latin typeface="Calibri"/>
              <a:cs typeface="Calibri"/>
            </a:endParaRPr>
          </a:p>
        </p:txBody>
      </p:sp>
      <p:sp>
        <p:nvSpPr>
          <p:cNvPr id="6" name="TextBox 5">
            <a:extLst>
              <a:ext uri="{FF2B5EF4-FFF2-40B4-BE49-F238E27FC236}">
                <a16:creationId xmlns:a16="http://schemas.microsoft.com/office/drawing/2014/main" id="{21F0D67B-9826-4875-A375-63C7E36C6C31}"/>
              </a:ext>
            </a:extLst>
          </p:cNvPr>
          <p:cNvSpPr txBox="1"/>
          <p:nvPr/>
        </p:nvSpPr>
        <p:spPr>
          <a:xfrm>
            <a:off x="6848866" y="515537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1600" dirty="0">
              <a:cs typeface="Calibri"/>
            </a:endParaRPr>
          </a:p>
        </p:txBody>
      </p:sp>
    </p:spTree>
    <p:extLst>
      <p:ext uri="{BB962C8B-B14F-4D97-AF65-F5344CB8AC3E}">
        <p14:creationId xmlns:p14="http://schemas.microsoft.com/office/powerpoint/2010/main" val="28648632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 descr="A picture containing cell, object, blue, man&#10;&#10;Description generated with very high confidence">
            <a:extLst>
              <a:ext uri="{FF2B5EF4-FFF2-40B4-BE49-F238E27FC236}">
                <a16:creationId xmlns:a16="http://schemas.microsoft.com/office/drawing/2014/main" id="{BEBE26F6-FDEE-49B4-BA48-49A9BCE6AF20}"/>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8"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32F3A21-75F1-4385-9273-900E67E178B5}"/>
              </a:ext>
            </a:extLst>
          </p:cNvPr>
          <p:cNvSpPr>
            <a:spLocks noGrp="1"/>
          </p:cNvSpPr>
          <p:nvPr>
            <p:ph type="title"/>
          </p:nvPr>
        </p:nvSpPr>
        <p:spPr>
          <a:xfrm>
            <a:off x="867628" y="297404"/>
            <a:ext cx="4803636" cy="1311664"/>
          </a:xfrm>
        </p:spPr>
        <p:txBody>
          <a:bodyPr>
            <a:normAutofit/>
          </a:bodyPr>
          <a:lstStyle/>
          <a:p>
            <a:r>
              <a:rPr lang="en-US" dirty="0">
                <a:solidFill>
                  <a:srgbClr val="000000"/>
                </a:solidFill>
                <a:ea typeface="+mj-lt"/>
                <a:cs typeface="+mj-lt"/>
              </a:rPr>
              <a:t>How </a:t>
            </a:r>
            <a:r>
              <a:rPr lang="pl-PL" dirty="0" err="1">
                <a:solidFill>
                  <a:srgbClr val="000000"/>
                </a:solidFill>
                <a:ea typeface="+mj-lt"/>
                <a:cs typeface="+mj-lt"/>
              </a:rPr>
              <a:t>can</a:t>
            </a:r>
            <a:r>
              <a:rPr lang="pl-PL" dirty="0">
                <a:solidFill>
                  <a:srgbClr val="000000"/>
                </a:solidFill>
                <a:ea typeface="+mj-lt"/>
                <a:cs typeface="+mj-lt"/>
              </a:rPr>
              <a:t> we</a:t>
            </a:r>
            <a:r>
              <a:rPr lang="en-US" dirty="0">
                <a:solidFill>
                  <a:srgbClr val="000000"/>
                </a:solidFill>
                <a:ea typeface="+mj-lt"/>
                <a:cs typeface="+mj-lt"/>
              </a:rPr>
              <a:t> use it?</a:t>
            </a:r>
            <a:endParaRPr lang="en-US" dirty="0">
              <a:solidFill>
                <a:srgbClr val="000000"/>
              </a:solidFill>
            </a:endParaRPr>
          </a:p>
        </p:txBody>
      </p:sp>
      <p:sp>
        <p:nvSpPr>
          <p:cNvPr id="3" name="Content Placeholder 2">
            <a:extLst>
              <a:ext uri="{FF2B5EF4-FFF2-40B4-BE49-F238E27FC236}">
                <a16:creationId xmlns:a16="http://schemas.microsoft.com/office/drawing/2014/main" id="{F2F438A3-A9F5-4EE3-AD6F-FDB0961251FF}"/>
              </a:ext>
            </a:extLst>
          </p:cNvPr>
          <p:cNvSpPr>
            <a:spLocks noGrp="1"/>
          </p:cNvSpPr>
          <p:nvPr>
            <p:ph idx="1"/>
          </p:nvPr>
        </p:nvSpPr>
        <p:spPr>
          <a:xfrm>
            <a:off x="564915" y="1614527"/>
            <a:ext cx="5531432" cy="4926610"/>
          </a:xfrm>
        </p:spPr>
        <p:txBody>
          <a:bodyPr vert="horz" lIns="91440" tIns="45720" rIns="91440" bIns="45720" rtlCol="0" anchor="ctr">
            <a:noAutofit/>
          </a:bodyPr>
          <a:lstStyle/>
          <a:p>
            <a:r>
              <a:rPr lang="en-US" sz="1600" dirty="0">
                <a:ea typeface="+mn-lt"/>
                <a:cs typeface="+mn-lt"/>
              </a:rPr>
              <a:t>Using solar panels is a very practical way to produce electricity for many appliances. A solar electrical system is potentially less expensive and can provide power for up to three decades if properly maintained.</a:t>
            </a:r>
          </a:p>
          <a:p>
            <a:r>
              <a:rPr lang="en-US" sz="1600" dirty="0">
                <a:ea typeface="+mn-lt"/>
                <a:cs typeface="+mn-lt"/>
              </a:rPr>
              <a:t>Solar panels make it possible to live without permanent electrical connection. The greatest benefit is that it is both  clean and renewable source of energy. In the time of global climate change, it has become more important to do everything we can to reduce the emission of greenhouse gases. </a:t>
            </a:r>
          </a:p>
          <a:p>
            <a:r>
              <a:rPr lang="en-US" sz="1600" dirty="0">
                <a:ea typeface="+mn-lt"/>
                <a:cs typeface="+mn-lt"/>
              </a:rPr>
              <a:t>Other benefits of solar panels and solar power is that, once  you pay for it, further usage is almost free of charge. You don’t have to pay any monthly bills. In case  you use less power than your solar electrical system produces, this additional power can be sold to your electrical company!</a:t>
            </a:r>
          </a:p>
          <a:p>
            <a:pPr marL="0" indent="0">
              <a:buNone/>
            </a:pPr>
            <a:endParaRPr lang="en-US" sz="1200" dirty="0">
              <a:solidFill>
                <a:srgbClr val="000000"/>
              </a:solidFill>
              <a:cs typeface="Calibri"/>
            </a:endParaRPr>
          </a:p>
          <a:p>
            <a:endParaRPr lang="en-US" sz="1100" dirty="0">
              <a:solidFill>
                <a:srgbClr val="000000"/>
              </a:solidFill>
              <a:cs typeface="Calibri"/>
            </a:endParaRPr>
          </a:p>
        </p:txBody>
      </p:sp>
    </p:spTree>
    <p:extLst>
      <p:ext uri="{BB962C8B-B14F-4D97-AF65-F5344CB8AC3E}">
        <p14:creationId xmlns:p14="http://schemas.microsoft.com/office/powerpoint/2010/main" val="3234296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248BAB1-4D32-4578-9A84-53427E33CCF9}"/>
              </a:ext>
            </a:extLst>
          </p:cNvPr>
          <p:cNvSpPr>
            <a:spLocks noGrp="1"/>
          </p:cNvSpPr>
          <p:nvPr>
            <p:ph type="title"/>
          </p:nvPr>
        </p:nvSpPr>
        <p:spPr>
          <a:xfrm>
            <a:off x="804998" y="798445"/>
            <a:ext cx="4803636" cy="1311664"/>
          </a:xfrm>
        </p:spPr>
        <p:txBody>
          <a:bodyPr>
            <a:normAutofit/>
          </a:bodyPr>
          <a:lstStyle/>
          <a:p>
            <a:r>
              <a:rPr lang="pl-PL" dirty="0">
                <a:solidFill>
                  <a:srgbClr val="000000"/>
                </a:solidFill>
                <a:latin typeface="Calibri Light"/>
                <a:cs typeface="Calibri Light"/>
              </a:rPr>
              <a:t>The </a:t>
            </a:r>
            <a:r>
              <a:rPr lang="pl-PL" dirty="0" err="1">
                <a:solidFill>
                  <a:srgbClr val="000000"/>
                </a:solidFill>
                <a:latin typeface="Calibri Light"/>
                <a:cs typeface="Calibri Light"/>
              </a:rPr>
              <a:t>reason</a:t>
            </a:r>
            <a:r>
              <a:rPr lang="pl-PL" dirty="0">
                <a:solidFill>
                  <a:srgbClr val="000000"/>
                </a:solidFill>
                <a:latin typeface="Calibri Light"/>
                <a:cs typeface="Calibri Light"/>
              </a:rPr>
              <a:t> of </a:t>
            </a:r>
            <a:r>
              <a:rPr lang="pl-PL" dirty="0" err="1">
                <a:solidFill>
                  <a:srgbClr val="000000"/>
                </a:solidFill>
                <a:latin typeface="Calibri Light"/>
                <a:cs typeface="Calibri Light"/>
              </a:rPr>
              <a:t>building</a:t>
            </a:r>
            <a:r>
              <a:rPr lang="pl-PL" dirty="0">
                <a:solidFill>
                  <a:srgbClr val="000000"/>
                </a:solidFill>
                <a:latin typeface="Calibri Light"/>
                <a:cs typeface="Calibri Light"/>
              </a:rPr>
              <a:t> </a:t>
            </a:r>
            <a:r>
              <a:rPr lang="pl-PL" dirty="0" err="1">
                <a:solidFill>
                  <a:srgbClr val="000000"/>
                </a:solidFill>
                <a:latin typeface="Calibri Light"/>
                <a:cs typeface="Calibri Light"/>
              </a:rPr>
              <a:t>it</a:t>
            </a:r>
            <a:endParaRPr lang="en" dirty="0">
              <a:solidFill>
                <a:srgbClr val="000000"/>
              </a:solidFill>
              <a:latin typeface="Consolas"/>
            </a:endParaRPr>
          </a:p>
        </p:txBody>
      </p:sp>
      <p:sp>
        <p:nvSpPr>
          <p:cNvPr id="3" name="Content Placeholder 2">
            <a:extLst>
              <a:ext uri="{FF2B5EF4-FFF2-40B4-BE49-F238E27FC236}">
                <a16:creationId xmlns:a16="http://schemas.microsoft.com/office/drawing/2014/main" id="{07A7D50A-0DF9-46DD-94EC-3CBA20BC477A}"/>
              </a:ext>
            </a:extLst>
          </p:cNvPr>
          <p:cNvSpPr>
            <a:spLocks noGrp="1"/>
          </p:cNvSpPr>
          <p:nvPr>
            <p:ph idx="1"/>
          </p:nvPr>
        </p:nvSpPr>
        <p:spPr>
          <a:xfrm>
            <a:off x="804997" y="2272143"/>
            <a:ext cx="4706803" cy="3788830"/>
          </a:xfrm>
        </p:spPr>
        <p:txBody>
          <a:bodyPr vert="horz" lIns="91440" tIns="45720" rIns="91440" bIns="45720" rtlCol="0" anchor="ctr">
            <a:normAutofit/>
          </a:bodyPr>
          <a:lstStyle/>
          <a:p>
            <a:pPr indent="0">
              <a:buNone/>
            </a:pPr>
            <a:r>
              <a:rPr lang="en-US" sz="2000" dirty="0">
                <a:ea typeface="+mn-lt"/>
                <a:cs typeface="+mn-lt"/>
              </a:rPr>
              <a:t>This tiny solar powered car is a part of our Erasmus + project. All countries that took part in this international program had to make their own car. The goal of this special task was to conduct the final race in Italy where the little cars from different countries were to compete. </a:t>
            </a:r>
            <a:endParaRPr lang="pl-PL">
              <a:cs typeface="Calibri" panose="020F0502020204030204"/>
            </a:endParaRPr>
          </a:p>
          <a:p>
            <a:pPr indent="0">
              <a:buNone/>
            </a:pPr>
            <a:r>
              <a:rPr lang="en-US" sz="2000" dirty="0">
                <a:ea typeface="+mn-lt"/>
                <a:cs typeface="+mn-lt"/>
              </a:rPr>
              <a:t>Unfortunately, due to a pandemic outbreak, the mobility in Italy was cancelled.</a:t>
            </a:r>
            <a:endParaRPr lang="en-US" dirty="0">
              <a:ea typeface="+mn-lt"/>
              <a:cs typeface="+mn-lt"/>
            </a:endParaRPr>
          </a:p>
          <a:p>
            <a:pPr marL="0" indent="0">
              <a:buNone/>
            </a:pPr>
            <a:endParaRPr lang="en-US" sz="2000" dirty="0">
              <a:solidFill>
                <a:srgbClr val="000000"/>
              </a:solidFill>
              <a:cs typeface="Calibri" panose="020F0502020204030204"/>
            </a:endParaRPr>
          </a:p>
        </p:txBody>
      </p:sp>
      <p:sp>
        <p:nvSpPr>
          <p:cNvPr id="3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bench on a sidewalk&#10;&#10;Description generated with high confidence">
            <a:extLst>
              <a:ext uri="{FF2B5EF4-FFF2-40B4-BE49-F238E27FC236}">
                <a16:creationId xmlns:a16="http://schemas.microsoft.com/office/drawing/2014/main" id="{1E7848AD-2EFF-4AB2-8AD1-71D9CEBA3A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29433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F137C5-F5B9-43FB-BF53-79A21C428A47}"/>
              </a:ext>
            </a:extLst>
          </p:cNvPr>
          <p:cNvSpPr>
            <a:spLocks noGrp="1"/>
          </p:cNvSpPr>
          <p:nvPr>
            <p:ph type="title"/>
          </p:nvPr>
        </p:nvSpPr>
        <p:spPr>
          <a:xfrm>
            <a:off x="6094105" y="802955"/>
            <a:ext cx="4977976" cy="1454051"/>
          </a:xfrm>
        </p:spPr>
        <p:txBody>
          <a:bodyPr>
            <a:normAutofit/>
          </a:bodyPr>
          <a:lstStyle/>
          <a:p>
            <a:r>
              <a:rPr lang="en-US">
                <a:solidFill>
                  <a:srgbClr val="000000"/>
                </a:solidFill>
                <a:ea typeface="+mj-lt"/>
                <a:cs typeface="+mj-lt"/>
              </a:rPr>
              <a:t>Planning process</a:t>
            </a:r>
            <a:endParaRPr lang="en-US">
              <a:solidFill>
                <a:srgbClr val="000000"/>
              </a:solidFill>
            </a:endParaRPr>
          </a:p>
        </p:txBody>
      </p:sp>
      <p:sp>
        <p:nvSpPr>
          <p:cNvPr id="5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2" name="Graphic 41" descr="Check List">
            <a:extLst>
              <a:ext uri="{FF2B5EF4-FFF2-40B4-BE49-F238E27FC236}">
                <a16:creationId xmlns:a16="http://schemas.microsoft.com/office/drawing/2014/main" id="{A2CA4E1A-CA3E-4A2F-935D-0C6BD6F0F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4858283-326A-4AB2-B5B9-E05C04D6C315}"/>
              </a:ext>
            </a:extLst>
          </p:cNvPr>
          <p:cNvSpPr>
            <a:spLocks noGrp="1"/>
          </p:cNvSpPr>
          <p:nvPr>
            <p:ph idx="1"/>
          </p:nvPr>
        </p:nvSpPr>
        <p:spPr>
          <a:xfrm>
            <a:off x="5842924" y="2256582"/>
            <a:ext cx="6063428" cy="4083789"/>
          </a:xfrm>
        </p:spPr>
        <p:txBody>
          <a:bodyPr vert="horz" lIns="91440" tIns="45720" rIns="91440" bIns="45720" rtlCol="0" anchor="ctr">
            <a:normAutofit fontScale="92500" lnSpcReduction="10000"/>
          </a:bodyPr>
          <a:lstStyle/>
          <a:p>
            <a:pPr indent="0">
              <a:lnSpc>
                <a:spcPct val="89999"/>
              </a:lnSpc>
              <a:buNone/>
            </a:pPr>
            <a:r>
              <a:rPr lang="en-US" sz="2400" dirty="0">
                <a:ea typeface="+mn-lt"/>
                <a:cs typeface="+mn-lt"/>
              </a:rPr>
              <a:t>At the beginning we met up to discuss how this</a:t>
            </a:r>
            <a:endParaRPr lang="pl-PL" dirty="0">
              <a:ea typeface="+mn-lt"/>
              <a:cs typeface="+mn-lt"/>
            </a:endParaRPr>
          </a:p>
          <a:p>
            <a:pPr indent="0">
              <a:lnSpc>
                <a:spcPct val="89999"/>
              </a:lnSpc>
              <a:buNone/>
            </a:pPr>
            <a:r>
              <a:rPr lang="en-US" sz="2400" dirty="0">
                <a:ea typeface="+mn-lt"/>
                <a:cs typeface="+mn-lt"/>
              </a:rPr>
              <a:t>car should look like and what to buy to make it.</a:t>
            </a:r>
            <a:endParaRPr lang="pl-PL" dirty="0">
              <a:ea typeface="+mn-lt"/>
              <a:cs typeface="+mn-lt"/>
            </a:endParaRPr>
          </a:p>
          <a:p>
            <a:pPr indent="0">
              <a:lnSpc>
                <a:spcPct val="89999"/>
              </a:lnSpc>
              <a:buNone/>
            </a:pPr>
            <a:r>
              <a:rPr lang="en-US" sz="2400" dirty="0">
                <a:ea typeface="+mn-lt"/>
                <a:cs typeface="+mn-lt"/>
              </a:rPr>
              <a:t>Then we decided to purchase online:</a:t>
            </a:r>
            <a:endParaRPr lang="pl-PL" dirty="0">
              <a:cs typeface="Calibri" panose="020F0502020204030204"/>
            </a:endParaRPr>
          </a:p>
          <a:p>
            <a:pPr indent="0">
              <a:lnSpc>
                <a:spcPct val="89999"/>
              </a:lnSpc>
              <a:buNone/>
            </a:pPr>
            <a:r>
              <a:rPr lang="en-US" sz="2400" dirty="0">
                <a:ea typeface="+mn-lt"/>
                <a:cs typeface="+mn-lt"/>
              </a:rPr>
              <a:t>-a small solar panel </a:t>
            </a:r>
            <a:endParaRPr lang="en-US">
              <a:cs typeface="Calibri" panose="020F0502020204030204"/>
            </a:endParaRPr>
          </a:p>
          <a:p>
            <a:pPr indent="0">
              <a:lnSpc>
                <a:spcPct val="89999"/>
              </a:lnSpc>
              <a:buNone/>
            </a:pPr>
            <a:r>
              <a:rPr lang="en-US" sz="2400" dirty="0">
                <a:ea typeface="+mn-lt"/>
                <a:cs typeface="+mn-lt"/>
              </a:rPr>
              <a:t>-some wires</a:t>
            </a:r>
            <a:endParaRPr lang="en-US" dirty="0">
              <a:cs typeface="Calibri" panose="020F0502020204030204"/>
            </a:endParaRPr>
          </a:p>
          <a:p>
            <a:pPr indent="0">
              <a:lnSpc>
                <a:spcPct val="89999"/>
              </a:lnSpc>
              <a:buNone/>
            </a:pPr>
            <a:r>
              <a:rPr lang="en-US" sz="2400" dirty="0">
                <a:ea typeface="+mn-lt"/>
                <a:cs typeface="+mn-lt"/>
              </a:rPr>
              <a:t>-an engine </a:t>
            </a:r>
            <a:endParaRPr lang="en-US">
              <a:ea typeface="+mn-lt"/>
              <a:cs typeface="+mn-lt"/>
            </a:endParaRPr>
          </a:p>
          <a:p>
            <a:pPr indent="0">
              <a:lnSpc>
                <a:spcPct val="89999"/>
              </a:lnSpc>
              <a:buNone/>
            </a:pPr>
            <a:r>
              <a:rPr lang="en-US" sz="2400" dirty="0">
                <a:ea typeface="+mn-lt"/>
                <a:cs typeface="+mn-lt"/>
              </a:rPr>
              <a:t>-wheels</a:t>
            </a:r>
            <a:endParaRPr lang="en-US" dirty="0">
              <a:ea typeface="+mn-lt"/>
              <a:cs typeface="+mn-lt"/>
            </a:endParaRPr>
          </a:p>
          <a:p>
            <a:pPr indent="0">
              <a:buNone/>
            </a:pPr>
            <a:r>
              <a:rPr lang="en-US" sz="2400" dirty="0">
                <a:ea typeface="+mn-lt"/>
                <a:cs typeface="+mn-lt"/>
              </a:rPr>
              <a:t>We also  needed hot glue, newspapers</a:t>
            </a:r>
            <a:endParaRPr lang="en-US" dirty="0">
              <a:ea typeface="+mn-lt"/>
              <a:cs typeface="+mn-lt"/>
            </a:endParaRPr>
          </a:p>
          <a:p>
            <a:pPr indent="0">
              <a:buNone/>
            </a:pPr>
            <a:r>
              <a:rPr lang="en-US" sz="2400" dirty="0">
                <a:ea typeface="+mn-lt"/>
                <a:cs typeface="+mn-lt"/>
              </a:rPr>
              <a:t>and other small elements which </a:t>
            </a:r>
            <a:endParaRPr lang="en-US" dirty="0">
              <a:ea typeface="+mn-lt"/>
              <a:cs typeface="+mn-lt"/>
            </a:endParaRPr>
          </a:p>
          <a:p>
            <a:pPr indent="0">
              <a:buNone/>
            </a:pPr>
            <a:r>
              <a:rPr lang="en-US" sz="2400" dirty="0">
                <a:ea typeface="+mn-lt"/>
                <a:cs typeface="+mn-lt"/>
              </a:rPr>
              <a:t>we promised to bring from homes.</a:t>
            </a:r>
            <a:endParaRPr lang="en-US" dirty="0">
              <a:cs typeface="Calibri"/>
            </a:endParaRPr>
          </a:p>
          <a:p>
            <a:pPr marL="0" indent="0">
              <a:buNone/>
            </a:pPr>
            <a:endParaRPr lang="en-US" sz="2400" dirty="0">
              <a:cs typeface="Calibri"/>
            </a:endParaRPr>
          </a:p>
        </p:txBody>
      </p:sp>
      <p:pic>
        <p:nvPicPr>
          <p:cNvPr id="6" name="Obraz 6" descr="Obraz zawierający zabawka, pomarańczowy, siedzi, czarny&#10;&#10;Opis wygenerowany przy bardzo wysokim poziomie pewności">
            <a:extLst>
              <a:ext uri="{FF2B5EF4-FFF2-40B4-BE49-F238E27FC236}">
                <a16:creationId xmlns:a16="http://schemas.microsoft.com/office/drawing/2014/main" id="{3853E0C0-82F9-4506-B6D4-4500F33053BF}"/>
              </a:ext>
            </a:extLst>
          </p:cNvPr>
          <p:cNvPicPr>
            <a:picLocks noChangeAspect="1"/>
          </p:cNvPicPr>
          <p:nvPr/>
        </p:nvPicPr>
        <p:blipFill>
          <a:blip r:embed="rId5"/>
          <a:stretch>
            <a:fillRect/>
          </a:stretch>
        </p:blipFill>
        <p:spPr>
          <a:xfrm>
            <a:off x="8458200" y="3795713"/>
            <a:ext cx="1085850" cy="1089025"/>
          </a:xfrm>
          <a:prstGeom prst="rect">
            <a:avLst/>
          </a:prstGeom>
        </p:spPr>
      </p:pic>
      <p:pic>
        <p:nvPicPr>
          <p:cNvPr id="7" name="Obraz 7" descr="Obraz zawierający stół&#10;&#10;Opis wygenerowany przy bardzo wysokim poziomie pewności">
            <a:extLst>
              <a:ext uri="{FF2B5EF4-FFF2-40B4-BE49-F238E27FC236}">
                <a16:creationId xmlns:a16="http://schemas.microsoft.com/office/drawing/2014/main" id="{3B9FF3F1-A346-4EC2-917D-148729865A1C}"/>
              </a:ext>
            </a:extLst>
          </p:cNvPr>
          <p:cNvPicPr>
            <a:picLocks noChangeAspect="1"/>
          </p:cNvPicPr>
          <p:nvPr/>
        </p:nvPicPr>
        <p:blipFill>
          <a:blip r:embed="rId6"/>
          <a:stretch>
            <a:fillRect/>
          </a:stretch>
        </p:blipFill>
        <p:spPr>
          <a:xfrm>
            <a:off x="9985214" y="3323683"/>
            <a:ext cx="1162050" cy="1152525"/>
          </a:xfrm>
          <a:prstGeom prst="rect">
            <a:avLst/>
          </a:prstGeom>
        </p:spPr>
      </p:pic>
    </p:spTree>
    <p:extLst>
      <p:ext uri="{BB962C8B-B14F-4D97-AF65-F5344CB8AC3E}">
        <p14:creationId xmlns:p14="http://schemas.microsoft.com/office/powerpoint/2010/main" val="37055564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00249AA2-CDA7-47FA-90FC-9EDA4BB126EF}"/>
              </a:ext>
            </a:extLst>
          </p:cNvPr>
          <p:cNvSpPr>
            <a:spLocks noGrp="1"/>
          </p:cNvSpPr>
          <p:nvPr>
            <p:ph type="title"/>
          </p:nvPr>
        </p:nvSpPr>
        <p:spPr>
          <a:xfrm>
            <a:off x="2618437" y="991262"/>
            <a:ext cx="6955124" cy="1066802"/>
          </a:xfrm>
        </p:spPr>
        <p:txBody>
          <a:bodyPr>
            <a:normAutofit/>
          </a:bodyPr>
          <a:lstStyle/>
          <a:p>
            <a:pPr algn="ctr"/>
            <a:r>
              <a:rPr lang="en-US" sz="4000">
                <a:solidFill>
                  <a:srgbClr val="FFFFFF"/>
                </a:solidFill>
                <a:cs typeface="Calibri Light"/>
              </a:rPr>
              <a:t>Creation process</a:t>
            </a:r>
          </a:p>
        </p:txBody>
      </p:sp>
      <p:sp>
        <p:nvSpPr>
          <p:cNvPr id="3" name="Content Placeholder 2">
            <a:extLst>
              <a:ext uri="{FF2B5EF4-FFF2-40B4-BE49-F238E27FC236}">
                <a16:creationId xmlns:a16="http://schemas.microsoft.com/office/drawing/2014/main" id="{8E51C763-AF36-409A-A6C3-729ACAC01C4C}"/>
              </a:ext>
            </a:extLst>
          </p:cNvPr>
          <p:cNvSpPr>
            <a:spLocks noGrp="1"/>
          </p:cNvSpPr>
          <p:nvPr>
            <p:ph idx="1"/>
          </p:nvPr>
        </p:nvSpPr>
        <p:spPr>
          <a:xfrm>
            <a:off x="2618437" y="2371725"/>
            <a:ext cx="6955124" cy="3038475"/>
          </a:xfrm>
        </p:spPr>
        <p:txBody>
          <a:bodyPr anchor="t">
            <a:normAutofit/>
          </a:bodyPr>
          <a:lstStyle/>
          <a:p>
            <a:pPr indent="0">
              <a:buNone/>
            </a:pPr>
            <a:r>
              <a:rPr lang="en-US" dirty="0">
                <a:ea typeface="+mn-lt"/>
                <a:cs typeface="+mn-lt"/>
              </a:rPr>
              <a:t>We met at the weekend. We started assembling main elements together. Initially we took the panel and combined it with wires using soldering iron. Next step was to mount an engine. Later we put all other parts together. After some time our vehicle was ready for a challenge.</a:t>
            </a:r>
            <a:endParaRPr lang="pl-PL" dirty="0">
              <a:ea typeface="+mn-lt"/>
              <a:cs typeface="+mn-lt"/>
            </a:endParaRPr>
          </a:p>
          <a:p>
            <a:pPr marL="0" indent="0">
              <a:buNone/>
            </a:pPr>
            <a:endParaRPr lang="en-US" dirty="0">
              <a:solidFill>
                <a:srgbClr val="FFFFFF"/>
              </a:solidFill>
              <a:cs typeface="Calibri"/>
            </a:endParaRPr>
          </a:p>
        </p:txBody>
      </p:sp>
    </p:spTree>
    <p:extLst>
      <p:ext uri="{BB962C8B-B14F-4D97-AF65-F5344CB8AC3E}">
        <p14:creationId xmlns:p14="http://schemas.microsoft.com/office/powerpoint/2010/main" val="3676125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1953EB-636E-47F5-9804-9F25397EDD7C}"/>
              </a:ext>
            </a:extLst>
          </p:cNvPr>
          <p:cNvSpPr>
            <a:spLocks noGrp="1"/>
          </p:cNvSpPr>
          <p:nvPr>
            <p:ph type="title"/>
          </p:nvPr>
        </p:nvSpPr>
        <p:spPr>
          <a:xfrm>
            <a:off x="6094105" y="802955"/>
            <a:ext cx="4977976" cy="1454051"/>
          </a:xfrm>
        </p:spPr>
        <p:txBody>
          <a:bodyPr>
            <a:normAutofit/>
          </a:bodyPr>
          <a:lstStyle/>
          <a:p>
            <a:r>
              <a:rPr lang="en-US" dirty="0">
                <a:solidFill>
                  <a:srgbClr val="000000"/>
                </a:solidFill>
                <a:ea typeface="+mj-lt"/>
                <a:cs typeface="+mj-lt"/>
              </a:rPr>
              <a:t>Back room...</a:t>
            </a:r>
          </a:p>
        </p:txBody>
      </p:sp>
      <p:sp>
        <p:nvSpPr>
          <p:cNvPr id="1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6" descr="Angel Face with Solid Fill">
            <a:extLst>
              <a:ext uri="{FF2B5EF4-FFF2-40B4-BE49-F238E27FC236}">
                <a16:creationId xmlns:a16="http://schemas.microsoft.com/office/drawing/2014/main" id="{8625B6AB-D928-4279-8FDC-93E86F580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C8BCAFBB-4180-4F7C-902D-BFD5CC492787}"/>
              </a:ext>
            </a:extLst>
          </p:cNvPr>
          <p:cNvSpPr>
            <a:spLocks noGrp="1"/>
          </p:cNvSpPr>
          <p:nvPr>
            <p:ph idx="1"/>
          </p:nvPr>
        </p:nvSpPr>
        <p:spPr>
          <a:xfrm>
            <a:off x="6090574" y="2421682"/>
            <a:ext cx="4977578" cy="3639289"/>
          </a:xfrm>
        </p:spPr>
        <p:txBody>
          <a:bodyPr vert="horz" lIns="91440" tIns="45720" rIns="91440" bIns="45720" rtlCol="0" anchor="ctr">
            <a:normAutofit/>
          </a:bodyPr>
          <a:lstStyle/>
          <a:p>
            <a:pPr indent="0">
              <a:buNone/>
            </a:pPr>
            <a:r>
              <a:rPr lang="en-US" sz="2000" dirty="0">
                <a:ea typeface="+mn-lt"/>
                <a:cs typeface="+mn-lt"/>
              </a:rPr>
              <a:t>Except hard work we also had a good time. During break we were singing, dancing and fooling around. That's because every time we meet for Erasmus + we always have great time and every moment is wonderful. </a:t>
            </a:r>
            <a:endParaRPr lang="pl-PL" dirty="0">
              <a:cs typeface="Calibri" panose="020F0502020204030204"/>
            </a:endParaRPr>
          </a:p>
          <a:p>
            <a:pPr marL="0" indent="0">
              <a:buNone/>
            </a:pPr>
            <a:endParaRPr lang="en-US"/>
          </a:p>
          <a:p>
            <a:endParaRPr lang="en-US" sz="2000">
              <a:solidFill>
                <a:srgbClr val="000000"/>
              </a:solidFill>
              <a:cs typeface="Calibri" panose="020F0502020204030204"/>
            </a:endParaRPr>
          </a:p>
        </p:txBody>
      </p:sp>
    </p:spTree>
    <p:extLst>
      <p:ext uri="{BB962C8B-B14F-4D97-AF65-F5344CB8AC3E}">
        <p14:creationId xmlns:p14="http://schemas.microsoft.com/office/powerpoint/2010/main" val="25986811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6783-83FA-4427-A40B-203B1E055DDA}"/>
              </a:ext>
            </a:extLst>
          </p:cNvPr>
          <p:cNvSpPr>
            <a:spLocks noGrp="1"/>
          </p:cNvSpPr>
          <p:nvPr>
            <p:ph type="title"/>
          </p:nvPr>
        </p:nvSpPr>
        <p:spPr>
          <a:xfrm>
            <a:off x="774574" y="3520000"/>
            <a:ext cx="5046196" cy="1795803"/>
          </a:xfrm>
        </p:spPr>
        <p:txBody>
          <a:bodyPr vert="horz" lIns="91440" tIns="45720" rIns="91440" bIns="45720" rtlCol="0" anchor="b">
            <a:normAutofit/>
          </a:bodyPr>
          <a:lstStyle/>
          <a:p>
            <a:r>
              <a:rPr lang="en-US" sz="4800" kern="1200">
                <a:solidFill>
                  <a:schemeClr val="tx1"/>
                </a:solidFill>
                <a:latin typeface="+mj-lt"/>
                <a:ea typeface="+mj-ea"/>
                <a:cs typeface="+mj-cs"/>
              </a:rPr>
              <a:t>Here are some photos of us...</a:t>
            </a:r>
          </a:p>
        </p:txBody>
      </p:sp>
      <p:pic>
        <p:nvPicPr>
          <p:cNvPr id="8" name="Graphic 9" descr="Camera">
            <a:extLst>
              <a:ext uri="{FF2B5EF4-FFF2-40B4-BE49-F238E27FC236}">
                <a16:creationId xmlns:a16="http://schemas.microsoft.com/office/drawing/2014/main" id="{0E09A393-AA77-470B-90BB-DFD004BAB4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818" y="968991"/>
            <a:ext cx="2223248" cy="2223248"/>
          </a:xfrm>
          <a:prstGeom prst="rect">
            <a:avLst/>
          </a:prstGeom>
        </p:spPr>
      </p:pic>
      <p:sp>
        <p:nvSpPr>
          <p:cNvPr id="58" name="Freeform: Shape 57">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5" name="Picture 5">
            <a:extLst>
              <a:ext uri="{FF2B5EF4-FFF2-40B4-BE49-F238E27FC236}">
                <a16:creationId xmlns:a16="http://schemas.microsoft.com/office/drawing/2014/main" id="{9529CAEE-729D-4555-9086-E92E9B14E2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665995" y="434000"/>
            <a:ext cx="3245388" cy="2758238"/>
          </a:xfrm>
          <a:prstGeom prst="rect">
            <a:avLst/>
          </a:prstGeom>
        </p:spPr>
      </p:pic>
      <p:pic>
        <p:nvPicPr>
          <p:cNvPr id="6" name="Picture 6">
            <a:extLst>
              <a:ext uri="{FF2B5EF4-FFF2-40B4-BE49-F238E27FC236}">
                <a16:creationId xmlns:a16="http://schemas.microsoft.com/office/drawing/2014/main" id="{DDB05B74-02F9-4487-BE05-71DE21869D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1875" y="893928"/>
            <a:ext cx="2174062" cy="1864207"/>
          </a:xfrm>
          <a:prstGeom prst="rect">
            <a:avLst/>
          </a:prstGeom>
        </p:spPr>
      </p:pic>
      <p:sp>
        <p:nvSpPr>
          <p:cNvPr id="60" name="Freeform: Shape 59">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62" name="Straight Connector 61">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Obraz 8" descr="Obraz zawierający osoba, wewnątrz, stół, kobieta&#10;&#10;Opis wygenerowany przy bardzo wysokim poziomie pewności">
            <a:extLst>
              <a:ext uri="{FF2B5EF4-FFF2-40B4-BE49-F238E27FC236}">
                <a16:creationId xmlns:a16="http://schemas.microsoft.com/office/drawing/2014/main" id="{5B89DC97-4783-4007-A7F5-BBFDA76DD6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7078" y="3428999"/>
            <a:ext cx="1812471" cy="2416629"/>
          </a:xfrm>
          <a:prstGeom prst="rect">
            <a:avLst/>
          </a:prstGeom>
        </p:spPr>
      </p:pic>
      <p:pic>
        <p:nvPicPr>
          <p:cNvPr id="9" name="Obraz 9" descr="Obraz zawierający osoba, mężczyzna, stół, okno&#10;&#10;Opis wygenerowany przy bardzo wysokim poziomie pewności">
            <a:extLst>
              <a:ext uri="{FF2B5EF4-FFF2-40B4-BE49-F238E27FC236}">
                <a16:creationId xmlns:a16="http://schemas.microsoft.com/office/drawing/2014/main" id="{5A9C0397-265F-4825-A611-41E1C2A75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1510" y="3022979"/>
            <a:ext cx="2647852" cy="2722728"/>
          </a:xfrm>
          <a:prstGeom prst="rect">
            <a:avLst/>
          </a:prstGeom>
        </p:spPr>
      </p:pic>
      <p:sp>
        <p:nvSpPr>
          <p:cNvPr id="64"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992878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578</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Consolas</vt:lpstr>
      <vt:lpstr>office theme</vt:lpstr>
      <vt:lpstr>Meet our environmentally friendly vehicle   </vt:lpstr>
      <vt:lpstr>We proudly present our solar powered car! Meet Speedy Erasmus+</vt:lpstr>
      <vt:lpstr>What is solar power? </vt:lpstr>
      <vt:lpstr>How can we use it?</vt:lpstr>
      <vt:lpstr>The reason of building it</vt:lpstr>
      <vt:lpstr>Planning process</vt:lpstr>
      <vt:lpstr>Creation process</vt:lpstr>
      <vt:lpstr>Back room...</vt:lpstr>
      <vt:lpstr>Here are some photos of us...</vt:lpstr>
      <vt:lpstr>PowerPoint Presentation</vt:lpstr>
      <vt:lpstr>  Thank you for watching!!!   Martyna Maliszewska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Justyna Wrześniowska</dc:creator>
  <cp:lastModifiedBy>dunja</cp:lastModifiedBy>
  <cp:revision>432</cp:revision>
  <dcterms:created xsi:type="dcterms:W3CDTF">2020-05-18T17:03:43Z</dcterms:created>
  <dcterms:modified xsi:type="dcterms:W3CDTF">2020-05-31T15:35:05Z</dcterms:modified>
</cp:coreProperties>
</file>