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57" r:id="rId4"/>
    <p:sldId id="259" r:id="rId5"/>
    <p:sldId id="260" r:id="rId6"/>
    <p:sldId id="261" r:id="rId7"/>
    <p:sldId id="262" r:id="rId8"/>
    <p:sldId id="263" r:id="rId9"/>
    <p:sldId id="267" r:id="rId10"/>
    <p:sldId id="265" r:id="rId11"/>
    <p:sldId id="270" r:id="rId12"/>
    <p:sldId id="272" r:id="rId13"/>
    <p:sldId id="271" r:id="rId14"/>
    <p:sldId id="273"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2C8"/>
    <a:srgbClr val="A50021"/>
    <a:srgbClr val="00FFFF"/>
    <a:srgbClr val="FF0066"/>
    <a:srgbClr val="FF7C80"/>
    <a:srgbClr val="CC0099"/>
    <a:srgbClr val="FF6699"/>
    <a:srgbClr val="FF00FF"/>
    <a:srgbClr val="6600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2" autoAdjust="0"/>
    <p:restoredTop sz="94660"/>
  </p:normalViewPr>
  <p:slideViewPr>
    <p:cSldViewPr snapToGrid="0">
      <p:cViewPr varScale="1">
        <p:scale>
          <a:sx n="86" d="100"/>
          <a:sy n="86" d="100"/>
        </p:scale>
        <p:origin x="37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595C1-42A6-407F-9769-C127E30744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D2A8CBF-4112-40A1-9D0F-EE52EE8735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5B20666-D051-4741-9013-ED39B9A82B94}"/>
              </a:ext>
            </a:extLst>
          </p:cNvPr>
          <p:cNvSpPr>
            <a:spLocks noGrp="1"/>
          </p:cNvSpPr>
          <p:nvPr>
            <p:ph type="dt" sz="half" idx="10"/>
          </p:nvPr>
        </p:nvSpPr>
        <p:spPr/>
        <p:txBody>
          <a:bodyPr/>
          <a:lstStyle/>
          <a:p>
            <a:fld id="{AF24E175-2E8B-4E72-B952-21C761369137}" type="datetimeFigureOut">
              <a:rPr lang="it-IT" smtClean="0"/>
              <a:t>03/06/2020</a:t>
            </a:fld>
            <a:endParaRPr lang="it-IT"/>
          </a:p>
        </p:txBody>
      </p:sp>
      <p:sp>
        <p:nvSpPr>
          <p:cNvPr id="5" name="Segnaposto piè di pagina 4">
            <a:extLst>
              <a:ext uri="{FF2B5EF4-FFF2-40B4-BE49-F238E27FC236}">
                <a16:creationId xmlns:a16="http://schemas.microsoft.com/office/drawing/2014/main" id="{6C77D83F-EF09-4C6C-8BA0-A1CF4669F6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B0EA33-9092-488F-8E91-FA24C19A8720}"/>
              </a:ext>
            </a:extLst>
          </p:cNvPr>
          <p:cNvSpPr>
            <a:spLocks noGrp="1"/>
          </p:cNvSpPr>
          <p:nvPr>
            <p:ph type="sldNum" sz="quarter" idx="12"/>
          </p:nvPr>
        </p:nvSpPr>
        <p:spPr/>
        <p:txBody>
          <a:bodyPr/>
          <a:lstStyle/>
          <a:p>
            <a:fld id="{DCDCCFDA-383B-4969-81C8-FDF9FD2F9F92}" type="slidenum">
              <a:rPr lang="it-IT" smtClean="0"/>
              <a:t>‹#›</a:t>
            </a:fld>
            <a:endParaRPr lang="it-IT"/>
          </a:p>
        </p:txBody>
      </p:sp>
    </p:spTree>
    <p:extLst>
      <p:ext uri="{BB962C8B-B14F-4D97-AF65-F5344CB8AC3E}">
        <p14:creationId xmlns:p14="http://schemas.microsoft.com/office/powerpoint/2010/main" val="418709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C3757-EAF6-43BF-9B29-E129688E3FA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F90CF9A-06D3-4424-B763-85658E84A0F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9297DD-FFD3-4604-BB8E-0C19883B8599}"/>
              </a:ext>
            </a:extLst>
          </p:cNvPr>
          <p:cNvSpPr>
            <a:spLocks noGrp="1"/>
          </p:cNvSpPr>
          <p:nvPr>
            <p:ph type="dt" sz="half" idx="10"/>
          </p:nvPr>
        </p:nvSpPr>
        <p:spPr/>
        <p:txBody>
          <a:bodyPr/>
          <a:lstStyle/>
          <a:p>
            <a:fld id="{AF24E175-2E8B-4E72-B952-21C761369137}" type="datetimeFigureOut">
              <a:rPr lang="it-IT" smtClean="0"/>
              <a:t>03/06/2020</a:t>
            </a:fld>
            <a:endParaRPr lang="it-IT"/>
          </a:p>
        </p:txBody>
      </p:sp>
      <p:sp>
        <p:nvSpPr>
          <p:cNvPr id="5" name="Segnaposto piè di pagina 4">
            <a:extLst>
              <a:ext uri="{FF2B5EF4-FFF2-40B4-BE49-F238E27FC236}">
                <a16:creationId xmlns:a16="http://schemas.microsoft.com/office/drawing/2014/main" id="{9E93E437-1F26-42D6-AEBA-45D85E7F76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3DB49F-EF80-4496-BE40-C1172E8C868C}"/>
              </a:ext>
            </a:extLst>
          </p:cNvPr>
          <p:cNvSpPr>
            <a:spLocks noGrp="1"/>
          </p:cNvSpPr>
          <p:nvPr>
            <p:ph type="sldNum" sz="quarter" idx="12"/>
          </p:nvPr>
        </p:nvSpPr>
        <p:spPr/>
        <p:txBody>
          <a:bodyPr/>
          <a:lstStyle/>
          <a:p>
            <a:fld id="{DCDCCFDA-383B-4969-81C8-FDF9FD2F9F92}" type="slidenum">
              <a:rPr lang="it-IT" smtClean="0"/>
              <a:t>‹#›</a:t>
            </a:fld>
            <a:endParaRPr lang="it-IT"/>
          </a:p>
        </p:txBody>
      </p:sp>
    </p:spTree>
    <p:extLst>
      <p:ext uri="{BB962C8B-B14F-4D97-AF65-F5344CB8AC3E}">
        <p14:creationId xmlns:p14="http://schemas.microsoft.com/office/powerpoint/2010/main" val="313781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5D3108A-5332-43BE-91B9-93515A44473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55DACDD-A48F-4591-B93A-A5EBF3A15A9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212707-5E06-4DD9-8EE5-0FD1E701ABF9}"/>
              </a:ext>
            </a:extLst>
          </p:cNvPr>
          <p:cNvSpPr>
            <a:spLocks noGrp="1"/>
          </p:cNvSpPr>
          <p:nvPr>
            <p:ph type="dt" sz="half" idx="10"/>
          </p:nvPr>
        </p:nvSpPr>
        <p:spPr/>
        <p:txBody>
          <a:bodyPr/>
          <a:lstStyle/>
          <a:p>
            <a:fld id="{AF24E175-2E8B-4E72-B952-21C761369137}" type="datetimeFigureOut">
              <a:rPr lang="it-IT" smtClean="0"/>
              <a:t>03/06/2020</a:t>
            </a:fld>
            <a:endParaRPr lang="it-IT"/>
          </a:p>
        </p:txBody>
      </p:sp>
      <p:sp>
        <p:nvSpPr>
          <p:cNvPr id="5" name="Segnaposto piè di pagina 4">
            <a:extLst>
              <a:ext uri="{FF2B5EF4-FFF2-40B4-BE49-F238E27FC236}">
                <a16:creationId xmlns:a16="http://schemas.microsoft.com/office/drawing/2014/main" id="{18C2A59B-0B5E-4743-8BDC-DCF2EEAB5A4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A3FE9C-DCF7-4033-81FE-66DBE7AAC64B}"/>
              </a:ext>
            </a:extLst>
          </p:cNvPr>
          <p:cNvSpPr>
            <a:spLocks noGrp="1"/>
          </p:cNvSpPr>
          <p:nvPr>
            <p:ph type="sldNum" sz="quarter" idx="12"/>
          </p:nvPr>
        </p:nvSpPr>
        <p:spPr/>
        <p:txBody>
          <a:bodyPr/>
          <a:lstStyle/>
          <a:p>
            <a:fld id="{DCDCCFDA-383B-4969-81C8-FDF9FD2F9F92}" type="slidenum">
              <a:rPr lang="it-IT" smtClean="0"/>
              <a:t>‹#›</a:t>
            </a:fld>
            <a:endParaRPr lang="it-IT"/>
          </a:p>
        </p:txBody>
      </p:sp>
    </p:spTree>
    <p:extLst>
      <p:ext uri="{BB962C8B-B14F-4D97-AF65-F5344CB8AC3E}">
        <p14:creationId xmlns:p14="http://schemas.microsoft.com/office/powerpoint/2010/main" val="59777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A22EF2-4534-4269-B6BA-10547C20A28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2C1467-28B9-43AB-B662-4D5CD2C20F0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96FE51-5D00-4A9B-9136-FD4F3451C2A5}"/>
              </a:ext>
            </a:extLst>
          </p:cNvPr>
          <p:cNvSpPr>
            <a:spLocks noGrp="1"/>
          </p:cNvSpPr>
          <p:nvPr>
            <p:ph type="dt" sz="half" idx="10"/>
          </p:nvPr>
        </p:nvSpPr>
        <p:spPr/>
        <p:txBody>
          <a:bodyPr/>
          <a:lstStyle/>
          <a:p>
            <a:fld id="{AF24E175-2E8B-4E72-B952-21C761369137}" type="datetimeFigureOut">
              <a:rPr lang="it-IT" smtClean="0"/>
              <a:t>03/06/2020</a:t>
            </a:fld>
            <a:endParaRPr lang="it-IT"/>
          </a:p>
        </p:txBody>
      </p:sp>
      <p:sp>
        <p:nvSpPr>
          <p:cNvPr id="5" name="Segnaposto piè di pagina 4">
            <a:extLst>
              <a:ext uri="{FF2B5EF4-FFF2-40B4-BE49-F238E27FC236}">
                <a16:creationId xmlns:a16="http://schemas.microsoft.com/office/drawing/2014/main" id="{B469F4AA-5736-4691-8326-5DC24E402EE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226105-CC70-41DF-9969-27037DDB7649}"/>
              </a:ext>
            </a:extLst>
          </p:cNvPr>
          <p:cNvSpPr>
            <a:spLocks noGrp="1"/>
          </p:cNvSpPr>
          <p:nvPr>
            <p:ph type="sldNum" sz="quarter" idx="12"/>
          </p:nvPr>
        </p:nvSpPr>
        <p:spPr/>
        <p:txBody>
          <a:bodyPr/>
          <a:lstStyle/>
          <a:p>
            <a:fld id="{DCDCCFDA-383B-4969-81C8-FDF9FD2F9F92}" type="slidenum">
              <a:rPr lang="it-IT" smtClean="0"/>
              <a:t>‹#›</a:t>
            </a:fld>
            <a:endParaRPr lang="it-IT"/>
          </a:p>
        </p:txBody>
      </p:sp>
    </p:spTree>
    <p:extLst>
      <p:ext uri="{BB962C8B-B14F-4D97-AF65-F5344CB8AC3E}">
        <p14:creationId xmlns:p14="http://schemas.microsoft.com/office/powerpoint/2010/main" val="169873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A83E01-7F0A-4102-8141-8C6FF344DD6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FD351FC-04D2-450B-8838-3C3D93F5D1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92F4A33-9767-406C-BB47-E48C23C2A122}"/>
              </a:ext>
            </a:extLst>
          </p:cNvPr>
          <p:cNvSpPr>
            <a:spLocks noGrp="1"/>
          </p:cNvSpPr>
          <p:nvPr>
            <p:ph type="dt" sz="half" idx="10"/>
          </p:nvPr>
        </p:nvSpPr>
        <p:spPr/>
        <p:txBody>
          <a:bodyPr/>
          <a:lstStyle/>
          <a:p>
            <a:fld id="{AF24E175-2E8B-4E72-B952-21C761369137}" type="datetimeFigureOut">
              <a:rPr lang="it-IT" smtClean="0"/>
              <a:t>03/06/2020</a:t>
            </a:fld>
            <a:endParaRPr lang="it-IT"/>
          </a:p>
        </p:txBody>
      </p:sp>
      <p:sp>
        <p:nvSpPr>
          <p:cNvPr id="5" name="Segnaposto piè di pagina 4">
            <a:extLst>
              <a:ext uri="{FF2B5EF4-FFF2-40B4-BE49-F238E27FC236}">
                <a16:creationId xmlns:a16="http://schemas.microsoft.com/office/drawing/2014/main" id="{A7635AB1-BE68-4D17-A8B1-B2C2ABA38B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E85870-DD8E-48F5-B217-3DED787324E7}"/>
              </a:ext>
            </a:extLst>
          </p:cNvPr>
          <p:cNvSpPr>
            <a:spLocks noGrp="1"/>
          </p:cNvSpPr>
          <p:nvPr>
            <p:ph type="sldNum" sz="quarter" idx="12"/>
          </p:nvPr>
        </p:nvSpPr>
        <p:spPr/>
        <p:txBody>
          <a:bodyPr/>
          <a:lstStyle/>
          <a:p>
            <a:fld id="{DCDCCFDA-383B-4969-81C8-FDF9FD2F9F92}" type="slidenum">
              <a:rPr lang="it-IT" smtClean="0"/>
              <a:t>‹#›</a:t>
            </a:fld>
            <a:endParaRPr lang="it-IT"/>
          </a:p>
        </p:txBody>
      </p:sp>
    </p:spTree>
    <p:extLst>
      <p:ext uri="{BB962C8B-B14F-4D97-AF65-F5344CB8AC3E}">
        <p14:creationId xmlns:p14="http://schemas.microsoft.com/office/powerpoint/2010/main" val="82059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6349B4-35E0-47E4-9CE9-42240BA354A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855347B-D33B-46E2-A325-FF6CCACE884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8EA4DCC-829E-47B6-ADA3-479C5A382ED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E5093C5-25CB-4143-BADA-28C459D94E54}"/>
              </a:ext>
            </a:extLst>
          </p:cNvPr>
          <p:cNvSpPr>
            <a:spLocks noGrp="1"/>
          </p:cNvSpPr>
          <p:nvPr>
            <p:ph type="dt" sz="half" idx="10"/>
          </p:nvPr>
        </p:nvSpPr>
        <p:spPr/>
        <p:txBody>
          <a:bodyPr/>
          <a:lstStyle/>
          <a:p>
            <a:fld id="{AF24E175-2E8B-4E72-B952-21C761369137}" type="datetimeFigureOut">
              <a:rPr lang="it-IT" smtClean="0"/>
              <a:t>03/06/2020</a:t>
            </a:fld>
            <a:endParaRPr lang="it-IT"/>
          </a:p>
        </p:txBody>
      </p:sp>
      <p:sp>
        <p:nvSpPr>
          <p:cNvPr id="6" name="Segnaposto piè di pagina 5">
            <a:extLst>
              <a:ext uri="{FF2B5EF4-FFF2-40B4-BE49-F238E27FC236}">
                <a16:creationId xmlns:a16="http://schemas.microsoft.com/office/drawing/2014/main" id="{95B1CDE5-7EDB-4B98-B07B-131BB08ABA5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21B2916-8541-4339-B5C1-FCE76E885441}"/>
              </a:ext>
            </a:extLst>
          </p:cNvPr>
          <p:cNvSpPr>
            <a:spLocks noGrp="1"/>
          </p:cNvSpPr>
          <p:nvPr>
            <p:ph type="sldNum" sz="quarter" idx="12"/>
          </p:nvPr>
        </p:nvSpPr>
        <p:spPr/>
        <p:txBody>
          <a:bodyPr/>
          <a:lstStyle/>
          <a:p>
            <a:fld id="{DCDCCFDA-383B-4969-81C8-FDF9FD2F9F92}" type="slidenum">
              <a:rPr lang="it-IT" smtClean="0"/>
              <a:t>‹#›</a:t>
            </a:fld>
            <a:endParaRPr lang="it-IT"/>
          </a:p>
        </p:txBody>
      </p:sp>
    </p:spTree>
    <p:extLst>
      <p:ext uri="{BB962C8B-B14F-4D97-AF65-F5344CB8AC3E}">
        <p14:creationId xmlns:p14="http://schemas.microsoft.com/office/powerpoint/2010/main" val="178199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81E3C8-D25C-4F8B-A6AB-0CF58CEF15F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F452A2-939D-44B1-AEB7-3992C54E3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00D042F-93F9-423D-99FD-5BAEF237E44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04DCD6A-7B41-4950-8777-B6C311BBE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E2F11CB-00C2-4954-B522-B761CD9088C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5B7EDD1-EAC5-4801-91BE-28CA21A4939B}"/>
              </a:ext>
            </a:extLst>
          </p:cNvPr>
          <p:cNvSpPr>
            <a:spLocks noGrp="1"/>
          </p:cNvSpPr>
          <p:nvPr>
            <p:ph type="dt" sz="half" idx="10"/>
          </p:nvPr>
        </p:nvSpPr>
        <p:spPr/>
        <p:txBody>
          <a:bodyPr/>
          <a:lstStyle/>
          <a:p>
            <a:fld id="{AF24E175-2E8B-4E72-B952-21C761369137}" type="datetimeFigureOut">
              <a:rPr lang="it-IT" smtClean="0"/>
              <a:t>03/06/2020</a:t>
            </a:fld>
            <a:endParaRPr lang="it-IT"/>
          </a:p>
        </p:txBody>
      </p:sp>
      <p:sp>
        <p:nvSpPr>
          <p:cNvPr id="8" name="Segnaposto piè di pagina 7">
            <a:extLst>
              <a:ext uri="{FF2B5EF4-FFF2-40B4-BE49-F238E27FC236}">
                <a16:creationId xmlns:a16="http://schemas.microsoft.com/office/drawing/2014/main" id="{13637D06-ECCD-45C9-AE33-852BEA2DA73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8DF7913-4413-45A5-8562-F4F1F6A67FC6}"/>
              </a:ext>
            </a:extLst>
          </p:cNvPr>
          <p:cNvSpPr>
            <a:spLocks noGrp="1"/>
          </p:cNvSpPr>
          <p:nvPr>
            <p:ph type="sldNum" sz="quarter" idx="12"/>
          </p:nvPr>
        </p:nvSpPr>
        <p:spPr/>
        <p:txBody>
          <a:bodyPr/>
          <a:lstStyle/>
          <a:p>
            <a:fld id="{DCDCCFDA-383B-4969-81C8-FDF9FD2F9F92}" type="slidenum">
              <a:rPr lang="it-IT" smtClean="0"/>
              <a:t>‹#›</a:t>
            </a:fld>
            <a:endParaRPr lang="it-IT"/>
          </a:p>
        </p:txBody>
      </p:sp>
    </p:spTree>
    <p:extLst>
      <p:ext uri="{BB962C8B-B14F-4D97-AF65-F5344CB8AC3E}">
        <p14:creationId xmlns:p14="http://schemas.microsoft.com/office/powerpoint/2010/main" val="125694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6DE6BE-19A6-4610-B64C-510D1FD7712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53CF624-4EA0-413A-BF46-D6354410C168}"/>
              </a:ext>
            </a:extLst>
          </p:cNvPr>
          <p:cNvSpPr>
            <a:spLocks noGrp="1"/>
          </p:cNvSpPr>
          <p:nvPr>
            <p:ph type="dt" sz="half" idx="10"/>
          </p:nvPr>
        </p:nvSpPr>
        <p:spPr/>
        <p:txBody>
          <a:bodyPr/>
          <a:lstStyle/>
          <a:p>
            <a:fld id="{AF24E175-2E8B-4E72-B952-21C761369137}" type="datetimeFigureOut">
              <a:rPr lang="it-IT" smtClean="0"/>
              <a:t>03/06/2020</a:t>
            </a:fld>
            <a:endParaRPr lang="it-IT"/>
          </a:p>
        </p:txBody>
      </p:sp>
      <p:sp>
        <p:nvSpPr>
          <p:cNvPr id="4" name="Segnaposto piè di pagina 3">
            <a:extLst>
              <a:ext uri="{FF2B5EF4-FFF2-40B4-BE49-F238E27FC236}">
                <a16:creationId xmlns:a16="http://schemas.microsoft.com/office/drawing/2014/main" id="{6E4B35B0-5FBB-46FB-BC37-C010417088F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32AB9F1-4223-4AB4-91E3-EA941845159E}"/>
              </a:ext>
            </a:extLst>
          </p:cNvPr>
          <p:cNvSpPr>
            <a:spLocks noGrp="1"/>
          </p:cNvSpPr>
          <p:nvPr>
            <p:ph type="sldNum" sz="quarter" idx="12"/>
          </p:nvPr>
        </p:nvSpPr>
        <p:spPr/>
        <p:txBody>
          <a:bodyPr/>
          <a:lstStyle/>
          <a:p>
            <a:fld id="{DCDCCFDA-383B-4969-81C8-FDF9FD2F9F92}" type="slidenum">
              <a:rPr lang="it-IT" smtClean="0"/>
              <a:t>‹#›</a:t>
            </a:fld>
            <a:endParaRPr lang="it-IT"/>
          </a:p>
        </p:txBody>
      </p:sp>
    </p:spTree>
    <p:extLst>
      <p:ext uri="{BB962C8B-B14F-4D97-AF65-F5344CB8AC3E}">
        <p14:creationId xmlns:p14="http://schemas.microsoft.com/office/powerpoint/2010/main" val="178657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348BAF-39C7-459C-B74D-1DD6435BD17C}"/>
              </a:ext>
            </a:extLst>
          </p:cNvPr>
          <p:cNvSpPr>
            <a:spLocks noGrp="1"/>
          </p:cNvSpPr>
          <p:nvPr>
            <p:ph type="dt" sz="half" idx="10"/>
          </p:nvPr>
        </p:nvSpPr>
        <p:spPr/>
        <p:txBody>
          <a:bodyPr/>
          <a:lstStyle/>
          <a:p>
            <a:fld id="{AF24E175-2E8B-4E72-B952-21C761369137}" type="datetimeFigureOut">
              <a:rPr lang="it-IT" smtClean="0"/>
              <a:t>03/06/2020</a:t>
            </a:fld>
            <a:endParaRPr lang="it-IT"/>
          </a:p>
        </p:txBody>
      </p:sp>
      <p:sp>
        <p:nvSpPr>
          <p:cNvPr id="3" name="Segnaposto piè di pagina 2">
            <a:extLst>
              <a:ext uri="{FF2B5EF4-FFF2-40B4-BE49-F238E27FC236}">
                <a16:creationId xmlns:a16="http://schemas.microsoft.com/office/drawing/2014/main" id="{60C72739-3401-46DB-91BC-94646F6E48D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52E05DA-8EB4-41CC-8700-25C5ABF88E99}"/>
              </a:ext>
            </a:extLst>
          </p:cNvPr>
          <p:cNvSpPr>
            <a:spLocks noGrp="1"/>
          </p:cNvSpPr>
          <p:nvPr>
            <p:ph type="sldNum" sz="quarter" idx="12"/>
          </p:nvPr>
        </p:nvSpPr>
        <p:spPr/>
        <p:txBody>
          <a:bodyPr/>
          <a:lstStyle/>
          <a:p>
            <a:fld id="{DCDCCFDA-383B-4969-81C8-FDF9FD2F9F92}" type="slidenum">
              <a:rPr lang="it-IT" smtClean="0"/>
              <a:t>‹#›</a:t>
            </a:fld>
            <a:endParaRPr lang="it-IT"/>
          </a:p>
        </p:txBody>
      </p:sp>
    </p:spTree>
    <p:extLst>
      <p:ext uri="{BB962C8B-B14F-4D97-AF65-F5344CB8AC3E}">
        <p14:creationId xmlns:p14="http://schemas.microsoft.com/office/powerpoint/2010/main" val="25627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432C38-8E3E-4E7D-9136-33B5F7774CE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47C663-509C-4170-9385-503EA6AC74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7D8FB87-2807-4F17-8175-99743066C1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132331D-369C-4CEB-8512-4CF7D3669DAD}"/>
              </a:ext>
            </a:extLst>
          </p:cNvPr>
          <p:cNvSpPr>
            <a:spLocks noGrp="1"/>
          </p:cNvSpPr>
          <p:nvPr>
            <p:ph type="dt" sz="half" idx="10"/>
          </p:nvPr>
        </p:nvSpPr>
        <p:spPr/>
        <p:txBody>
          <a:bodyPr/>
          <a:lstStyle/>
          <a:p>
            <a:fld id="{AF24E175-2E8B-4E72-B952-21C761369137}" type="datetimeFigureOut">
              <a:rPr lang="it-IT" smtClean="0"/>
              <a:t>03/06/2020</a:t>
            </a:fld>
            <a:endParaRPr lang="it-IT"/>
          </a:p>
        </p:txBody>
      </p:sp>
      <p:sp>
        <p:nvSpPr>
          <p:cNvPr id="6" name="Segnaposto piè di pagina 5">
            <a:extLst>
              <a:ext uri="{FF2B5EF4-FFF2-40B4-BE49-F238E27FC236}">
                <a16:creationId xmlns:a16="http://schemas.microsoft.com/office/drawing/2014/main" id="{FFA3050E-AEF0-4D52-91CA-898205FDFB7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43694C2-8076-4BA5-A055-E3DB74E40468}"/>
              </a:ext>
            </a:extLst>
          </p:cNvPr>
          <p:cNvSpPr>
            <a:spLocks noGrp="1"/>
          </p:cNvSpPr>
          <p:nvPr>
            <p:ph type="sldNum" sz="quarter" idx="12"/>
          </p:nvPr>
        </p:nvSpPr>
        <p:spPr/>
        <p:txBody>
          <a:bodyPr/>
          <a:lstStyle/>
          <a:p>
            <a:fld id="{DCDCCFDA-383B-4969-81C8-FDF9FD2F9F92}" type="slidenum">
              <a:rPr lang="it-IT" smtClean="0"/>
              <a:t>‹#›</a:t>
            </a:fld>
            <a:endParaRPr lang="it-IT"/>
          </a:p>
        </p:txBody>
      </p:sp>
    </p:spTree>
    <p:extLst>
      <p:ext uri="{BB962C8B-B14F-4D97-AF65-F5344CB8AC3E}">
        <p14:creationId xmlns:p14="http://schemas.microsoft.com/office/powerpoint/2010/main" val="128356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21B827-F1FC-4303-9AB3-A507E429A82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00764CA-8273-4145-A952-6340E7668A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D6B6D0B-18BA-45A5-8D86-6232661D5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306043A-6AA3-4253-81E5-5EE0421DE327}"/>
              </a:ext>
            </a:extLst>
          </p:cNvPr>
          <p:cNvSpPr>
            <a:spLocks noGrp="1"/>
          </p:cNvSpPr>
          <p:nvPr>
            <p:ph type="dt" sz="half" idx="10"/>
          </p:nvPr>
        </p:nvSpPr>
        <p:spPr/>
        <p:txBody>
          <a:bodyPr/>
          <a:lstStyle/>
          <a:p>
            <a:fld id="{AF24E175-2E8B-4E72-B952-21C761369137}" type="datetimeFigureOut">
              <a:rPr lang="it-IT" smtClean="0"/>
              <a:t>03/06/2020</a:t>
            </a:fld>
            <a:endParaRPr lang="it-IT"/>
          </a:p>
        </p:txBody>
      </p:sp>
      <p:sp>
        <p:nvSpPr>
          <p:cNvPr id="6" name="Segnaposto piè di pagina 5">
            <a:extLst>
              <a:ext uri="{FF2B5EF4-FFF2-40B4-BE49-F238E27FC236}">
                <a16:creationId xmlns:a16="http://schemas.microsoft.com/office/drawing/2014/main" id="{17EB1C47-09B0-434C-AF4F-00C258EF002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0D08A10-4F31-4591-BCFC-B4BB7C47CB1C}"/>
              </a:ext>
            </a:extLst>
          </p:cNvPr>
          <p:cNvSpPr>
            <a:spLocks noGrp="1"/>
          </p:cNvSpPr>
          <p:nvPr>
            <p:ph type="sldNum" sz="quarter" idx="12"/>
          </p:nvPr>
        </p:nvSpPr>
        <p:spPr/>
        <p:txBody>
          <a:bodyPr/>
          <a:lstStyle/>
          <a:p>
            <a:fld id="{DCDCCFDA-383B-4969-81C8-FDF9FD2F9F92}" type="slidenum">
              <a:rPr lang="it-IT" smtClean="0"/>
              <a:t>‹#›</a:t>
            </a:fld>
            <a:endParaRPr lang="it-IT"/>
          </a:p>
        </p:txBody>
      </p:sp>
    </p:spTree>
    <p:extLst>
      <p:ext uri="{BB962C8B-B14F-4D97-AF65-F5344CB8AC3E}">
        <p14:creationId xmlns:p14="http://schemas.microsoft.com/office/powerpoint/2010/main" val="169693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0192313-1696-41C7-AAC0-9F747C6DA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3546EA7-BA61-4AAE-914C-BC1630E15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033FA6-3C49-4B0A-A435-57B574906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4E175-2E8B-4E72-B952-21C761369137}" type="datetimeFigureOut">
              <a:rPr lang="it-IT" smtClean="0"/>
              <a:t>03/06/2020</a:t>
            </a:fld>
            <a:endParaRPr lang="it-IT"/>
          </a:p>
        </p:txBody>
      </p:sp>
      <p:sp>
        <p:nvSpPr>
          <p:cNvPr id="5" name="Segnaposto piè di pagina 4">
            <a:extLst>
              <a:ext uri="{FF2B5EF4-FFF2-40B4-BE49-F238E27FC236}">
                <a16:creationId xmlns:a16="http://schemas.microsoft.com/office/drawing/2014/main" id="{EEF2791A-1BAB-4DC1-B7E6-10B793E9C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B12EC2C-BFB0-4E02-9E03-A7A3C240DF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CCFDA-383B-4969-81C8-FDF9FD2F9F92}" type="slidenum">
              <a:rPr lang="it-IT" smtClean="0"/>
              <a:t>‹#›</a:t>
            </a:fld>
            <a:endParaRPr lang="it-IT"/>
          </a:p>
        </p:txBody>
      </p:sp>
    </p:spTree>
    <p:extLst>
      <p:ext uri="{BB962C8B-B14F-4D97-AF65-F5344CB8AC3E}">
        <p14:creationId xmlns:p14="http://schemas.microsoft.com/office/powerpoint/2010/main" val="3546212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hr-HR" sz="1800" dirty="0">
                <a:solidFill>
                  <a:srgbClr val="0000FF"/>
                </a:solidFill>
                <a:latin typeface="Calibri"/>
              </a:rPr>
              <a:t>Erasmus+ project 2018-2020</a:t>
            </a:r>
            <a:br>
              <a:rPr lang="hr-HR" sz="1800" dirty="0">
                <a:solidFill>
                  <a:srgbClr val="0000FF"/>
                </a:solidFill>
                <a:latin typeface="Calibri"/>
              </a:rPr>
            </a:br>
            <a:r>
              <a:rPr lang="hr-HR" sz="1800" dirty="0">
                <a:solidFill>
                  <a:srgbClr val="0000FF"/>
                </a:solidFill>
                <a:latin typeface="Calibri"/>
              </a:rPr>
              <a:t>2018-1-HR01-KA229- 047516</a:t>
            </a:r>
            <a:br>
              <a:rPr lang="it-IT" sz="1800" dirty="0">
                <a:solidFill>
                  <a:srgbClr val="0000FF"/>
                </a:solidFill>
                <a:latin typeface="Calibri"/>
              </a:rPr>
            </a:br>
            <a:r>
              <a:rPr lang="hr-HR" sz="1800" dirty="0">
                <a:solidFill>
                  <a:srgbClr val="0000FF"/>
                </a:solidFill>
                <a:latin typeface="Calibri"/>
              </a:rPr>
              <a:t>Stop Climate Change – Together Europe Achieves More   </a:t>
            </a:r>
            <a:r>
              <a:rPr lang="it-IT" sz="1800" dirty="0">
                <a:solidFill>
                  <a:srgbClr val="0000FF"/>
                </a:solidFill>
                <a:latin typeface="Calibri"/>
              </a:rPr>
              <a:t>           </a:t>
            </a:r>
            <a:br>
              <a:rPr lang="it-IT" sz="1600" dirty="0">
                <a:solidFill>
                  <a:srgbClr val="0000FF"/>
                </a:solidFill>
                <a:latin typeface="Calibri"/>
              </a:rPr>
            </a:br>
            <a:endParaRPr lang="it-IT" dirty="0"/>
          </a:p>
        </p:txBody>
      </p:sp>
      <p:sp>
        <p:nvSpPr>
          <p:cNvPr id="3" name="Segnaposto contenuto 2"/>
          <p:cNvSpPr>
            <a:spLocks noGrp="1"/>
          </p:cNvSpPr>
          <p:nvPr>
            <p:ph idx="1"/>
          </p:nvPr>
        </p:nvSpPr>
        <p:spPr>
          <a:xfrm>
            <a:off x="838200" y="3069771"/>
            <a:ext cx="10515600" cy="3107192"/>
          </a:xfrm>
        </p:spPr>
        <p:txBody>
          <a:bodyPr/>
          <a:lstStyle/>
          <a:p>
            <a:pPr marL="0" indent="0" algn="ctr">
              <a:buNone/>
            </a:pPr>
            <a:endParaRPr lang="it-IT" dirty="0"/>
          </a:p>
          <a:p>
            <a:pPr marL="0" indent="0" algn="ctr">
              <a:buNone/>
            </a:pPr>
            <a:r>
              <a:rPr lang="it-IT" sz="3600" dirty="0">
                <a:solidFill>
                  <a:srgbClr val="A50021"/>
                </a:solidFill>
                <a:latin typeface="Lucida Handwriting" panose="03010101010101010101" pitchFamily="66" charset="0"/>
              </a:rPr>
              <a:t>WORLD ENVIRONMENT DAY 2020</a:t>
            </a:r>
          </a:p>
          <a:p>
            <a:pPr marL="0" indent="0">
              <a:buNone/>
            </a:pPr>
            <a:endParaRPr lang="it-IT" dirty="0">
              <a:solidFill>
                <a:srgbClr val="A50021"/>
              </a:solidFill>
              <a:latin typeface="Lucida Handwriting" panose="03010101010101010101" pitchFamily="66" charset="0"/>
            </a:endParaRPr>
          </a:p>
          <a:p>
            <a:pPr marL="0" indent="0">
              <a:buNone/>
            </a:pPr>
            <a:endParaRPr lang="it-IT" dirty="0">
              <a:solidFill>
                <a:srgbClr val="A50021"/>
              </a:solidFill>
              <a:latin typeface="Lucida Handwriting" panose="03010101010101010101" pitchFamily="66" charset="0"/>
            </a:endParaRPr>
          </a:p>
          <a:p>
            <a:pPr marL="0" indent="0">
              <a:buNone/>
            </a:pPr>
            <a:endParaRPr lang="it-IT" dirty="0">
              <a:solidFill>
                <a:srgbClr val="A50021"/>
              </a:solidFill>
              <a:latin typeface="Lucida Handwriting" panose="03010101010101010101" pitchFamily="66" charset="0"/>
            </a:endParaRPr>
          </a:p>
          <a:p>
            <a:pPr marL="0" indent="0">
              <a:buNone/>
            </a:pPr>
            <a:r>
              <a:rPr lang="it-IT" sz="2000" dirty="0">
                <a:solidFill>
                  <a:srgbClr val="A50021"/>
                </a:solidFill>
                <a:latin typeface="Lucida Handwriting" panose="03010101010101010101" pitchFamily="66" charset="0"/>
              </a:rPr>
              <a:t>MAY 2020</a:t>
            </a:r>
          </a:p>
        </p:txBody>
      </p:sp>
      <p:pic>
        <p:nvPicPr>
          <p:cNvPr id="4" name="Immagine 3" descr="C:\Documents and Settings\Marin\My Documents\Erasmus logo (2).jpe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77114" y="404664"/>
            <a:ext cx="1440160" cy="1296144"/>
          </a:xfrm>
          <a:prstGeom prst="rect">
            <a:avLst/>
          </a:prstGeom>
          <a:noFill/>
        </p:spPr>
      </p:pic>
      <p:pic>
        <p:nvPicPr>
          <p:cNvPr id="6" name="Immagine 5" descr="C:\Users\Gabi\Desktop\UCIT, VESNA - ERASMUS mail\er logo.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96998" y="1894649"/>
            <a:ext cx="3725850" cy="857256"/>
          </a:xfrm>
          <a:prstGeom prst="rect">
            <a:avLst/>
          </a:prstGeom>
          <a:noFill/>
        </p:spPr>
      </p:pic>
      <p:pic>
        <p:nvPicPr>
          <p:cNvPr id="7" name="Immagine 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82388" y="5054145"/>
            <a:ext cx="1008112" cy="936104"/>
          </a:xfrm>
          <a:prstGeom prst="rect">
            <a:avLst/>
          </a:prstGeom>
          <a:noFill/>
          <a:ln w="9525">
            <a:noFill/>
            <a:miter lim="800000"/>
            <a:headEnd/>
            <a:tailEnd/>
          </a:ln>
        </p:spPr>
      </p:pic>
      <p:pic>
        <p:nvPicPr>
          <p:cNvPr id="8" name="Immagine 7"/>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49222" y="4980666"/>
            <a:ext cx="936104" cy="936104"/>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101360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B5E07D-31DB-47CF-B28A-AC33118F85AE}"/>
              </a:ext>
            </a:extLst>
          </p:cNvPr>
          <p:cNvSpPr>
            <a:spLocks noGrp="1"/>
          </p:cNvSpPr>
          <p:nvPr>
            <p:ph type="title"/>
          </p:nvPr>
        </p:nvSpPr>
        <p:spPr>
          <a:xfrm>
            <a:off x="1307804" y="1"/>
            <a:ext cx="10045995" cy="954653"/>
          </a:xfrm>
        </p:spPr>
        <p:txBody>
          <a:bodyPr/>
          <a:lstStyle/>
          <a:p>
            <a:r>
              <a:rPr lang="it-IT" dirty="0">
                <a:solidFill>
                  <a:srgbClr val="FF0000"/>
                </a:solidFill>
                <a:latin typeface="Times New Roman" panose="02020603050405020304" pitchFamily="18" charset="0"/>
                <a:cs typeface="Times New Roman" panose="02020603050405020304" pitchFamily="18" charset="0"/>
              </a:rPr>
              <a:t>                     UPCYCLING </a:t>
            </a:r>
          </a:p>
        </p:txBody>
      </p:sp>
      <p:sp>
        <p:nvSpPr>
          <p:cNvPr id="3" name="Segnaposto contenuto 2">
            <a:extLst>
              <a:ext uri="{FF2B5EF4-FFF2-40B4-BE49-F238E27FC236}">
                <a16:creationId xmlns:a16="http://schemas.microsoft.com/office/drawing/2014/main" id="{0DA95511-D14A-4048-8BDB-E027D8943EC3}"/>
              </a:ext>
            </a:extLst>
          </p:cNvPr>
          <p:cNvSpPr>
            <a:spLocks noGrp="1"/>
          </p:cNvSpPr>
          <p:nvPr>
            <p:ph idx="1"/>
          </p:nvPr>
        </p:nvSpPr>
        <p:spPr>
          <a:xfrm>
            <a:off x="838200" y="954654"/>
            <a:ext cx="10515600" cy="5222309"/>
          </a:xfrm>
        </p:spPr>
        <p:txBody>
          <a:bodyPr/>
          <a:lstStyle/>
          <a:p>
            <a:pPr marL="0" indent="0" algn="ctr">
              <a:buNone/>
            </a:pPr>
            <a:r>
              <a:rPr lang="en-US" sz="2400" dirty="0">
                <a:latin typeface="Times New Roman" panose="02020603050405020304" pitchFamily="18" charset="0"/>
                <a:cs typeface="Times New Roman" panose="02020603050405020304" pitchFamily="18" charset="0"/>
              </a:rPr>
              <a:t>Upcycling, also known as creative reuse, is the process of transforming by-products, waste materials, useless, or unwanted products into new materials or products of better quality and environmental value.</a:t>
            </a:r>
          </a:p>
          <a:p>
            <a:pPr marL="0" indent="0" algn="ctr">
              <a:buNone/>
            </a:pPr>
            <a:r>
              <a:rPr lang="en-US" sz="2400" dirty="0">
                <a:latin typeface="Times New Roman" panose="02020603050405020304" pitchFamily="18" charset="0"/>
                <a:cs typeface="Times New Roman" panose="02020603050405020304" pitchFamily="18" charset="0"/>
              </a:rPr>
              <a:t>Is one of three R for the Environment: Reduce, Reuse, </a:t>
            </a:r>
            <a:r>
              <a:rPr lang="en-US" sz="2400" dirty="0" err="1">
                <a:latin typeface="Times New Roman" panose="02020603050405020304" pitchFamily="18" charset="0"/>
                <a:cs typeface="Times New Roman" panose="02020603050405020304" pitchFamily="18" charset="0"/>
              </a:rPr>
              <a:t>Ricycle</a:t>
            </a:r>
            <a:r>
              <a:rPr lang="en-US" sz="2400" dirty="0">
                <a:latin typeface="Times New Roman" panose="02020603050405020304" pitchFamily="18" charset="0"/>
                <a:cs typeface="Times New Roman" panose="02020603050405020304" pitchFamily="18" charset="0"/>
              </a:rPr>
              <a:t>.</a:t>
            </a:r>
          </a:p>
          <a:p>
            <a:pPr marL="0" indent="0" algn="ctr">
              <a:buNone/>
            </a:pPr>
            <a:r>
              <a:rPr lang="en-US" sz="2400" dirty="0">
                <a:latin typeface="Times New Roman" panose="02020603050405020304" pitchFamily="18" charset="0"/>
                <a:cs typeface="Times New Roman" panose="02020603050405020304" pitchFamily="18" charset="0"/>
              </a:rPr>
              <a:t>The goal is to protect the Planet by eliminating waste using something multiple time in a variety of ways.</a:t>
            </a:r>
          </a:p>
          <a:p>
            <a:pPr marL="0" indent="0" algn="ctr">
              <a:buNone/>
            </a:pPr>
            <a:endParaRPr lang="en-US" sz="2400" dirty="0">
              <a:latin typeface="Times New Roman" panose="02020603050405020304" pitchFamily="18" charset="0"/>
              <a:cs typeface="Times New Roman" panose="02020603050405020304" pitchFamily="18" charset="0"/>
            </a:endParaRPr>
          </a:p>
          <a:p>
            <a:endParaRPr lang="it-IT" dirty="0"/>
          </a:p>
        </p:txBody>
      </p:sp>
      <p:pic>
        <p:nvPicPr>
          <p:cNvPr id="5" name="Immagine 4">
            <a:extLst>
              <a:ext uri="{FF2B5EF4-FFF2-40B4-BE49-F238E27FC236}">
                <a16:creationId xmlns:a16="http://schemas.microsoft.com/office/drawing/2014/main" id="{AD509DEA-7A27-450B-AA13-1CAC2748456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4780" y="3429000"/>
            <a:ext cx="5231220" cy="2942562"/>
          </a:xfrm>
          <a:prstGeom prst="rect">
            <a:avLst/>
          </a:prstGeom>
          <a:ln>
            <a:noFill/>
          </a:ln>
          <a:effectLst>
            <a:outerShdw blurRad="292100" dist="139700" dir="2700000" algn="tl" rotWithShape="0">
              <a:srgbClr val="333333">
                <a:alpha val="65000"/>
              </a:srgbClr>
            </a:outerShdw>
          </a:effectLst>
        </p:spPr>
      </p:pic>
      <p:pic>
        <p:nvPicPr>
          <p:cNvPr id="6" name="Immagine 5">
            <a:extLst>
              <a:ext uri="{FF2B5EF4-FFF2-40B4-BE49-F238E27FC236}">
                <a16:creationId xmlns:a16="http://schemas.microsoft.com/office/drawing/2014/main" id="{22E63CB7-F82B-4040-9AD3-4763F124D5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55442" y="3205205"/>
            <a:ext cx="3062177" cy="3390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55129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77E36-2133-4777-9867-29E773B82A6D}"/>
              </a:ext>
            </a:extLst>
          </p:cNvPr>
          <p:cNvSpPr>
            <a:spLocks noGrp="1"/>
          </p:cNvSpPr>
          <p:nvPr>
            <p:ph type="title"/>
          </p:nvPr>
        </p:nvSpPr>
        <p:spPr>
          <a:xfrm>
            <a:off x="255181" y="159489"/>
            <a:ext cx="9867014" cy="988828"/>
          </a:xfrm>
        </p:spPr>
        <p:txBody>
          <a:bodyPr>
            <a:normAutofit/>
          </a:bodyPr>
          <a:lstStyle/>
          <a:p>
            <a:r>
              <a:rPr lang="it-IT" dirty="0">
                <a:solidFill>
                  <a:srgbClr val="C00000"/>
                </a:solidFill>
                <a:latin typeface="Times New Roman" panose="02020603050405020304" pitchFamily="18" charset="0"/>
                <a:ea typeface="+mn-ea"/>
                <a:cs typeface="Times New Roman" panose="02020603050405020304" pitchFamily="18" charset="0"/>
              </a:rPr>
              <a:t>                 </a:t>
            </a:r>
            <a:r>
              <a:rPr lang="it-IT" dirty="0">
                <a:solidFill>
                  <a:srgbClr val="FF0000"/>
                </a:solidFill>
                <a:latin typeface="Times New Roman" panose="02020603050405020304" pitchFamily="18" charset="0"/>
                <a:ea typeface="+mn-ea"/>
                <a:cs typeface="Times New Roman" panose="02020603050405020304" pitchFamily="18" charset="0"/>
              </a:rPr>
              <a:t>RECYCLING AND REUSING</a:t>
            </a:r>
          </a:p>
        </p:txBody>
      </p:sp>
      <p:sp>
        <p:nvSpPr>
          <p:cNvPr id="3" name="Segnaposto contenuto 2">
            <a:extLst>
              <a:ext uri="{FF2B5EF4-FFF2-40B4-BE49-F238E27FC236}">
                <a16:creationId xmlns:a16="http://schemas.microsoft.com/office/drawing/2014/main" id="{4B957A03-C333-49E5-B8B1-054C91F448FC}"/>
              </a:ext>
            </a:extLst>
          </p:cNvPr>
          <p:cNvSpPr>
            <a:spLocks noGrp="1"/>
          </p:cNvSpPr>
          <p:nvPr>
            <p:ph idx="1"/>
          </p:nvPr>
        </p:nvSpPr>
        <p:spPr>
          <a:xfrm>
            <a:off x="435935" y="1403498"/>
            <a:ext cx="10917865" cy="4773465"/>
          </a:xfrm>
        </p:spPr>
        <p:txBody>
          <a:bodyPr/>
          <a:lstStyle/>
          <a:p>
            <a:pPr marL="0" indent="0" algn="ctr">
              <a:buNone/>
            </a:pPr>
            <a:r>
              <a:rPr lang="en-US" sz="2400" dirty="0">
                <a:latin typeface="Times New Roman" panose="02020603050405020304" pitchFamily="18" charset="0"/>
                <a:cs typeface="Times New Roman" panose="02020603050405020304" pitchFamily="18" charset="0"/>
              </a:rPr>
              <a:t>Recycling means turning an item into raw materials which can be used again. Reusing refers to using an object as it is without treatment. This reduces pollution and waste, thus making it a more sustainable process usually for a completely new product</a:t>
            </a:r>
            <a:r>
              <a:rPr lang="en-US" dirty="0"/>
              <a:t>.</a:t>
            </a:r>
            <a:endParaRPr lang="it-IT" dirty="0"/>
          </a:p>
        </p:txBody>
      </p:sp>
      <p:pic>
        <p:nvPicPr>
          <p:cNvPr id="4" name="Immagine 3">
            <a:extLst>
              <a:ext uri="{FF2B5EF4-FFF2-40B4-BE49-F238E27FC236}">
                <a16:creationId xmlns:a16="http://schemas.microsoft.com/office/drawing/2014/main" id="{8724636B-ABC1-4B7E-9B85-5508EDD85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70" y="2810649"/>
            <a:ext cx="4762500" cy="3171825"/>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76619BCE-B9FD-4ACD-9283-7258A54A0C5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19654" y="2810649"/>
            <a:ext cx="3810886" cy="36902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38834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261AB7EE-523F-4AFD-A26A-DAABA1CA8530}"/>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768753" y="3443207"/>
            <a:ext cx="5755759" cy="3131912"/>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65A5CC43-09A9-4727-AC6B-33995EB97F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836" y="3340723"/>
            <a:ext cx="3940660" cy="2955495"/>
          </a:xfrm>
          <a:prstGeom prst="rect">
            <a:avLst/>
          </a:prstGeom>
          <a:ln>
            <a:noFill/>
          </a:ln>
          <a:effectLst>
            <a:outerShdw blurRad="292100" dist="139700" dir="2700000" algn="tl" rotWithShape="0">
              <a:srgbClr val="333333">
                <a:alpha val="65000"/>
              </a:srgbClr>
            </a:outerShdw>
          </a:effectLst>
        </p:spPr>
      </p:pic>
      <p:pic>
        <p:nvPicPr>
          <p:cNvPr id="6" name="Immagine 5">
            <a:extLst>
              <a:ext uri="{FF2B5EF4-FFF2-40B4-BE49-F238E27FC236}">
                <a16:creationId xmlns:a16="http://schemas.microsoft.com/office/drawing/2014/main" id="{1F555C58-015D-49B8-A570-3405B679F5A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37252" y="282881"/>
            <a:ext cx="4987260" cy="2805334"/>
          </a:xfrm>
          <a:prstGeom prst="rect">
            <a:avLst/>
          </a:prstGeom>
          <a:ln>
            <a:noFill/>
          </a:ln>
          <a:effectLst>
            <a:outerShdw blurRad="292100" dist="139700" dir="2700000" algn="tl" rotWithShape="0">
              <a:srgbClr val="333333">
                <a:alpha val="65000"/>
              </a:srgbClr>
            </a:outerShdw>
          </a:effectLst>
        </p:spPr>
      </p:pic>
      <p:pic>
        <p:nvPicPr>
          <p:cNvPr id="7" name="Immagine 6">
            <a:extLst>
              <a:ext uri="{FF2B5EF4-FFF2-40B4-BE49-F238E27FC236}">
                <a16:creationId xmlns:a16="http://schemas.microsoft.com/office/drawing/2014/main" id="{D53711D3-5C49-4E60-87E0-0116D6E2DE4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006" y="425878"/>
            <a:ext cx="4818321" cy="2529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5682013"/>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F23AAF-899F-409E-853A-F7546B2AB4D1}"/>
              </a:ext>
            </a:extLst>
          </p:cNvPr>
          <p:cNvSpPr>
            <a:spLocks noGrp="1"/>
          </p:cNvSpPr>
          <p:nvPr>
            <p:ph type="title"/>
          </p:nvPr>
        </p:nvSpPr>
        <p:spPr>
          <a:xfrm>
            <a:off x="215900" y="365125"/>
            <a:ext cx="11290300" cy="701675"/>
          </a:xfrm>
        </p:spPr>
        <p:txBody>
          <a:bodyPr/>
          <a:lstStyle/>
          <a:p>
            <a:r>
              <a:rPr lang="it-IT" dirty="0"/>
              <a:t>                  </a:t>
            </a:r>
            <a:r>
              <a:rPr lang="it-IT" dirty="0">
                <a:solidFill>
                  <a:srgbClr val="FF0000"/>
                </a:solidFill>
                <a:latin typeface="Times New Roman" panose="02020603050405020304" pitchFamily="18" charset="0"/>
                <a:cs typeface="Times New Roman" panose="02020603050405020304" pitchFamily="18" charset="0"/>
              </a:rPr>
              <a:t>BENEFITS OF REUSING ITEMS</a:t>
            </a:r>
          </a:p>
        </p:txBody>
      </p:sp>
      <p:sp>
        <p:nvSpPr>
          <p:cNvPr id="3" name="Segnaposto contenuto 2">
            <a:extLst>
              <a:ext uri="{FF2B5EF4-FFF2-40B4-BE49-F238E27FC236}">
                <a16:creationId xmlns:a16="http://schemas.microsoft.com/office/drawing/2014/main" id="{00144521-99D5-4A78-B871-3C3F91B3B193}"/>
              </a:ext>
            </a:extLst>
          </p:cNvPr>
          <p:cNvSpPr>
            <a:spLocks noGrp="1"/>
          </p:cNvSpPr>
          <p:nvPr>
            <p:ph idx="1"/>
          </p:nvPr>
        </p:nvSpPr>
        <p:spPr>
          <a:xfrm>
            <a:off x="215900" y="1066800"/>
            <a:ext cx="11137900" cy="5110163"/>
          </a:xfrm>
        </p:spPr>
        <p:txBody>
          <a:bodyPr>
            <a:normAutofit/>
          </a:bodyPr>
          <a:lstStyle/>
          <a:p>
            <a:pPr marL="0" indent="0">
              <a:buNone/>
            </a:pPr>
            <a:r>
              <a:rPr lang="en-US" sz="2400" dirty="0"/>
              <a:t>• </a:t>
            </a:r>
            <a:r>
              <a:rPr lang="en-US" sz="2400" dirty="0">
                <a:latin typeface="Times New Roman" panose="02020603050405020304" pitchFamily="18" charset="0"/>
                <a:cs typeface="Times New Roman" panose="02020603050405020304" pitchFamily="18" charset="0"/>
              </a:rPr>
              <a:t>Lessen the pollution and greenhouse gas emissions associated with landfill;</a:t>
            </a:r>
          </a:p>
          <a:p>
            <a:pPr marL="0" indent="0">
              <a:buNone/>
            </a:pPr>
            <a:r>
              <a:rPr lang="en-US" sz="2400" dirty="0">
                <a:latin typeface="Times New Roman" panose="02020603050405020304" pitchFamily="18" charset="0"/>
                <a:cs typeface="Times New Roman" panose="02020603050405020304" pitchFamily="18" charset="0"/>
              </a:rPr>
              <a:t>• Cut the financial cost of disposing of waste;</a:t>
            </a:r>
          </a:p>
          <a:p>
            <a:pPr marL="0" indent="0">
              <a:buNone/>
            </a:pPr>
            <a:r>
              <a:rPr lang="en-US" sz="2400" dirty="0">
                <a:latin typeface="Times New Roman" panose="02020603050405020304" pitchFamily="18" charset="0"/>
                <a:cs typeface="Times New Roman" panose="02020603050405020304" pitchFamily="18" charset="0"/>
              </a:rPr>
              <a:t>• Reduce how much you spend and find handy solutions to your challenges at home;</a:t>
            </a:r>
          </a:p>
          <a:p>
            <a:pPr marL="0" indent="0">
              <a:buNone/>
            </a:pPr>
            <a:r>
              <a:rPr lang="it-IT" sz="2400" dirty="0">
                <a:latin typeface="Times New Roman" panose="02020603050405020304" pitchFamily="18" charset="0"/>
                <a:cs typeface="Times New Roman" panose="02020603050405020304" pitchFamily="18" charset="0"/>
              </a:rPr>
              <a:t>• Make the Planet a </a:t>
            </a:r>
            <a:r>
              <a:rPr lang="it-IT" sz="2400" dirty="0" err="1">
                <a:latin typeface="Times New Roman" panose="02020603050405020304" pitchFamily="18" charset="0"/>
                <a:cs typeface="Times New Roman" panose="02020603050405020304" pitchFamily="18" charset="0"/>
              </a:rPr>
              <a:t>cleaner</a:t>
            </a:r>
            <a:r>
              <a:rPr lang="it-IT" sz="2400" dirty="0">
                <a:latin typeface="Times New Roman" panose="02020603050405020304" pitchFamily="18" charset="0"/>
                <a:cs typeface="Times New Roman" panose="02020603050405020304" pitchFamily="18" charset="0"/>
              </a:rPr>
              <a:t> place;</a:t>
            </a:r>
          </a:p>
        </p:txBody>
      </p:sp>
      <p:pic>
        <p:nvPicPr>
          <p:cNvPr id="5" name="Immagine 4">
            <a:extLst>
              <a:ext uri="{FF2B5EF4-FFF2-40B4-BE49-F238E27FC236}">
                <a16:creationId xmlns:a16="http://schemas.microsoft.com/office/drawing/2014/main" id="{2C54E97D-C1AB-4E26-B9B0-0A323FF48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607" y="2929072"/>
            <a:ext cx="7000528" cy="3833236"/>
          </a:xfrm>
          <a:prstGeom prst="rect">
            <a:avLst/>
          </a:prstGeom>
        </p:spPr>
      </p:pic>
    </p:spTree>
    <p:extLst>
      <p:ext uri="{BB962C8B-B14F-4D97-AF65-F5344CB8AC3E}">
        <p14:creationId xmlns:p14="http://schemas.microsoft.com/office/powerpoint/2010/main" val="29992190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2D5D999-CE72-49A6-AF72-DAE22C67DEAA}"/>
              </a:ext>
            </a:extLst>
          </p:cNvPr>
          <p:cNvSpPr>
            <a:spLocks noGrp="1"/>
          </p:cNvSpPr>
          <p:nvPr>
            <p:ph idx="1"/>
          </p:nvPr>
        </p:nvSpPr>
        <p:spPr>
          <a:xfrm>
            <a:off x="63795" y="308345"/>
            <a:ext cx="12064409" cy="6549655"/>
          </a:xfrm>
        </p:spPr>
        <p:txBody>
          <a:bodyPr>
            <a:normAutofit fontScale="92500"/>
          </a:bodyPr>
          <a:lstStyle/>
          <a:p>
            <a:pPr marL="0" indent="0">
              <a:buNone/>
            </a:pPr>
            <a:r>
              <a:rPr lang="it-IT" dirty="0">
                <a:solidFill>
                  <a:srgbClr val="FF7C80"/>
                </a:solidFill>
              </a:rPr>
              <a:t>             GABRIELLA CICINELLI </a:t>
            </a:r>
            <a:r>
              <a:rPr lang="it-IT" dirty="0">
                <a:solidFill>
                  <a:srgbClr val="00B0F0"/>
                </a:solidFill>
              </a:rPr>
              <a:t>                                                                       THOMAS MARTINO</a:t>
            </a:r>
            <a:endParaRPr lang="it-IT" dirty="0"/>
          </a:p>
          <a:p>
            <a:pPr marL="0" indent="0">
              <a:buNone/>
            </a:pPr>
            <a:endParaRPr lang="it-IT" dirty="0"/>
          </a:p>
          <a:p>
            <a:pPr marL="0" indent="0">
              <a:buNone/>
            </a:pPr>
            <a:endParaRPr lang="it-IT" dirty="0"/>
          </a:p>
          <a:p>
            <a:pPr marL="0" indent="0">
              <a:buNone/>
            </a:pPr>
            <a:r>
              <a:rPr lang="it-IT" dirty="0">
                <a:solidFill>
                  <a:srgbClr val="CC0099"/>
                </a:solidFill>
              </a:rPr>
              <a:t>MARIA GRAZIA CIOCCA                                                                                   </a:t>
            </a:r>
            <a:r>
              <a:rPr lang="it-IT" dirty="0">
                <a:solidFill>
                  <a:srgbClr val="FF0066"/>
                </a:solidFill>
              </a:rPr>
              <a:t>VALERIA COLAVITA</a:t>
            </a:r>
          </a:p>
          <a:p>
            <a:pPr marL="0" indent="0">
              <a:buNone/>
            </a:pPr>
            <a:endParaRPr lang="it-IT" dirty="0"/>
          </a:p>
          <a:p>
            <a:pPr marL="0" indent="0">
              <a:buNone/>
            </a:pPr>
            <a:endParaRPr lang="it-IT" dirty="0"/>
          </a:p>
          <a:p>
            <a:pPr marL="0" indent="0">
              <a:buNone/>
            </a:pPr>
            <a:endParaRPr lang="it-IT" dirty="0">
              <a:solidFill>
                <a:schemeClr val="accent2">
                  <a:lumMod val="75000"/>
                </a:schemeClr>
              </a:solidFill>
            </a:endParaRPr>
          </a:p>
          <a:p>
            <a:pPr marL="0" indent="0">
              <a:buNone/>
            </a:pPr>
            <a:r>
              <a:rPr lang="it-IT" dirty="0">
                <a:solidFill>
                  <a:srgbClr val="00B050"/>
                </a:solidFill>
              </a:rPr>
              <a:t>PASQUALE </a:t>
            </a:r>
            <a:r>
              <a:rPr lang="it-IT">
                <a:solidFill>
                  <a:srgbClr val="00B050"/>
                </a:solidFill>
              </a:rPr>
              <a:t>CIOCCA                                                                   </a:t>
            </a:r>
            <a:r>
              <a:rPr lang="it-IT">
                <a:solidFill>
                  <a:schemeClr val="accent2">
                    <a:lumMod val="75000"/>
                  </a:schemeClr>
                </a:solidFill>
              </a:rPr>
              <a:t>EMANUELE </a:t>
            </a:r>
            <a:r>
              <a:rPr lang="it-IT" dirty="0">
                <a:solidFill>
                  <a:schemeClr val="accent2">
                    <a:lumMod val="75000"/>
                  </a:schemeClr>
                </a:solidFill>
              </a:rPr>
              <a:t>SAVERIO SCAMAZZO</a:t>
            </a:r>
          </a:p>
          <a:p>
            <a:pPr marL="0" indent="0">
              <a:buNone/>
            </a:pPr>
            <a:endParaRPr lang="it-IT" dirty="0">
              <a:solidFill>
                <a:schemeClr val="accent2">
                  <a:lumMod val="75000"/>
                </a:schemeClr>
              </a:solidFill>
            </a:endParaRPr>
          </a:p>
          <a:p>
            <a:pPr marL="0" indent="0">
              <a:buNone/>
            </a:pPr>
            <a:endParaRPr lang="it-IT" dirty="0">
              <a:solidFill>
                <a:schemeClr val="accent2">
                  <a:lumMod val="75000"/>
                </a:schemeClr>
              </a:solidFill>
            </a:endParaRPr>
          </a:p>
          <a:p>
            <a:pPr marL="0" indent="0" algn="r">
              <a:buNone/>
            </a:pPr>
            <a:r>
              <a:rPr lang="it-IT" i="1" dirty="0">
                <a:solidFill>
                  <a:srgbClr val="0E12C8"/>
                </a:solidFill>
              </a:rPr>
              <a:t>Second </a:t>
            </a:r>
            <a:r>
              <a:rPr lang="it-IT" i="1" dirty="0" err="1">
                <a:solidFill>
                  <a:srgbClr val="0E12C8"/>
                </a:solidFill>
              </a:rPr>
              <a:t>class</a:t>
            </a:r>
            <a:r>
              <a:rPr lang="it-IT" i="1" dirty="0">
                <a:solidFill>
                  <a:srgbClr val="0E12C8"/>
                </a:solidFill>
              </a:rPr>
              <a:t> of Scuola Secondaria</a:t>
            </a:r>
          </a:p>
          <a:p>
            <a:pPr marL="0" indent="0" algn="r">
              <a:buNone/>
            </a:pPr>
            <a:r>
              <a:rPr lang="it-IT" i="1" dirty="0">
                <a:solidFill>
                  <a:srgbClr val="0E12C8"/>
                </a:solidFill>
              </a:rPr>
              <a:t>I Grado of Sant’Elia a Pianisi </a:t>
            </a:r>
          </a:p>
          <a:p>
            <a:pPr marL="0" indent="0">
              <a:buNone/>
            </a:pPr>
            <a:r>
              <a:rPr lang="it-IT" dirty="0">
                <a:solidFill>
                  <a:srgbClr val="C00000"/>
                </a:solidFill>
              </a:rPr>
              <a:t>JUAN ANDRES UTRERA PANNITTO             </a:t>
            </a:r>
          </a:p>
        </p:txBody>
      </p:sp>
      <p:sp>
        <p:nvSpPr>
          <p:cNvPr id="2" name="Rettangolo 1">
            <a:extLst>
              <a:ext uri="{FF2B5EF4-FFF2-40B4-BE49-F238E27FC236}">
                <a16:creationId xmlns:a16="http://schemas.microsoft.com/office/drawing/2014/main" id="{6DA88A88-B05E-45FB-B539-DF44462BFD81}"/>
              </a:ext>
            </a:extLst>
          </p:cNvPr>
          <p:cNvSpPr/>
          <p:nvPr/>
        </p:nvSpPr>
        <p:spPr>
          <a:xfrm>
            <a:off x="6003635" y="2967335"/>
            <a:ext cx="184731" cy="923330"/>
          </a:xfrm>
          <a:prstGeom prst="rect">
            <a:avLst/>
          </a:prstGeom>
          <a:noFill/>
        </p:spPr>
        <p:txBody>
          <a:bodyPr wrap="none" lIns="91440" tIns="45720" rIns="91440" bIns="45720">
            <a:spAutoFit/>
          </a:bodyPr>
          <a:lstStyle/>
          <a:p>
            <a:pPr algn="ctr"/>
            <a:endPar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274022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1950-1765-4333-8ABB-9E37064B97E1}"/>
              </a:ext>
            </a:extLst>
          </p:cNvPr>
          <p:cNvSpPr>
            <a:spLocks noGrp="1"/>
          </p:cNvSpPr>
          <p:nvPr>
            <p:ph type="ctrTitle"/>
          </p:nvPr>
        </p:nvSpPr>
        <p:spPr/>
        <p:txBody>
          <a:bodyPr>
            <a:normAutofit/>
          </a:bodyPr>
          <a:lstStyle/>
          <a:p>
            <a:br>
              <a:rPr lang="it-IT" dirty="0"/>
            </a:br>
            <a:endParaRPr lang="it-IT" dirty="0"/>
          </a:p>
        </p:txBody>
      </p:sp>
      <p:sp>
        <p:nvSpPr>
          <p:cNvPr id="7" name="Sottotitolo 6">
            <a:extLst>
              <a:ext uri="{FF2B5EF4-FFF2-40B4-BE49-F238E27FC236}">
                <a16:creationId xmlns:a16="http://schemas.microsoft.com/office/drawing/2014/main" id="{8B539729-B526-4216-9D0A-2BECAC0D080E}"/>
              </a:ext>
            </a:extLst>
          </p:cNvPr>
          <p:cNvSpPr>
            <a:spLocks noGrp="1"/>
          </p:cNvSpPr>
          <p:nvPr>
            <p:ph type="subTitle" idx="1"/>
          </p:nvPr>
        </p:nvSpPr>
        <p:spPr>
          <a:xfrm>
            <a:off x="1685924" y="2838956"/>
            <a:ext cx="9144000" cy="943882"/>
          </a:xfrm>
        </p:spPr>
        <p:txBody>
          <a:bodyPr>
            <a:normAutofit/>
          </a:bodyPr>
          <a:lstStyle/>
          <a:p>
            <a:r>
              <a:rPr lang="it-IT" sz="4400" dirty="0">
                <a:solidFill>
                  <a:srgbClr val="C00000"/>
                </a:solidFill>
                <a:latin typeface="Times New Roman" panose="02020603050405020304" pitchFamily="18" charset="0"/>
                <a:cs typeface="Times New Roman" panose="02020603050405020304" pitchFamily="18" charset="0"/>
              </a:rPr>
              <a:t>W</a:t>
            </a:r>
            <a:r>
              <a:rPr lang="it-IT" sz="4400" dirty="0">
                <a:solidFill>
                  <a:srgbClr val="FF0000"/>
                </a:solidFill>
                <a:latin typeface="Times New Roman" panose="02020603050405020304" pitchFamily="18" charset="0"/>
                <a:cs typeface="Times New Roman" panose="02020603050405020304" pitchFamily="18" charset="0"/>
              </a:rPr>
              <a:t>O</a:t>
            </a:r>
            <a:r>
              <a:rPr lang="it-IT" sz="4400" dirty="0">
                <a:solidFill>
                  <a:schemeClr val="accent2"/>
                </a:solidFill>
                <a:latin typeface="Times New Roman" panose="02020603050405020304" pitchFamily="18" charset="0"/>
                <a:cs typeface="Times New Roman" panose="02020603050405020304" pitchFamily="18" charset="0"/>
              </a:rPr>
              <a:t>R</a:t>
            </a:r>
            <a:r>
              <a:rPr lang="it-IT" sz="4400" dirty="0">
                <a:solidFill>
                  <a:srgbClr val="FFC000"/>
                </a:solidFill>
                <a:latin typeface="Times New Roman" panose="02020603050405020304" pitchFamily="18" charset="0"/>
                <a:cs typeface="Times New Roman" panose="02020603050405020304" pitchFamily="18" charset="0"/>
              </a:rPr>
              <a:t>L</a:t>
            </a:r>
            <a:r>
              <a:rPr lang="it-IT" sz="4400" dirty="0">
                <a:solidFill>
                  <a:srgbClr val="FFFF00"/>
                </a:solidFill>
                <a:latin typeface="Times New Roman" panose="02020603050405020304" pitchFamily="18" charset="0"/>
                <a:cs typeface="Times New Roman" panose="02020603050405020304" pitchFamily="18" charset="0"/>
              </a:rPr>
              <a:t>D</a:t>
            </a:r>
            <a:r>
              <a:rPr lang="it-IT" sz="4400" dirty="0">
                <a:latin typeface="Times New Roman" panose="02020603050405020304" pitchFamily="18" charset="0"/>
                <a:cs typeface="Times New Roman" panose="02020603050405020304" pitchFamily="18" charset="0"/>
              </a:rPr>
              <a:t> </a:t>
            </a:r>
            <a:r>
              <a:rPr lang="it-IT" sz="4400" dirty="0">
                <a:solidFill>
                  <a:schemeClr val="accent6">
                    <a:lumMod val="50000"/>
                  </a:schemeClr>
                </a:solidFill>
                <a:latin typeface="Times New Roman" panose="02020603050405020304" pitchFamily="18" charset="0"/>
                <a:cs typeface="Times New Roman" panose="02020603050405020304" pitchFamily="18" charset="0"/>
              </a:rPr>
              <a:t>E</a:t>
            </a:r>
            <a:r>
              <a:rPr lang="it-IT" sz="4400" dirty="0">
                <a:solidFill>
                  <a:srgbClr val="00B050"/>
                </a:solidFill>
                <a:latin typeface="Times New Roman" panose="02020603050405020304" pitchFamily="18" charset="0"/>
                <a:cs typeface="Times New Roman" panose="02020603050405020304" pitchFamily="18" charset="0"/>
              </a:rPr>
              <a:t>N</a:t>
            </a:r>
            <a:r>
              <a:rPr lang="it-IT" sz="4400" dirty="0">
                <a:solidFill>
                  <a:srgbClr val="92D050"/>
                </a:solidFill>
                <a:latin typeface="Times New Roman" panose="02020603050405020304" pitchFamily="18" charset="0"/>
                <a:cs typeface="Times New Roman" panose="02020603050405020304" pitchFamily="18" charset="0"/>
              </a:rPr>
              <a:t>V</a:t>
            </a:r>
            <a:r>
              <a:rPr lang="it-IT" sz="4400" dirty="0">
                <a:solidFill>
                  <a:srgbClr val="00B0F0"/>
                </a:solidFill>
                <a:latin typeface="Times New Roman" panose="02020603050405020304" pitchFamily="18" charset="0"/>
                <a:cs typeface="Times New Roman" panose="02020603050405020304" pitchFamily="18" charset="0"/>
              </a:rPr>
              <a:t>I</a:t>
            </a:r>
            <a:r>
              <a:rPr lang="it-IT" sz="4400" dirty="0">
                <a:solidFill>
                  <a:srgbClr val="0070C0"/>
                </a:solidFill>
                <a:latin typeface="Times New Roman" panose="02020603050405020304" pitchFamily="18" charset="0"/>
                <a:cs typeface="Times New Roman" panose="02020603050405020304" pitchFamily="18" charset="0"/>
              </a:rPr>
              <a:t>R</a:t>
            </a:r>
            <a:r>
              <a:rPr lang="it-IT" sz="4400" dirty="0">
                <a:solidFill>
                  <a:schemeClr val="accent5">
                    <a:lumMod val="50000"/>
                  </a:schemeClr>
                </a:solidFill>
                <a:latin typeface="Times New Roman" panose="02020603050405020304" pitchFamily="18" charset="0"/>
                <a:cs typeface="Times New Roman" panose="02020603050405020304" pitchFamily="18" charset="0"/>
              </a:rPr>
              <a:t>O</a:t>
            </a:r>
            <a:r>
              <a:rPr lang="it-IT" sz="4400" dirty="0">
                <a:solidFill>
                  <a:srgbClr val="002060"/>
                </a:solidFill>
                <a:latin typeface="Times New Roman" panose="02020603050405020304" pitchFamily="18" charset="0"/>
                <a:cs typeface="Times New Roman" panose="02020603050405020304" pitchFamily="18" charset="0"/>
              </a:rPr>
              <a:t>N</a:t>
            </a:r>
            <a:r>
              <a:rPr lang="it-IT" sz="4400" dirty="0">
                <a:solidFill>
                  <a:srgbClr val="660066"/>
                </a:solidFill>
                <a:latin typeface="Times New Roman" panose="02020603050405020304" pitchFamily="18" charset="0"/>
                <a:cs typeface="Times New Roman" panose="02020603050405020304" pitchFamily="18" charset="0"/>
              </a:rPr>
              <a:t>M</a:t>
            </a:r>
            <a:r>
              <a:rPr lang="it-IT" sz="4400" dirty="0">
                <a:solidFill>
                  <a:srgbClr val="7030A0"/>
                </a:solidFill>
                <a:latin typeface="Times New Roman" panose="02020603050405020304" pitchFamily="18" charset="0"/>
                <a:cs typeface="Times New Roman" panose="02020603050405020304" pitchFamily="18" charset="0"/>
              </a:rPr>
              <a:t>E</a:t>
            </a:r>
            <a:r>
              <a:rPr lang="it-IT" sz="4400" dirty="0">
                <a:solidFill>
                  <a:srgbClr val="CC0099"/>
                </a:solidFill>
                <a:latin typeface="Times New Roman" panose="02020603050405020304" pitchFamily="18" charset="0"/>
                <a:cs typeface="Times New Roman" panose="02020603050405020304" pitchFamily="18" charset="0"/>
              </a:rPr>
              <a:t>N</a:t>
            </a:r>
            <a:r>
              <a:rPr lang="it-IT" sz="4400" dirty="0">
                <a:solidFill>
                  <a:srgbClr val="FF00FF"/>
                </a:solidFill>
                <a:latin typeface="Times New Roman" panose="02020603050405020304" pitchFamily="18" charset="0"/>
                <a:cs typeface="Times New Roman" panose="02020603050405020304" pitchFamily="18" charset="0"/>
              </a:rPr>
              <a:t>T</a:t>
            </a:r>
            <a:r>
              <a:rPr lang="it-IT" sz="4400" dirty="0">
                <a:latin typeface="Times New Roman" panose="02020603050405020304" pitchFamily="18" charset="0"/>
                <a:cs typeface="Times New Roman" panose="02020603050405020304" pitchFamily="18" charset="0"/>
              </a:rPr>
              <a:t> </a:t>
            </a:r>
            <a:r>
              <a:rPr lang="it-IT" sz="4400" dirty="0">
                <a:solidFill>
                  <a:srgbClr val="FF0066"/>
                </a:solidFill>
                <a:latin typeface="Times New Roman" panose="02020603050405020304" pitchFamily="18" charset="0"/>
                <a:cs typeface="Times New Roman" panose="02020603050405020304" pitchFamily="18" charset="0"/>
              </a:rPr>
              <a:t>D</a:t>
            </a:r>
            <a:r>
              <a:rPr lang="it-IT" sz="4400" dirty="0">
                <a:solidFill>
                  <a:srgbClr val="FF6699"/>
                </a:solidFill>
                <a:latin typeface="Times New Roman" panose="02020603050405020304" pitchFamily="18" charset="0"/>
                <a:cs typeface="Times New Roman" panose="02020603050405020304" pitchFamily="18" charset="0"/>
              </a:rPr>
              <a:t>A</a:t>
            </a:r>
            <a:r>
              <a:rPr lang="it-IT" sz="4400" dirty="0">
                <a:solidFill>
                  <a:srgbClr val="FFCCCC"/>
                </a:solidFill>
                <a:latin typeface="Times New Roman" panose="02020603050405020304" pitchFamily="18" charset="0"/>
                <a:cs typeface="Times New Roman" panose="02020603050405020304" pitchFamily="18" charset="0"/>
              </a:rPr>
              <a:t>Y</a:t>
            </a:r>
          </a:p>
        </p:txBody>
      </p:sp>
      <p:pic>
        <p:nvPicPr>
          <p:cNvPr id="4" name="Immagine 3">
            <a:extLst>
              <a:ext uri="{FF2B5EF4-FFF2-40B4-BE49-F238E27FC236}">
                <a16:creationId xmlns:a16="http://schemas.microsoft.com/office/drawing/2014/main" id="{73453AAE-439E-496B-9647-710417E14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8" y="3694125"/>
            <a:ext cx="4973429" cy="3013898"/>
          </a:xfrm>
          <a:prstGeom prst="rect">
            <a:avLst/>
          </a:prstGeom>
          <a:noFill/>
          <a:ln>
            <a:noFill/>
          </a:ln>
        </p:spPr>
      </p:pic>
      <p:pic>
        <p:nvPicPr>
          <p:cNvPr id="5" name="Immagine 4">
            <a:extLst>
              <a:ext uri="{FF2B5EF4-FFF2-40B4-BE49-F238E27FC236}">
                <a16:creationId xmlns:a16="http://schemas.microsoft.com/office/drawing/2014/main" id="{C4DE91D7-25E7-4CD0-ADCF-470E7C11A5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1000" y="3694125"/>
            <a:ext cx="5543350" cy="2985395"/>
          </a:xfrm>
          <a:prstGeom prst="rect">
            <a:avLst/>
          </a:prstGeom>
          <a:ln>
            <a:noFill/>
          </a:ln>
          <a:effectLst>
            <a:outerShdw blurRad="292100" dist="139700" dir="2700000" algn="tl" rotWithShape="0">
              <a:srgbClr val="333333">
                <a:alpha val="65000"/>
              </a:srgbClr>
            </a:outerShdw>
          </a:effectLst>
        </p:spPr>
      </p:pic>
      <p:pic>
        <p:nvPicPr>
          <p:cNvPr id="9" name="Immagine 8">
            <a:extLst>
              <a:ext uri="{FF2B5EF4-FFF2-40B4-BE49-F238E27FC236}">
                <a16:creationId xmlns:a16="http://schemas.microsoft.com/office/drawing/2014/main" id="{A36447F2-EDEE-4361-BC35-959EDFC8C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437" y="126208"/>
            <a:ext cx="3954979" cy="27127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5953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54E8E88-2821-4264-9C09-AC519BCA3236}"/>
              </a:ext>
            </a:extLst>
          </p:cNvPr>
          <p:cNvSpPr>
            <a:spLocks noGrp="1"/>
          </p:cNvSpPr>
          <p:nvPr>
            <p:ph idx="1"/>
          </p:nvPr>
        </p:nvSpPr>
        <p:spPr>
          <a:xfrm>
            <a:off x="314325" y="318977"/>
            <a:ext cx="11039475" cy="2158409"/>
          </a:xfrm>
        </p:spPr>
        <p:txBody>
          <a:bodyPr>
            <a:normAutofit/>
          </a:bodyPr>
          <a:lstStyle/>
          <a:p>
            <a:pPr marL="0" indent="0" algn="ctr">
              <a:buNone/>
            </a:pPr>
            <a:r>
              <a:rPr lang="en-US" sz="2300" dirty="0">
                <a:latin typeface="Times New Roman" panose="02020603050405020304" pitchFamily="18" charset="0"/>
                <a:cs typeface="Times New Roman" panose="02020603050405020304" pitchFamily="18" charset="0"/>
              </a:rPr>
              <a:t>World Environment Day was established by the UN General Assembly in 1972, in memory of the Stockholm Conference on the Human Environment during which the United Nations Environment Program was formed. UNEP is an international body which has set itself the objective of promoting serious environmental protection and the sustainable use of natural resources through research grants, initiatives to protect animals and plants, and green projects. </a:t>
            </a:r>
            <a:r>
              <a:rPr lang="hr-HR" sz="2300">
                <a:latin typeface="Times New Roman" panose="02020603050405020304" pitchFamily="18" charset="0"/>
                <a:cs typeface="Times New Roman" panose="02020603050405020304" pitchFamily="18" charset="0"/>
              </a:rPr>
              <a:t>T</a:t>
            </a:r>
            <a:r>
              <a:rPr lang="en-US" sz="2300">
                <a:latin typeface="Times New Roman" panose="02020603050405020304" pitchFamily="18" charset="0"/>
                <a:cs typeface="Times New Roman" panose="02020603050405020304" pitchFamily="18" charset="0"/>
              </a:rPr>
              <a:t>hat </a:t>
            </a:r>
            <a:r>
              <a:rPr lang="en-US" sz="2300" dirty="0">
                <a:latin typeface="Times New Roman" panose="02020603050405020304" pitchFamily="18" charset="0"/>
                <a:cs typeface="Times New Roman" panose="02020603050405020304" pitchFamily="18" charset="0"/>
              </a:rPr>
              <a:t>combine productivity with respect for Nature.</a:t>
            </a:r>
          </a:p>
          <a:p>
            <a:pPr marL="0" indent="0" algn="ctr">
              <a:buNone/>
            </a:pPr>
            <a:endParaRPr lang="en-US" sz="24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F239D80B-5245-4CA2-96B1-31F72D9368E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08857" y="2543839"/>
            <a:ext cx="6153500" cy="3983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7180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527974-907A-4ABB-81D2-17E0DE2B8962}"/>
              </a:ext>
            </a:extLst>
          </p:cNvPr>
          <p:cNvSpPr>
            <a:spLocks noGrp="1"/>
          </p:cNvSpPr>
          <p:nvPr>
            <p:ph idx="1"/>
          </p:nvPr>
        </p:nvSpPr>
        <p:spPr>
          <a:xfrm>
            <a:off x="247650" y="428625"/>
            <a:ext cx="11106150" cy="5748338"/>
          </a:xfrm>
        </p:spPr>
        <p:txBody>
          <a:bodyPr>
            <a:normAutofit/>
          </a:bodyPr>
          <a:lstStyle/>
          <a:p>
            <a:pPr marL="0" indent="0" algn="ctr">
              <a:buNone/>
            </a:pPr>
            <a:r>
              <a:rPr lang="en-US" sz="2300" dirty="0">
                <a:latin typeface="Times New Roman" panose="02020603050405020304" pitchFamily="18" charset="0"/>
                <a:cs typeface="Times New Roman" panose="02020603050405020304" pitchFamily="18" charset="0"/>
              </a:rPr>
              <a:t>Since 1974, the commemoration of this date has helped the United Nations Environment Program (UNEP) to raise awareness and create political pressure to address growing concerns, such as the reduction of the ozone layer, the management of toxic chemicals, desertification or global warming.</a:t>
            </a:r>
          </a:p>
          <a:p>
            <a:pPr marL="0" indent="0" algn="ctr">
              <a:buNone/>
            </a:pPr>
            <a:endParaRPr lang="it-IT" sz="23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48712D0E-3BEC-471F-9BC9-E75FCCCEBC7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06459" y="2158824"/>
            <a:ext cx="5208441" cy="3659651"/>
          </a:xfrm>
          <a:prstGeom prst="rect">
            <a:avLst/>
          </a:prstGeom>
        </p:spPr>
      </p:pic>
    </p:spTree>
    <p:extLst>
      <p:ext uri="{BB962C8B-B14F-4D97-AF65-F5344CB8AC3E}">
        <p14:creationId xmlns:p14="http://schemas.microsoft.com/office/powerpoint/2010/main" val="1642107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657009F-0D07-4FC9-AEAD-52D5A97797E5}"/>
              </a:ext>
            </a:extLst>
          </p:cNvPr>
          <p:cNvSpPr>
            <a:spLocks noGrp="1"/>
          </p:cNvSpPr>
          <p:nvPr>
            <p:ph idx="1"/>
          </p:nvPr>
        </p:nvSpPr>
        <p:spPr>
          <a:xfrm>
            <a:off x="247650" y="485775"/>
            <a:ext cx="11106150" cy="5691188"/>
          </a:xfrm>
        </p:spPr>
        <p:txBody>
          <a:bodyPr>
            <a:normAutofit/>
          </a:bodyPr>
          <a:lstStyle/>
          <a:p>
            <a:pPr marL="0" indent="0" algn="ctr">
              <a:buNone/>
            </a:pPr>
            <a:r>
              <a:rPr lang="en-US" sz="2500" dirty="0">
                <a:latin typeface="Times New Roman" panose="02020603050405020304" pitchFamily="18" charset="0"/>
                <a:cs typeface="Times New Roman" panose="02020603050405020304" pitchFamily="18" charset="0"/>
              </a:rPr>
              <a:t>Every year the invitation is to reflect on a specific theme, with the idea that everyone can help save our planet. </a:t>
            </a:r>
          </a:p>
        </p:txBody>
      </p:sp>
      <p:pic>
        <p:nvPicPr>
          <p:cNvPr id="4" name="Immagine 3">
            <a:extLst>
              <a:ext uri="{FF2B5EF4-FFF2-40B4-BE49-F238E27FC236}">
                <a16:creationId xmlns:a16="http://schemas.microsoft.com/office/drawing/2014/main" id="{1F455EE8-7100-4006-AE89-C812F4D62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57" y="1623535"/>
            <a:ext cx="5203793" cy="3414989"/>
          </a:xfrm>
          <a:prstGeom prst="rect">
            <a:avLst/>
          </a:prstGeom>
          <a:ln>
            <a:noFill/>
          </a:ln>
          <a:effectLst>
            <a:outerShdw blurRad="292100" dist="139700" dir="2700000" algn="tl" rotWithShape="0">
              <a:srgbClr val="333333">
                <a:alpha val="65000"/>
              </a:srgbClr>
            </a:outerShdw>
          </a:effectLst>
        </p:spPr>
      </p:pic>
      <p:pic>
        <p:nvPicPr>
          <p:cNvPr id="5" name="Segnaposto contenuto 3">
            <a:extLst>
              <a:ext uri="{FF2B5EF4-FFF2-40B4-BE49-F238E27FC236}">
                <a16:creationId xmlns:a16="http://schemas.microsoft.com/office/drawing/2014/main" id="{6F2A206A-84AE-49AD-8821-7178D1EB22D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72080" y="3644636"/>
            <a:ext cx="5038798" cy="2519399"/>
          </a:xfrm>
          <a:prstGeom prst="rect">
            <a:avLst/>
          </a:prstGeom>
        </p:spPr>
      </p:pic>
    </p:spTree>
    <p:extLst>
      <p:ext uri="{BB962C8B-B14F-4D97-AF65-F5344CB8AC3E}">
        <p14:creationId xmlns:p14="http://schemas.microsoft.com/office/powerpoint/2010/main" val="2610424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37B9AB-C18A-438E-BDF2-9D2540014DCE}"/>
              </a:ext>
            </a:extLst>
          </p:cNvPr>
          <p:cNvSpPr>
            <a:spLocks noGrp="1"/>
          </p:cNvSpPr>
          <p:nvPr>
            <p:ph type="title"/>
          </p:nvPr>
        </p:nvSpPr>
        <p:spPr>
          <a:xfrm>
            <a:off x="3530009" y="365125"/>
            <a:ext cx="6909392" cy="835025"/>
          </a:xfrm>
        </p:spPr>
        <p:txBody>
          <a:bodyPr/>
          <a:lstStyle/>
          <a:p>
            <a:r>
              <a:rPr lang="it-IT" dirty="0">
                <a:solidFill>
                  <a:srgbClr val="FF0000"/>
                </a:solidFill>
                <a:latin typeface="Times New Roman" panose="02020603050405020304" pitchFamily="18" charset="0"/>
                <a:cs typeface="Times New Roman" panose="02020603050405020304" pitchFamily="18" charset="0"/>
              </a:rPr>
              <a:t>     BIODIVERSITY</a:t>
            </a:r>
          </a:p>
        </p:txBody>
      </p:sp>
      <p:sp>
        <p:nvSpPr>
          <p:cNvPr id="3" name="Segnaposto contenuto 2">
            <a:extLst>
              <a:ext uri="{FF2B5EF4-FFF2-40B4-BE49-F238E27FC236}">
                <a16:creationId xmlns:a16="http://schemas.microsoft.com/office/drawing/2014/main" id="{49A71FB2-6C9B-4D72-9840-22476D78DDD0}"/>
              </a:ext>
            </a:extLst>
          </p:cNvPr>
          <p:cNvSpPr>
            <a:spLocks noGrp="1"/>
          </p:cNvSpPr>
          <p:nvPr>
            <p:ph idx="1"/>
          </p:nvPr>
        </p:nvSpPr>
        <p:spPr>
          <a:xfrm>
            <a:off x="428625" y="1200150"/>
            <a:ext cx="11582400" cy="4976813"/>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The theme of the 2020 edition is biodiversity, to inspire it is the consideration that between people and the environment must form a relationship so strong that they can appreciate the value of nature and biodiversity. No one can remain indifferent to the fact that life on earth is threatened by destructive behavior, biodiversity represents the salvation of the planet, for this must be valued and safeguarded.</a:t>
            </a:r>
            <a:endParaRPr lang="it-IT" sz="24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E9202EBF-2197-44E6-8746-1E0BF8B26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040" y="2957244"/>
            <a:ext cx="5391152" cy="3708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9625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2E9ABE-827E-4B22-B301-1945FA41B3D7}"/>
              </a:ext>
            </a:extLst>
          </p:cNvPr>
          <p:cNvSpPr>
            <a:spLocks noGrp="1"/>
          </p:cNvSpPr>
          <p:nvPr>
            <p:ph type="title"/>
          </p:nvPr>
        </p:nvSpPr>
        <p:spPr>
          <a:xfrm>
            <a:off x="838200" y="104776"/>
            <a:ext cx="10515600" cy="1133474"/>
          </a:xfrm>
        </p:spPr>
        <p:txBody>
          <a:bodyPr/>
          <a:lstStyle/>
          <a:p>
            <a:r>
              <a:rPr lang="it-IT" dirty="0"/>
              <a:t>                      </a:t>
            </a:r>
            <a:r>
              <a:rPr lang="it-IT" dirty="0">
                <a:solidFill>
                  <a:srgbClr val="FF0000"/>
                </a:solidFill>
                <a:latin typeface="Times New Roman" panose="02020603050405020304" pitchFamily="18" charset="0"/>
                <a:cs typeface="Times New Roman" panose="02020603050405020304" pitchFamily="18" charset="0"/>
              </a:rPr>
              <a:t>THE POLLUTION</a:t>
            </a:r>
          </a:p>
        </p:txBody>
      </p:sp>
      <p:sp>
        <p:nvSpPr>
          <p:cNvPr id="3" name="Segnaposto contenuto 2">
            <a:extLst>
              <a:ext uri="{FF2B5EF4-FFF2-40B4-BE49-F238E27FC236}">
                <a16:creationId xmlns:a16="http://schemas.microsoft.com/office/drawing/2014/main" id="{A5AFAA8D-0DAC-4FB2-8DE2-FECB79CBD628}"/>
              </a:ext>
            </a:extLst>
          </p:cNvPr>
          <p:cNvSpPr>
            <a:spLocks noGrp="1"/>
          </p:cNvSpPr>
          <p:nvPr>
            <p:ph idx="1"/>
          </p:nvPr>
        </p:nvSpPr>
        <p:spPr>
          <a:xfrm>
            <a:off x="371475" y="1000125"/>
            <a:ext cx="10982325" cy="5176838"/>
          </a:xfrm>
        </p:spPr>
        <p:txBody>
          <a:bodyPr>
            <a:normAutofit/>
          </a:bodyPr>
          <a:lstStyle/>
          <a:p>
            <a:pPr marL="0" indent="0" algn="ctr">
              <a:buNone/>
            </a:pPr>
            <a:r>
              <a:rPr lang="en-US" sz="2200" dirty="0">
                <a:latin typeface="Times New Roman" panose="02020603050405020304" pitchFamily="18" charset="0"/>
                <a:cs typeface="Times New Roman" panose="02020603050405020304" pitchFamily="18" charset="0"/>
              </a:rPr>
              <a:t>The pollution of air, water and sea, unsustainable energy choices have had a strong impact on climate change. According to </a:t>
            </a:r>
            <a:r>
              <a:rPr lang="en-US" sz="2200" dirty="0" err="1">
                <a:latin typeface="Times New Roman" panose="02020603050405020304" pitchFamily="18" charset="0"/>
                <a:cs typeface="Times New Roman" panose="02020603050405020304" pitchFamily="18" charset="0"/>
              </a:rPr>
              <a:t>Istat</a:t>
            </a:r>
            <a:r>
              <a:rPr lang="en-US" sz="2200" dirty="0">
                <a:latin typeface="Times New Roman" panose="02020603050405020304" pitchFamily="18" charset="0"/>
                <a:cs typeface="Times New Roman" panose="02020603050405020304" pitchFamily="18" charset="0"/>
              </a:rPr>
              <a:t> data, for the years 2012-2018, the Italian population is more concerned about air pollution (55.7%) and climate change (51%). The statistics on common feeling together with the alarming state in which the environment is located impose a change of course to deal with environmental emergencies with greater awareness and the adoption of technologies and ecological measures.</a:t>
            </a:r>
            <a:endParaRPr lang="it-IT" sz="22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56E51E3D-AEEA-4E64-B66A-14B344E59E3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2913" y="2984498"/>
            <a:ext cx="5138738" cy="3425825"/>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F17F6A0B-C33F-4298-A3EF-C54C482076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29324" y="2969982"/>
            <a:ext cx="5248275" cy="34548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8408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64F3A-CD2C-4AE5-AD04-BC284BCDD852}"/>
              </a:ext>
            </a:extLst>
          </p:cNvPr>
          <p:cNvSpPr>
            <a:spLocks noGrp="1"/>
          </p:cNvSpPr>
          <p:nvPr>
            <p:ph type="title"/>
          </p:nvPr>
        </p:nvSpPr>
        <p:spPr>
          <a:xfrm>
            <a:off x="1466850" y="365125"/>
            <a:ext cx="9886950" cy="720725"/>
          </a:xfrm>
        </p:spPr>
        <p:txBody>
          <a:bodyPr/>
          <a:lstStyle/>
          <a:p>
            <a:r>
              <a:rPr lang="it-IT" dirty="0"/>
              <a:t>                   </a:t>
            </a:r>
            <a:r>
              <a:rPr lang="it-IT" dirty="0">
                <a:solidFill>
                  <a:srgbClr val="FF0000"/>
                </a:solidFill>
                <a:latin typeface="Times New Roman" panose="02020603050405020304" pitchFamily="18" charset="0"/>
                <a:cs typeface="Times New Roman" panose="02020603050405020304" pitchFamily="18" charset="0"/>
              </a:rPr>
              <a:t>THE PROGRESS</a:t>
            </a:r>
          </a:p>
        </p:txBody>
      </p:sp>
      <p:sp>
        <p:nvSpPr>
          <p:cNvPr id="3" name="Segnaposto contenuto 2">
            <a:extLst>
              <a:ext uri="{FF2B5EF4-FFF2-40B4-BE49-F238E27FC236}">
                <a16:creationId xmlns:a16="http://schemas.microsoft.com/office/drawing/2014/main" id="{71DA95A4-6275-46D4-A0D4-AA81E8D9D9D1}"/>
              </a:ext>
            </a:extLst>
          </p:cNvPr>
          <p:cNvSpPr>
            <a:spLocks noGrp="1"/>
          </p:cNvSpPr>
          <p:nvPr>
            <p:ph idx="1"/>
          </p:nvPr>
        </p:nvSpPr>
        <p:spPr>
          <a:xfrm>
            <a:off x="276225" y="1085850"/>
            <a:ext cx="11639550" cy="5091114"/>
          </a:xfrm>
        </p:spPr>
        <p:txBody>
          <a:bodyPr/>
          <a:lstStyle/>
          <a:p>
            <a:pPr marL="0" indent="0" algn="ctr">
              <a:buNone/>
            </a:pPr>
            <a:r>
              <a:rPr lang="en-US" sz="2200" dirty="0">
                <a:latin typeface="Times New Roman" panose="02020603050405020304" pitchFamily="18" charset="0"/>
                <a:cs typeface="Times New Roman" panose="02020603050405020304" pitchFamily="18" charset="0"/>
              </a:rPr>
              <a:t>The progress made so far, thanks to European environmental policies in recent decades, has given signs of improvement, but it is not sufficient to meet the climate and energy targets set for 2030 and 2050. Above all, we must promote environmental education, renew and increase clean technologies, accelerate the step towards sustainability to avoid irreversible damage. In order to overcome this challenge, we must begin immediately by modifying eating habits, energy consumption, production systems and the use of resources.</a:t>
            </a:r>
          </a:p>
          <a:p>
            <a:pPr marL="0" indent="0">
              <a:buNone/>
            </a:pPr>
            <a:endParaRPr lang="it-IT" dirty="0"/>
          </a:p>
        </p:txBody>
      </p:sp>
      <p:pic>
        <p:nvPicPr>
          <p:cNvPr id="4" name="Immagine 3">
            <a:extLst>
              <a:ext uri="{FF2B5EF4-FFF2-40B4-BE49-F238E27FC236}">
                <a16:creationId xmlns:a16="http://schemas.microsoft.com/office/drawing/2014/main" id="{BB0224B6-1EC1-4626-BEF8-A2E7246D46F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4389" y="3019623"/>
            <a:ext cx="5104039" cy="2452656"/>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3F7437F8-1810-4C67-B3E1-42FBEF494A5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98696" y="3450447"/>
            <a:ext cx="5097689" cy="2867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3069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D1DDBF-7D14-4289-80B0-190C93A2F39C}"/>
              </a:ext>
            </a:extLst>
          </p:cNvPr>
          <p:cNvSpPr>
            <a:spLocks noGrp="1"/>
          </p:cNvSpPr>
          <p:nvPr>
            <p:ph type="title"/>
          </p:nvPr>
        </p:nvSpPr>
        <p:spPr>
          <a:xfrm>
            <a:off x="2721936" y="2105919"/>
            <a:ext cx="7506585" cy="2625569"/>
          </a:xfrm>
        </p:spPr>
        <p:txBody>
          <a:bodyPr>
            <a:normAutofit/>
          </a:bodyPr>
          <a:lstStyle/>
          <a:p>
            <a:r>
              <a:rPr lang="it-IT" dirty="0">
                <a:solidFill>
                  <a:srgbClr val="FF0000"/>
                </a:solidFill>
                <a:latin typeface="Times New Roman" panose="02020603050405020304" pitchFamily="18" charset="0"/>
                <a:cs typeface="Times New Roman" panose="02020603050405020304" pitchFamily="18" charset="0"/>
              </a:rPr>
              <a:t>REUSING AND UPCYCLING</a:t>
            </a:r>
          </a:p>
        </p:txBody>
      </p:sp>
      <p:pic>
        <p:nvPicPr>
          <p:cNvPr id="4" name="Immagine 3">
            <a:extLst>
              <a:ext uri="{FF2B5EF4-FFF2-40B4-BE49-F238E27FC236}">
                <a16:creationId xmlns:a16="http://schemas.microsoft.com/office/drawing/2014/main" id="{15089807-2B7A-4A39-9D80-7C97172AAFF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8568" y="3817088"/>
            <a:ext cx="4715591" cy="2833030"/>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AB6EC789-9417-43C3-987B-2734781D7B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15739" y="3817088"/>
            <a:ext cx="5622021" cy="2693505"/>
          </a:xfrm>
          <a:prstGeom prst="rect">
            <a:avLst/>
          </a:prstGeom>
          <a:ln>
            <a:noFill/>
          </a:ln>
          <a:effectLst>
            <a:outerShdw blurRad="292100" dist="139700" dir="2700000" algn="tl" rotWithShape="0">
              <a:srgbClr val="333333">
                <a:alpha val="65000"/>
              </a:srgbClr>
            </a:outerShdw>
          </a:effectLst>
        </p:spPr>
      </p:pic>
      <p:pic>
        <p:nvPicPr>
          <p:cNvPr id="6" name="Immagine 5">
            <a:extLst>
              <a:ext uri="{FF2B5EF4-FFF2-40B4-BE49-F238E27FC236}">
                <a16:creationId xmlns:a16="http://schemas.microsoft.com/office/drawing/2014/main" id="{1483062B-F59F-4D19-B0CF-EBED0A6BCA6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78056" y="189836"/>
            <a:ext cx="4715592" cy="2658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0474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644</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Lucida Handwriting</vt:lpstr>
      <vt:lpstr>Times New Roman</vt:lpstr>
      <vt:lpstr>Tema di Office</vt:lpstr>
      <vt:lpstr>Erasmus+ project 2018-2020 2018-1-HR01-KA229- 047516 Stop Climate Change – Together Europe Achieves More               </vt:lpstr>
      <vt:lpstr> </vt:lpstr>
      <vt:lpstr>PowerPoint Presentation</vt:lpstr>
      <vt:lpstr>PowerPoint Presentation</vt:lpstr>
      <vt:lpstr>PowerPoint Presentation</vt:lpstr>
      <vt:lpstr>     BIODIVERSITY</vt:lpstr>
      <vt:lpstr>                      THE POLLUTION</vt:lpstr>
      <vt:lpstr>                   THE PROGRESS</vt:lpstr>
      <vt:lpstr>REUSING AND UPCYCLING</vt:lpstr>
      <vt:lpstr>                     UPCYCLING </vt:lpstr>
      <vt:lpstr>                 RECYCLING AND REUSING</vt:lpstr>
      <vt:lpstr>PowerPoint Presentation</vt:lpstr>
      <vt:lpstr>                  BENEFITS OF REUSING ITEMS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Utente</dc:creator>
  <cp:lastModifiedBy>dunja</cp:lastModifiedBy>
  <cp:revision>57</cp:revision>
  <dcterms:created xsi:type="dcterms:W3CDTF">2020-05-29T14:56:01Z</dcterms:created>
  <dcterms:modified xsi:type="dcterms:W3CDTF">2020-06-03T12:01:07Z</dcterms:modified>
</cp:coreProperties>
</file>