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0705E-DAB5-481F-B6B1-6E6786E60491}" type="datetimeFigureOut">
              <a:rPr lang="it-IT" smtClean="0"/>
              <a:pPr/>
              <a:t>24/06/2019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0667B7-0752-4D85-8A89-8D73484689C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it/url?sa=i&amp;rct=j&amp;q=&amp;esrc=s&amp;source=images&amp;cd=&amp;cad=rja&amp;uact=8&amp;ved=2ahUKEwjh5Z-lv4LjAhWD2qQKHWS0AVgQjRx6BAgBEAU&amp;url=https://www.northeastlabour.eu/pauls-column-why-threat-climate-change-also-opportunity&amp;psig=AOvVaw3p6RANf_vudAZZxKoWCSrW&amp;ust=156147855203168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it/url?sa=i&amp;rct=j&amp;q=&amp;esrc=s&amp;source=images&amp;cd=&amp;ved=2ahUKEwjz7aKapYLjAhVB_qQKHSmrDZQQjRx6BAgBEAU&amp;url=https://www.earth.com/earthpedia-articles/invasive-species-plants-animals/&amp;psig=AOvVaw0bCzJ2ZUs5VIVTo87cH-hs&amp;ust=156147160628248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it/url?sa=i&amp;rct=j&amp;q=&amp;esrc=s&amp;source=images&amp;cd=&amp;ved=2ahUKEwi-2ujArYLjAhUMGuwKHYkhCIoQjRx6BAgBEAU&amp;url=https://appliedplantecology.wordpress.com/2014/12/18/how-invasive-species-are-affected-by-climate-change-especially-fish/&amp;psig=AOvVaw3KfANPr0C0WETzq974nfA6&amp;ust=1561473820770582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taly" TargetMode="External"/><Relationship Id="rId2" Type="http://schemas.openxmlformats.org/officeDocument/2006/relationships/hyperlink" Target="https://en.wikipedia.org/wiki/Invasive_speci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google.it/url?sa=i&amp;rct=j&amp;q=&amp;esrc=s&amp;source=images&amp;cd=&amp;ved=2ahUKEwj5hv30sILjAhWE6aQKHQrwDZ8QjRx6BAgBEAU&amp;url=https://www.express.co.uk/news/nature/713416/invasive-species-in-Europe-what-most-dangerous-non-native-alien-animals-insects-spread-EU&amp;psig=AOvVaw0-fKFH8aZhuhkMvWB2WTh2&amp;ust=156147474165302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North_America" TargetMode="External"/><Relationship Id="rId3" Type="http://schemas.openxmlformats.org/officeDocument/2006/relationships/hyperlink" Target="https://en.wikipedia.org/wiki/List_of_globally_invasive_species" TargetMode="External"/><Relationship Id="rId7" Type="http://schemas.openxmlformats.org/officeDocument/2006/relationships/hyperlink" Target="https://en.wikipedia.org/wiki/Korea" TargetMode="External"/><Relationship Id="rId12" Type="http://schemas.openxmlformats.org/officeDocument/2006/relationships/image" Target="../media/image7.jpeg"/><Relationship Id="rId2" Type="http://schemas.openxmlformats.org/officeDocument/2006/relationships/hyperlink" Target="https://en.wikipedia.org/wiki/World_Conservation_Unio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China" TargetMode="External"/><Relationship Id="rId11" Type="http://schemas.openxmlformats.org/officeDocument/2006/relationships/hyperlink" Target="http://www.google.it/url?sa=i&amp;rct=j&amp;q=&amp;esrc=s&amp;source=images&amp;cd=&amp;ved=2ahUKEwjvgeOLxf3iAhWusaQKHQJKAogQjRx6BAgBEAU&amp;url=http://biodoor.muse.it:8080/wordpress/index.php/event/il-poligono-del-giappone-e-altre-specie-invasive-come-combatterle/&amp;psig=AOvVaw0EY51X-IbR3GWARRdPX4w2&amp;ust=1561308076750734" TargetMode="External"/><Relationship Id="rId5" Type="http://schemas.openxmlformats.org/officeDocument/2006/relationships/hyperlink" Target="https://en.wikipedia.org/wiki/Japan" TargetMode="External"/><Relationship Id="rId10" Type="http://schemas.openxmlformats.org/officeDocument/2006/relationships/hyperlink" Target="https://en.wikipedia.org/wiki/Invasive_species" TargetMode="External"/><Relationship Id="rId4" Type="http://schemas.openxmlformats.org/officeDocument/2006/relationships/hyperlink" Target="https://en.wikipedia.org/wiki/East_Asia" TargetMode="External"/><Relationship Id="rId9" Type="http://schemas.openxmlformats.org/officeDocument/2006/relationships/hyperlink" Target="https://en.wikipedia.org/wiki/Europ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ciurus" TargetMode="External"/><Relationship Id="rId2" Type="http://schemas.openxmlformats.org/officeDocument/2006/relationships/hyperlink" Target="https://en.wikipedia.org/wiki/Tree_squirre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hyperlink" Target="https://en.wikipedia.org/wiki/Invasive_species" TargetMode="External"/><Relationship Id="rId4" Type="http://schemas.openxmlformats.org/officeDocument/2006/relationships/hyperlink" Target="https://en.wikipedia.org/wiki/Eastern_grey_squirrels_in_Europ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it/url?sa=i&amp;rct=j&amp;q=&amp;esrc=s&amp;source=images&amp;cd=&amp;ved=2ahUKEwjb1_DD-oHjAhUE6aQKHYzxApUQjRx6BAgBEAU&amp;url=https://en.wikipedia.org/wiki/Red_squirrel&amp;psig=AOvVaw3PCIBLbdgUAdZ51-U1IEg4&amp;ust=1561460149146991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it/url?sa=i&amp;rct=j&amp;q=&amp;esrc=s&amp;source=images&amp;cd=&amp;ved=2ahUKEwi_9-71-oHjAhXBKewKHWDiB-gQjRx6BAgBEAU&amp;url=http://followflatty.weebly.com/squirrels-distribution.html&amp;psig=AOvVaw3PCIBLbdgUAdZ51-U1IEg4&amp;ust=1561460149146991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AcmeFont" pitchFamily="2" charset="0"/>
                <a:ea typeface="Adobe Gothic Std B" pitchFamily="34" charset="-128"/>
              </a:rPr>
              <a:t>INVASIVE ALIEN PLANTS AND ANIMALS</a:t>
            </a:r>
            <a:endParaRPr lang="it-IT" sz="4800" dirty="0">
              <a:latin typeface="AcmeFont" pitchFamily="2" charset="0"/>
              <a:ea typeface="Adobe Gothic Std B" pitchFamily="34" charset="-128"/>
            </a:endParaRP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533400" y="4869160"/>
            <a:ext cx="8071048" cy="1512168"/>
          </a:xfrm>
        </p:spPr>
        <p:txBody>
          <a:bodyPr/>
          <a:lstStyle/>
          <a:p>
            <a:pPr algn="l"/>
            <a:r>
              <a:rPr lang="it-IT" dirty="0" smtClean="0"/>
              <a:t>ITALY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2280" y="5013176"/>
            <a:ext cx="1224136" cy="12961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Immagine 4" descr="C:\Documents and Settings\Marin\My Documents\Erasmus logo (2).jpe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104" y="5085184"/>
            <a:ext cx="1368152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>
                <a:latin typeface="Adobe Gothic Std B" pitchFamily="34" charset="-128"/>
                <a:ea typeface="Adobe Gothic Std B" pitchFamily="34" charset="-128"/>
              </a:rPr>
              <a:t>INVASIVE ALIEN SPECIES</a:t>
            </a:r>
            <a:endParaRPr lang="it-IT" sz="44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lvl="0"/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essential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IAS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incorporated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climate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 </a:t>
            </a:r>
            <a:r>
              <a:rPr lang="it-IT" dirty="0" err="1" smtClean="0"/>
              <a:t>policies</a:t>
            </a:r>
            <a:r>
              <a:rPr lang="it-IT" dirty="0" smtClean="0"/>
              <a:t>.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includes</a:t>
            </a:r>
            <a:r>
              <a:rPr lang="it-IT" dirty="0" smtClean="0"/>
              <a:t> </a:t>
            </a:r>
            <a:r>
              <a:rPr lang="it-IT" b="1" dirty="0" err="1" smtClean="0"/>
              <a:t>biosecurity</a:t>
            </a:r>
            <a:r>
              <a:rPr lang="it-IT" b="1" dirty="0" smtClean="0"/>
              <a:t> </a:t>
            </a:r>
            <a:r>
              <a:rPr lang="it-IT" b="1" dirty="0" err="1" smtClean="0"/>
              <a:t>measures</a:t>
            </a:r>
            <a:r>
              <a:rPr lang="it-IT" b="1" dirty="0" smtClean="0"/>
              <a:t> </a:t>
            </a:r>
            <a:r>
              <a:rPr lang="it-IT" b="1" dirty="0" err="1" smtClean="0"/>
              <a:t>to</a:t>
            </a:r>
            <a:r>
              <a:rPr lang="it-IT" b="1" dirty="0" smtClean="0"/>
              <a:t> </a:t>
            </a:r>
            <a:r>
              <a:rPr lang="it-IT" b="1" dirty="0" err="1" smtClean="0"/>
              <a:t>prevent</a:t>
            </a:r>
            <a:r>
              <a:rPr lang="it-IT" b="1" dirty="0" smtClean="0"/>
              <a:t> the </a:t>
            </a:r>
            <a:r>
              <a:rPr lang="it-IT" b="1" dirty="0" err="1" smtClean="0"/>
              <a:t>introduction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IAS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regions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result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climate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, and </a:t>
            </a:r>
            <a:r>
              <a:rPr lang="it-IT" b="1" dirty="0" err="1" smtClean="0"/>
              <a:t>rapid</a:t>
            </a:r>
            <a:r>
              <a:rPr lang="it-IT" b="1" dirty="0" smtClean="0"/>
              <a:t> </a:t>
            </a:r>
            <a:r>
              <a:rPr lang="it-IT" b="1" dirty="0" err="1" smtClean="0"/>
              <a:t>response</a:t>
            </a:r>
            <a:r>
              <a:rPr lang="it-IT" b="1" dirty="0" smtClean="0"/>
              <a:t> </a:t>
            </a:r>
            <a:r>
              <a:rPr lang="it-IT" b="1" dirty="0" err="1" smtClean="0"/>
              <a:t>measures</a:t>
            </a:r>
            <a:r>
              <a:rPr lang="it-IT" b="1" dirty="0" smtClean="0"/>
              <a:t> </a:t>
            </a:r>
            <a:r>
              <a:rPr lang="it-IT" b="1" dirty="0" err="1" smtClean="0"/>
              <a:t>to</a:t>
            </a:r>
            <a:r>
              <a:rPr lang="it-IT" b="1" dirty="0" smtClean="0"/>
              <a:t> monitor and </a:t>
            </a:r>
            <a:r>
              <a:rPr lang="it-IT" b="1" dirty="0" err="1" smtClean="0"/>
              <a:t>eradicate</a:t>
            </a:r>
            <a:r>
              <a:rPr lang="it-IT" b="1" dirty="0" smtClean="0"/>
              <a:t> </a:t>
            </a:r>
            <a:r>
              <a:rPr lang="it-IT" b="1" dirty="0" err="1" smtClean="0"/>
              <a:t>alien</a:t>
            </a:r>
            <a:r>
              <a:rPr lang="it-IT" b="1" dirty="0" smtClean="0"/>
              <a:t> </a:t>
            </a:r>
            <a:r>
              <a:rPr lang="it-IT" b="1" dirty="0" err="1" smtClean="0"/>
              <a:t>species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invasive due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climate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.</a:t>
            </a:r>
          </a:p>
          <a:p>
            <a:pPr lvl="0"/>
            <a:endParaRPr lang="it-IT" dirty="0" smtClean="0"/>
          </a:p>
          <a:p>
            <a:endParaRPr lang="it-IT" dirty="0"/>
          </a:p>
        </p:txBody>
      </p:sp>
      <p:pic>
        <p:nvPicPr>
          <p:cNvPr id="7" name="irc_mi" descr="Risultati immagini per CLIMATE CHANGE POLICIES related to invasive alien species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4293096"/>
            <a:ext cx="576064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latin typeface="Adobe Gothic Std B" pitchFamily="34" charset="-128"/>
                <a:ea typeface="Adobe Gothic Std B" pitchFamily="34" charset="-128"/>
              </a:rPr>
              <a:t>INVASIVE ALIEN SPECIES</a:t>
            </a:r>
            <a:endParaRPr lang="it-IT" sz="36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472608"/>
          </a:xfrm>
        </p:spPr>
        <p:txBody>
          <a:bodyPr>
            <a:normAutofit/>
          </a:bodyPr>
          <a:lstStyle/>
          <a:p>
            <a:pPr lvl="0"/>
            <a:r>
              <a:rPr lang="it-IT" sz="2000" dirty="0" smtClean="0">
                <a:latin typeface="+mj-lt"/>
              </a:rPr>
              <a:t>Invasive </a:t>
            </a:r>
            <a:r>
              <a:rPr lang="it-IT" sz="2000" dirty="0" err="1" smtClean="0">
                <a:latin typeface="+mj-lt"/>
              </a:rPr>
              <a:t>alien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(IAS) are </a:t>
            </a:r>
            <a:r>
              <a:rPr lang="it-IT" sz="2000" dirty="0" err="1" smtClean="0">
                <a:latin typeface="+mj-lt"/>
              </a:rPr>
              <a:t>animals</a:t>
            </a:r>
            <a:r>
              <a:rPr lang="it-IT" sz="2000" dirty="0" smtClean="0">
                <a:latin typeface="+mj-lt"/>
              </a:rPr>
              <a:t>, </a:t>
            </a:r>
            <a:r>
              <a:rPr lang="it-IT" sz="2000" dirty="0" err="1" smtClean="0">
                <a:latin typeface="+mj-lt"/>
              </a:rPr>
              <a:t>plants</a:t>
            </a:r>
            <a:r>
              <a:rPr lang="it-IT" sz="2000" dirty="0" smtClean="0">
                <a:latin typeface="+mj-lt"/>
              </a:rPr>
              <a:t> or </a:t>
            </a:r>
            <a:r>
              <a:rPr lang="it-IT" sz="2000" dirty="0" err="1" smtClean="0">
                <a:latin typeface="+mj-lt"/>
              </a:rPr>
              <a:t>other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organisms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that</a:t>
            </a:r>
            <a:r>
              <a:rPr lang="it-IT" sz="2000" dirty="0" smtClean="0">
                <a:latin typeface="+mj-lt"/>
              </a:rPr>
              <a:t> are </a:t>
            </a:r>
            <a:r>
              <a:rPr lang="it-IT" sz="2000" dirty="0" err="1" smtClean="0">
                <a:latin typeface="+mj-lt"/>
              </a:rPr>
              <a:t>introduced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into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places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outside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their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natural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range</a:t>
            </a:r>
            <a:r>
              <a:rPr lang="it-IT" sz="2000" dirty="0" smtClean="0">
                <a:latin typeface="+mj-lt"/>
              </a:rPr>
              <a:t>, </a:t>
            </a:r>
            <a:r>
              <a:rPr lang="it-IT" sz="2000" dirty="0" err="1" smtClean="0">
                <a:latin typeface="+mj-lt"/>
              </a:rPr>
              <a:t>negatively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impacting</a:t>
            </a:r>
            <a:r>
              <a:rPr lang="it-IT" sz="2000" dirty="0" smtClean="0">
                <a:latin typeface="+mj-lt"/>
              </a:rPr>
              <a:t> native </a:t>
            </a:r>
            <a:r>
              <a:rPr lang="it-IT" sz="2000" dirty="0" err="1" smtClean="0">
                <a:latin typeface="+mj-lt"/>
              </a:rPr>
              <a:t>biodiversity</a:t>
            </a:r>
            <a:r>
              <a:rPr lang="it-IT" sz="2000" dirty="0" smtClean="0">
                <a:latin typeface="+mj-lt"/>
              </a:rPr>
              <a:t>, </a:t>
            </a:r>
            <a:r>
              <a:rPr lang="it-IT" sz="2000" dirty="0" err="1" smtClean="0">
                <a:latin typeface="+mj-lt"/>
              </a:rPr>
              <a:t>ecosystem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services</a:t>
            </a:r>
            <a:r>
              <a:rPr lang="it-IT" sz="2000" dirty="0" smtClean="0">
                <a:latin typeface="+mj-lt"/>
              </a:rPr>
              <a:t> or </a:t>
            </a:r>
            <a:r>
              <a:rPr lang="it-IT" sz="2000" dirty="0" err="1" smtClean="0">
                <a:latin typeface="+mj-lt"/>
              </a:rPr>
              <a:t>human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well-being</a:t>
            </a:r>
            <a:r>
              <a:rPr lang="it-IT" sz="2000" dirty="0" smtClean="0">
                <a:latin typeface="+mj-lt"/>
              </a:rPr>
              <a:t>.</a:t>
            </a:r>
          </a:p>
          <a:p>
            <a:pPr lvl="0"/>
            <a:r>
              <a:rPr lang="it-IT" sz="2000" dirty="0" smtClean="0">
                <a:latin typeface="+mj-lt"/>
              </a:rPr>
              <a:t>IAS are </a:t>
            </a:r>
            <a:r>
              <a:rPr lang="it-IT" sz="2000" dirty="0" err="1" smtClean="0">
                <a:latin typeface="+mj-lt"/>
              </a:rPr>
              <a:t>one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the </a:t>
            </a:r>
            <a:r>
              <a:rPr lang="it-IT" sz="2000" dirty="0" err="1" smtClean="0">
                <a:latin typeface="+mj-lt"/>
              </a:rPr>
              <a:t>biggest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causes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biodiversity</a:t>
            </a:r>
            <a:r>
              <a:rPr lang="it-IT" sz="2000" dirty="0" smtClean="0">
                <a:latin typeface="+mj-lt"/>
              </a:rPr>
              <a:t> loss and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extinctions</a:t>
            </a:r>
            <a:r>
              <a:rPr lang="it-IT" sz="2000" dirty="0" smtClean="0">
                <a:latin typeface="+mj-lt"/>
              </a:rPr>
              <a:t>, and are </a:t>
            </a:r>
            <a:r>
              <a:rPr lang="it-IT" sz="2000" dirty="0" err="1" smtClean="0">
                <a:latin typeface="+mj-lt"/>
              </a:rPr>
              <a:t>also</a:t>
            </a:r>
            <a:r>
              <a:rPr lang="it-IT" sz="2000" dirty="0" smtClean="0">
                <a:latin typeface="+mj-lt"/>
              </a:rPr>
              <a:t> a global </a:t>
            </a:r>
            <a:r>
              <a:rPr lang="it-IT" sz="2000" dirty="0" err="1" smtClean="0">
                <a:latin typeface="+mj-lt"/>
              </a:rPr>
              <a:t>threat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to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food</a:t>
            </a:r>
            <a:r>
              <a:rPr lang="it-IT" sz="2000" dirty="0" smtClean="0">
                <a:latin typeface="+mj-lt"/>
              </a:rPr>
              <a:t> security and </a:t>
            </a:r>
            <a:r>
              <a:rPr lang="it-IT" sz="2000" dirty="0" err="1" smtClean="0">
                <a:latin typeface="+mj-lt"/>
              </a:rPr>
              <a:t>livelihoods</a:t>
            </a:r>
            <a:r>
              <a:rPr lang="it-IT" sz="2000" dirty="0" smtClean="0">
                <a:latin typeface="+mj-lt"/>
              </a:rPr>
              <a:t>.</a:t>
            </a:r>
          </a:p>
          <a:p>
            <a:pPr lvl="0"/>
            <a:r>
              <a:rPr lang="it-IT" sz="2000" dirty="0" smtClean="0">
                <a:latin typeface="+mj-lt"/>
              </a:rPr>
              <a:t>IAS are </a:t>
            </a:r>
            <a:r>
              <a:rPr lang="it-IT" sz="2000" dirty="0" err="1" smtClean="0">
                <a:latin typeface="+mj-lt"/>
              </a:rPr>
              <a:t>compounded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by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climate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change</a:t>
            </a:r>
            <a:r>
              <a:rPr lang="it-IT" sz="2000" dirty="0" smtClean="0">
                <a:latin typeface="+mj-lt"/>
              </a:rPr>
              <a:t>. </a:t>
            </a:r>
            <a:r>
              <a:rPr lang="it-IT" sz="2000" dirty="0" err="1" smtClean="0">
                <a:latin typeface="+mj-lt"/>
              </a:rPr>
              <a:t>Climate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change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facilitates</a:t>
            </a:r>
            <a:r>
              <a:rPr lang="it-IT" sz="2000" dirty="0" smtClean="0">
                <a:latin typeface="+mj-lt"/>
              </a:rPr>
              <a:t> the spread and establishment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many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alien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and </a:t>
            </a:r>
            <a:r>
              <a:rPr lang="it-IT" sz="2000" dirty="0" err="1" smtClean="0">
                <a:latin typeface="+mj-lt"/>
              </a:rPr>
              <a:t>creates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new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opportunities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for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them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to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become</a:t>
            </a:r>
            <a:r>
              <a:rPr lang="it-IT" sz="2000" dirty="0" smtClean="0">
                <a:latin typeface="+mj-lt"/>
              </a:rPr>
              <a:t> invasive.</a:t>
            </a:r>
          </a:p>
          <a:p>
            <a:pPr lvl="0"/>
            <a:r>
              <a:rPr lang="it-IT" sz="2000" dirty="0" smtClean="0">
                <a:latin typeface="+mj-lt"/>
              </a:rPr>
              <a:t>IAS can reduce the </a:t>
            </a:r>
            <a:r>
              <a:rPr lang="it-IT" sz="2000" dirty="0" err="1" smtClean="0">
                <a:latin typeface="+mj-lt"/>
              </a:rPr>
              <a:t>resilience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natural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habitats</a:t>
            </a:r>
            <a:r>
              <a:rPr lang="it-IT" sz="2000" dirty="0" smtClean="0">
                <a:latin typeface="+mj-lt"/>
              </a:rPr>
              <a:t>, </a:t>
            </a:r>
            <a:r>
              <a:rPr lang="it-IT" sz="2000" dirty="0" err="1" smtClean="0">
                <a:latin typeface="+mj-lt"/>
              </a:rPr>
              <a:t>agricultural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systems</a:t>
            </a:r>
            <a:r>
              <a:rPr lang="it-IT" sz="2000" dirty="0" smtClean="0">
                <a:latin typeface="+mj-lt"/>
              </a:rPr>
              <a:t> and </a:t>
            </a:r>
            <a:r>
              <a:rPr lang="it-IT" sz="2000" dirty="0" err="1" smtClean="0">
                <a:latin typeface="+mj-lt"/>
              </a:rPr>
              <a:t>urban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areas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to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climate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change</a:t>
            </a:r>
            <a:r>
              <a:rPr lang="it-IT" sz="2000" dirty="0" smtClean="0">
                <a:latin typeface="+mj-lt"/>
              </a:rPr>
              <a:t>. </a:t>
            </a:r>
            <a:r>
              <a:rPr lang="it-IT" sz="2000" dirty="0" err="1" smtClean="0">
                <a:latin typeface="+mj-lt"/>
              </a:rPr>
              <a:t>Conversely</a:t>
            </a:r>
            <a:r>
              <a:rPr lang="it-IT" sz="2000" dirty="0" smtClean="0">
                <a:latin typeface="+mj-lt"/>
              </a:rPr>
              <a:t>, </a:t>
            </a:r>
            <a:r>
              <a:rPr lang="it-IT" sz="2000" dirty="0" err="1" smtClean="0">
                <a:latin typeface="+mj-lt"/>
              </a:rPr>
              <a:t>climate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change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reduces</a:t>
            </a:r>
            <a:r>
              <a:rPr lang="it-IT" sz="2000" dirty="0" smtClean="0">
                <a:latin typeface="+mj-lt"/>
              </a:rPr>
              <a:t> the </a:t>
            </a:r>
            <a:r>
              <a:rPr lang="it-IT" sz="2000" b="1" dirty="0" err="1" smtClean="0">
                <a:latin typeface="+mj-lt"/>
              </a:rPr>
              <a:t>resilience</a:t>
            </a:r>
            <a:r>
              <a:rPr lang="it-IT" sz="2000" b="1" dirty="0" smtClean="0">
                <a:latin typeface="+mj-lt"/>
              </a:rPr>
              <a:t> </a:t>
            </a:r>
            <a:r>
              <a:rPr lang="it-IT" sz="2000" b="1" dirty="0" err="1" smtClean="0">
                <a:latin typeface="+mj-lt"/>
              </a:rPr>
              <a:t>of</a:t>
            </a:r>
            <a:r>
              <a:rPr lang="it-IT" sz="2000" b="1" dirty="0" smtClean="0">
                <a:latin typeface="+mj-lt"/>
              </a:rPr>
              <a:t> </a:t>
            </a:r>
            <a:r>
              <a:rPr lang="it-IT" sz="2000" b="1" dirty="0" err="1" smtClean="0">
                <a:latin typeface="+mj-lt"/>
              </a:rPr>
              <a:t>habitats</a:t>
            </a:r>
            <a:r>
              <a:rPr lang="it-IT" sz="2000" b="1" dirty="0" smtClean="0">
                <a:latin typeface="+mj-lt"/>
              </a:rPr>
              <a:t> </a:t>
            </a:r>
            <a:r>
              <a:rPr lang="it-IT" sz="2000" b="1" dirty="0" err="1" smtClean="0">
                <a:latin typeface="+mj-lt"/>
              </a:rPr>
              <a:t>to</a:t>
            </a:r>
            <a:r>
              <a:rPr lang="it-IT" sz="2000" b="1" dirty="0" smtClean="0">
                <a:latin typeface="+mj-lt"/>
              </a:rPr>
              <a:t> </a:t>
            </a:r>
            <a:r>
              <a:rPr lang="it-IT" sz="2000" b="1" dirty="0" err="1" smtClean="0">
                <a:latin typeface="+mj-lt"/>
              </a:rPr>
              <a:t>biological</a:t>
            </a:r>
            <a:r>
              <a:rPr lang="it-IT" sz="2000" b="1" dirty="0" smtClean="0">
                <a:latin typeface="+mj-lt"/>
              </a:rPr>
              <a:t> </a:t>
            </a:r>
            <a:r>
              <a:rPr lang="it-IT" sz="2000" b="1" dirty="0" err="1" smtClean="0">
                <a:latin typeface="+mj-lt"/>
              </a:rPr>
              <a:t>invasions</a:t>
            </a:r>
            <a:r>
              <a:rPr lang="it-IT" sz="2000" dirty="0" smtClean="0">
                <a:latin typeface="+mj-lt"/>
              </a:rPr>
              <a:t>.</a:t>
            </a:r>
          </a:p>
          <a:p>
            <a:endParaRPr lang="it-IT" dirty="0"/>
          </a:p>
        </p:txBody>
      </p:sp>
      <p:pic>
        <p:nvPicPr>
          <p:cNvPr id="4" name="irc_mi" descr="Risultati immagini per invasive alien plants and animals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4869160"/>
            <a:ext cx="3242310" cy="182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2050552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>
                <a:latin typeface="Adobe Gothic Std B" pitchFamily="34" charset="-128"/>
                <a:ea typeface="Adobe Gothic Std B" pitchFamily="34" charset="-128"/>
              </a:rPr>
              <a:t>INVASIVE ALIEN SPECIES AND CLIMATE CHANGE</a:t>
            </a:r>
            <a:endParaRPr lang="it-IT" sz="32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685800" y="3212976"/>
            <a:ext cx="2734072" cy="273630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575050" y="1124744"/>
            <a:ext cx="5111750" cy="5123656"/>
          </a:xfrm>
        </p:spPr>
        <p:txBody>
          <a:bodyPr>
            <a:normAutofit fontScale="92500" lnSpcReduction="20000"/>
          </a:bodyPr>
          <a:lstStyle/>
          <a:p>
            <a:r>
              <a:rPr lang="it-IT" sz="1900" dirty="0" err="1" smtClean="0">
                <a:latin typeface="+mj-lt"/>
              </a:rPr>
              <a:t>Extreme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climatic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events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resulting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from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climate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change</a:t>
            </a:r>
            <a:r>
              <a:rPr lang="it-IT" sz="1900" dirty="0" smtClean="0">
                <a:latin typeface="+mj-lt"/>
              </a:rPr>
              <a:t>, </a:t>
            </a:r>
            <a:r>
              <a:rPr lang="it-IT" sz="1900" dirty="0" err="1" smtClean="0">
                <a:latin typeface="+mj-lt"/>
              </a:rPr>
              <a:t>such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as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hurricanes</a:t>
            </a:r>
            <a:r>
              <a:rPr lang="it-IT" sz="1900" dirty="0" smtClean="0">
                <a:latin typeface="+mj-lt"/>
              </a:rPr>
              <a:t>, </a:t>
            </a:r>
            <a:r>
              <a:rPr lang="it-IT" sz="1900" dirty="0" err="1" smtClean="0">
                <a:latin typeface="+mj-lt"/>
              </a:rPr>
              <a:t>floods</a:t>
            </a:r>
            <a:r>
              <a:rPr lang="it-IT" sz="1900" dirty="0" smtClean="0">
                <a:latin typeface="+mj-lt"/>
              </a:rPr>
              <a:t> and </a:t>
            </a:r>
            <a:r>
              <a:rPr lang="it-IT" sz="1900" dirty="0" err="1" smtClean="0">
                <a:latin typeface="+mj-lt"/>
              </a:rPr>
              <a:t>droughts</a:t>
            </a:r>
            <a:r>
              <a:rPr lang="it-IT" sz="1900" dirty="0" smtClean="0">
                <a:latin typeface="+mj-lt"/>
              </a:rPr>
              <a:t> can </a:t>
            </a:r>
            <a:r>
              <a:rPr lang="it-IT" sz="1900" dirty="0" err="1" smtClean="0">
                <a:latin typeface="+mj-lt"/>
              </a:rPr>
              <a:t>transport</a:t>
            </a:r>
            <a:r>
              <a:rPr lang="it-IT" sz="1900" dirty="0" smtClean="0">
                <a:latin typeface="+mj-lt"/>
              </a:rPr>
              <a:t> IAS </a:t>
            </a:r>
            <a:r>
              <a:rPr lang="it-IT" sz="1900" dirty="0" err="1" smtClean="0">
                <a:latin typeface="+mj-lt"/>
              </a:rPr>
              <a:t>to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new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areas</a:t>
            </a:r>
            <a:r>
              <a:rPr lang="it-IT" sz="1900" dirty="0" smtClean="0">
                <a:latin typeface="+mj-lt"/>
              </a:rPr>
              <a:t> and </a:t>
            </a:r>
            <a:r>
              <a:rPr lang="it-IT" sz="1900" dirty="0" err="1" smtClean="0">
                <a:latin typeface="+mj-lt"/>
              </a:rPr>
              <a:t>decrease</a:t>
            </a:r>
            <a:r>
              <a:rPr lang="it-IT" sz="1900" dirty="0" smtClean="0">
                <a:latin typeface="+mj-lt"/>
              </a:rPr>
              <a:t> the </a:t>
            </a:r>
            <a:r>
              <a:rPr lang="it-IT" sz="1900" dirty="0" err="1" smtClean="0">
                <a:latin typeface="+mj-lt"/>
              </a:rPr>
              <a:t>resistance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of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habitats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to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invasions</a:t>
            </a:r>
            <a:r>
              <a:rPr lang="it-IT" sz="1900" dirty="0" smtClean="0">
                <a:latin typeface="+mj-lt"/>
              </a:rPr>
              <a:t>. </a:t>
            </a:r>
            <a:r>
              <a:rPr lang="it-IT" sz="1900" dirty="0" err="1" smtClean="0">
                <a:latin typeface="+mj-lt"/>
              </a:rPr>
              <a:t>Climate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change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is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also</a:t>
            </a:r>
            <a:r>
              <a:rPr lang="it-IT" sz="1900" dirty="0" smtClean="0">
                <a:latin typeface="+mj-lt"/>
              </a:rPr>
              <a:t> opening up </a:t>
            </a:r>
            <a:r>
              <a:rPr lang="it-IT" sz="1900" dirty="0" err="1" smtClean="0">
                <a:latin typeface="+mj-lt"/>
              </a:rPr>
              <a:t>new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pathways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of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introduction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of</a:t>
            </a:r>
            <a:r>
              <a:rPr lang="it-IT" sz="1900" dirty="0" smtClean="0">
                <a:latin typeface="+mj-lt"/>
              </a:rPr>
              <a:t> IAS. </a:t>
            </a:r>
            <a:r>
              <a:rPr lang="it-IT" sz="1900" dirty="0" err="1" smtClean="0">
                <a:latin typeface="+mj-lt"/>
              </a:rPr>
              <a:t>For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example</a:t>
            </a:r>
            <a:r>
              <a:rPr lang="it-IT" sz="1900" dirty="0" smtClean="0">
                <a:latin typeface="+mj-lt"/>
              </a:rPr>
              <a:t>, </a:t>
            </a:r>
            <a:r>
              <a:rPr lang="it-IT" sz="1900" dirty="0" err="1" smtClean="0">
                <a:latin typeface="+mj-lt"/>
              </a:rPr>
              <a:t>emerging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Arctic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shipping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passages</a:t>
            </a:r>
            <a:r>
              <a:rPr lang="it-IT" sz="1900" dirty="0" smtClean="0">
                <a:latin typeface="+mj-lt"/>
              </a:rPr>
              <a:t> due </a:t>
            </a:r>
            <a:r>
              <a:rPr lang="it-IT" sz="1900" dirty="0" err="1" smtClean="0">
                <a:latin typeface="+mj-lt"/>
              </a:rPr>
              <a:t>to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melting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ice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caps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will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greatly</a:t>
            </a:r>
            <a:r>
              <a:rPr lang="it-IT" sz="1900" dirty="0" smtClean="0">
                <a:latin typeface="+mj-lt"/>
              </a:rPr>
              <a:t> reduce the </a:t>
            </a:r>
            <a:r>
              <a:rPr lang="it-IT" sz="1900" dirty="0" err="1" smtClean="0">
                <a:latin typeface="+mj-lt"/>
              </a:rPr>
              <a:t>time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taken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for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ships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to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travel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from</a:t>
            </a:r>
            <a:r>
              <a:rPr lang="it-IT" sz="1900" dirty="0" smtClean="0">
                <a:latin typeface="+mj-lt"/>
              </a:rPr>
              <a:t> Asia </a:t>
            </a:r>
            <a:r>
              <a:rPr lang="it-IT" sz="1900" dirty="0" err="1" smtClean="0">
                <a:latin typeface="+mj-lt"/>
              </a:rPr>
              <a:t>to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Europe</a:t>
            </a:r>
            <a:r>
              <a:rPr lang="it-IT" sz="1900" dirty="0" smtClean="0">
                <a:latin typeface="+mj-lt"/>
              </a:rPr>
              <a:t>. </a:t>
            </a:r>
            <a:r>
              <a:rPr lang="it-IT" sz="1900" dirty="0" err="1" smtClean="0">
                <a:latin typeface="+mj-lt"/>
              </a:rPr>
              <a:t>This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will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increase</a:t>
            </a:r>
            <a:r>
              <a:rPr lang="it-IT" sz="1900" dirty="0" smtClean="0">
                <a:latin typeface="+mj-lt"/>
              </a:rPr>
              <a:t> the </a:t>
            </a:r>
            <a:r>
              <a:rPr lang="it-IT" sz="1900" dirty="0" err="1" smtClean="0">
                <a:latin typeface="+mj-lt"/>
              </a:rPr>
              <a:t>risk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of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alien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species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surviving</a:t>
            </a:r>
            <a:r>
              <a:rPr lang="it-IT" sz="1900" dirty="0" smtClean="0">
                <a:latin typeface="+mj-lt"/>
              </a:rPr>
              <a:t> the </a:t>
            </a:r>
            <a:r>
              <a:rPr lang="it-IT" sz="1900" dirty="0" err="1" smtClean="0">
                <a:latin typeface="+mj-lt"/>
              </a:rPr>
              <a:t>journey</a:t>
            </a:r>
            <a:r>
              <a:rPr lang="it-IT" sz="1900" dirty="0" smtClean="0">
                <a:latin typeface="+mj-lt"/>
              </a:rPr>
              <a:t>.</a:t>
            </a:r>
          </a:p>
          <a:p>
            <a:r>
              <a:rPr lang="it-IT" sz="1900" dirty="0" err="1" smtClean="0">
                <a:latin typeface="+mj-lt"/>
              </a:rPr>
              <a:t>Many</a:t>
            </a:r>
            <a:r>
              <a:rPr lang="it-IT" sz="1900" dirty="0" smtClean="0">
                <a:latin typeface="+mj-lt"/>
              </a:rPr>
              <a:t> IAS </a:t>
            </a:r>
            <a:r>
              <a:rPr lang="it-IT" sz="1900" dirty="0" err="1" smtClean="0">
                <a:latin typeface="+mj-lt"/>
              </a:rPr>
              <a:t>have</a:t>
            </a:r>
            <a:r>
              <a:rPr lang="it-IT" sz="1900" dirty="0" smtClean="0">
                <a:latin typeface="+mj-lt"/>
              </a:rPr>
              <a:t> the </a:t>
            </a:r>
            <a:r>
              <a:rPr lang="it-IT" sz="1900" dirty="0" err="1" smtClean="0">
                <a:latin typeface="+mj-lt"/>
              </a:rPr>
              <a:t>ability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to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expand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rapidly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to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higher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latitudes</a:t>
            </a:r>
            <a:r>
              <a:rPr lang="it-IT" sz="1900" dirty="0" smtClean="0">
                <a:latin typeface="+mj-lt"/>
              </a:rPr>
              <a:t> and </a:t>
            </a:r>
            <a:r>
              <a:rPr lang="it-IT" sz="1900" dirty="0" err="1" smtClean="0">
                <a:latin typeface="+mj-lt"/>
              </a:rPr>
              <a:t>altitudes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as</a:t>
            </a:r>
            <a:r>
              <a:rPr lang="it-IT" sz="1900" dirty="0" smtClean="0">
                <a:latin typeface="+mj-lt"/>
              </a:rPr>
              <a:t> the </a:t>
            </a:r>
            <a:r>
              <a:rPr lang="it-IT" sz="1900" dirty="0" err="1" smtClean="0">
                <a:latin typeface="+mj-lt"/>
              </a:rPr>
              <a:t>climate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warms</a:t>
            </a:r>
            <a:r>
              <a:rPr lang="it-IT" sz="1900" dirty="0" smtClean="0">
                <a:latin typeface="+mj-lt"/>
              </a:rPr>
              <a:t>, </a:t>
            </a:r>
            <a:r>
              <a:rPr lang="it-IT" sz="1900" dirty="0" err="1" smtClean="0">
                <a:latin typeface="+mj-lt"/>
              </a:rPr>
              <a:t>out-pacing</a:t>
            </a:r>
            <a:r>
              <a:rPr lang="it-IT" sz="1900" dirty="0" smtClean="0">
                <a:latin typeface="+mj-lt"/>
              </a:rPr>
              <a:t> native </a:t>
            </a:r>
            <a:r>
              <a:rPr lang="it-IT" sz="1900" dirty="0" err="1" smtClean="0">
                <a:latin typeface="+mj-lt"/>
              </a:rPr>
              <a:t>species</a:t>
            </a:r>
            <a:r>
              <a:rPr lang="it-IT" sz="1900" dirty="0" smtClean="0">
                <a:latin typeface="+mj-lt"/>
              </a:rPr>
              <a:t>. </a:t>
            </a:r>
            <a:r>
              <a:rPr lang="it-IT" sz="1900" dirty="0" err="1" smtClean="0">
                <a:latin typeface="+mj-lt"/>
              </a:rPr>
              <a:t>Alien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species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that</a:t>
            </a:r>
            <a:r>
              <a:rPr lang="it-IT" sz="1900" dirty="0" smtClean="0">
                <a:latin typeface="+mj-lt"/>
              </a:rPr>
              <a:t> are </a:t>
            </a:r>
            <a:r>
              <a:rPr lang="it-IT" sz="1900" dirty="0" err="1" smtClean="0">
                <a:latin typeface="+mj-lt"/>
              </a:rPr>
              <a:t>regularly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introduced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by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humans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but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have</a:t>
            </a:r>
            <a:r>
              <a:rPr lang="it-IT" sz="1900" dirty="0" smtClean="0">
                <a:latin typeface="+mj-lt"/>
              </a:rPr>
              <a:t> so far </a:t>
            </a:r>
            <a:r>
              <a:rPr lang="it-IT" sz="1900" dirty="0" err="1" smtClean="0">
                <a:latin typeface="+mj-lt"/>
              </a:rPr>
              <a:t>failed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to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establish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may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succeed</a:t>
            </a:r>
            <a:r>
              <a:rPr lang="it-IT" sz="1900" dirty="0" smtClean="0">
                <a:latin typeface="+mj-lt"/>
              </a:rPr>
              <a:t> in </a:t>
            </a:r>
            <a:r>
              <a:rPr lang="it-IT" sz="1900" dirty="0" err="1" smtClean="0">
                <a:latin typeface="+mj-lt"/>
              </a:rPr>
              <a:t>doing</a:t>
            </a:r>
            <a:r>
              <a:rPr lang="it-IT" sz="1900" dirty="0" smtClean="0">
                <a:latin typeface="+mj-lt"/>
              </a:rPr>
              <a:t> so </a:t>
            </a:r>
            <a:r>
              <a:rPr lang="it-IT" sz="1900" dirty="0" err="1" smtClean="0">
                <a:latin typeface="+mj-lt"/>
              </a:rPr>
              <a:t>thanks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to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climate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change</a:t>
            </a:r>
            <a:r>
              <a:rPr lang="it-IT" sz="1900" dirty="0" smtClean="0">
                <a:latin typeface="+mj-lt"/>
              </a:rPr>
              <a:t>, </a:t>
            </a:r>
            <a:r>
              <a:rPr lang="it-IT" sz="1900" dirty="0" err="1" smtClean="0">
                <a:latin typeface="+mj-lt"/>
              </a:rPr>
              <a:t>creating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new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sets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of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invaders</a:t>
            </a:r>
            <a:r>
              <a:rPr lang="it-IT" sz="1900" dirty="0" smtClean="0">
                <a:latin typeface="+mj-lt"/>
              </a:rPr>
              <a:t>.</a:t>
            </a:r>
          </a:p>
          <a:p>
            <a:r>
              <a:rPr lang="it-IT" sz="1900" dirty="0" smtClean="0">
                <a:latin typeface="+mj-lt"/>
              </a:rPr>
              <a:t>Some </a:t>
            </a:r>
            <a:r>
              <a:rPr lang="it-IT" sz="1900" dirty="0" err="1" smtClean="0">
                <a:latin typeface="+mj-lt"/>
              </a:rPr>
              <a:t>habitats</a:t>
            </a:r>
            <a:r>
              <a:rPr lang="it-IT" sz="1900" dirty="0" smtClean="0">
                <a:latin typeface="+mj-lt"/>
              </a:rPr>
              <a:t>, </a:t>
            </a:r>
            <a:r>
              <a:rPr lang="it-IT" sz="1900" dirty="0" err="1" smtClean="0">
                <a:latin typeface="+mj-lt"/>
              </a:rPr>
              <a:t>such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as</a:t>
            </a:r>
            <a:r>
              <a:rPr lang="it-IT" sz="1900" dirty="0" smtClean="0">
                <a:latin typeface="+mj-lt"/>
              </a:rPr>
              <a:t> temperate </a:t>
            </a:r>
            <a:r>
              <a:rPr lang="it-IT" sz="1900" dirty="0" err="1" smtClean="0">
                <a:latin typeface="+mj-lt"/>
              </a:rPr>
              <a:t>forests</a:t>
            </a:r>
            <a:r>
              <a:rPr lang="it-IT" sz="1900" dirty="0" smtClean="0">
                <a:latin typeface="+mj-lt"/>
              </a:rPr>
              <a:t> and </a:t>
            </a:r>
            <a:r>
              <a:rPr lang="it-IT" sz="1900" dirty="0" err="1" smtClean="0">
                <a:latin typeface="+mj-lt"/>
              </a:rPr>
              <a:t>freshwater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systems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that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currently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have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thermal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barriers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limiting</a:t>
            </a:r>
            <a:r>
              <a:rPr lang="it-IT" sz="1900" dirty="0" smtClean="0">
                <a:latin typeface="+mj-lt"/>
              </a:rPr>
              <a:t> the establishment </a:t>
            </a:r>
            <a:r>
              <a:rPr lang="it-IT" sz="1900" dirty="0" err="1" smtClean="0">
                <a:latin typeface="+mj-lt"/>
              </a:rPr>
              <a:t>of</a:t>
            </a:r>
            <a:r>
              <a:rPr lang="it-IT" sz="1900" dirty="0" smtClean="0">
                <a:latin typeface="+mj-lt"/>
              </a:rPr>
              <a:t> IAS </a:t>
            </a:r>
            <a:r>
              <a:rPr lang="it-IT" sz="1900" dirty="0" err="1" smtClean="0">
                <a:latin typeface="+mj-lt"/>
              </a:rPr>
              <a:t>will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become</a:t>
            </a:r>
            <a:r>
              <a:rPr lang="it-IT" sz="1900" dirty="0" smtClean="0">
                <a:latin typeface="+mj-lt"/>
              </a:rPr>
              <a:t> more </a:t>
            </a:r>
            <a:r>
              <a:rPr lang="it-IT" sz="1900" dirty="0" err="1" smtClean="0">
                <a:latin typeface="+mj-lt"/>
              </a:rPr>
              <a:t>suitable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for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alien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species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as</a:t>
            </a:r>
            <a:r>
              <a:rPr lang="it-IT" sz="1900" dirty="0" smtClean="0">
                <a:latin typeface="+mj-lt"/>
              </a:rPr>
              <a:t> the </a:t>
            </a:r>
            <a:r>
              <a:rPr lang="it-IT" sz="1900" dirty="0" err="1" smtClean="0">
                <a:latin typeface="+mj-lt"/>
              </a:rPr>
              <a:t>climate</a:t>
            </a:r>
            <a:r>
              <a:rPr lang="it-IT" sz="1900" dirty="0" smtClean="0">
                <a:latin typeface="+mj-lt"/>
              </a:rPr>
              <a:t> </a:t>
            </a:r>
            <a:r>
              <a:rPr lang="it-IT" sz="1900" dirty="0" err="1" smtClean="0">
                <a:latin typeface="+mj-lt"/>
              </a:rPr>
              <a:t>changes</a:t>
            </a:r>
            <a:r>
              <a:rPr lang="it-IT" sz="1900" dirty="0" smtClean="0">
                <a:latin typeface="+mj-lt"/>
              </a:rPr>
              <a:t>. </a:t>
            </a:r>
          </a:p>
          <a:p>
            <a:endParaRPr lang="it-IT" dirty="0"/>
          </a:p>
        </p:txBody>
      </p:sp>
      <p:pic>
        <p:nvPicPr>
          <p:cNvPr id="5" name="irc_mi" descr="Risultati immagini per CLIMATE CHANGE and invasive plants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212976"/>
            <a:ext cx="338437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latin typeface="Adobe Gothic Std B" pitchFamily="34" charset="-128"/>
                <a:ea typeface="Adobe Gothic Std B" pitchFamily="34" charset="-128"/>
              </a:rPr>
              <a:t>INVASIVE ALIEN SPECIES IN ITALY</a:t>
            </a:r>
            <a:endParaRPr lang="it-IT" sz="32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it-IT" sz="2000" dirty="0" err="1" smtClean="0">
                <a:latin typeface="+mj-lt"/>
              </a:rPr>
              <a:t>Many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plants</a:t>
            </a:r>
            <a:r>
              <a:rPr lang="it-IT" sz="2000" dirty="0" smtClean="0">
                <a:latin typeface="+mj-lt"/>
              </a:rPr>
              <a:t>, </a:t>
            </a:r>
            <a:r>
              <a:rPr lang="it-IT" sz="2000" dirty="0" err="1" smtClean="0">
                <a:latin typeface="+mj-lt"/>
              </a:rPr>
              <a:t>animals</a:t>
            </a:r>
            <a:r>
              <a:rPr lang="it-IT" sz="2000" dirty="0" smtClean="0">
                <a:latin typeface="+mj-lt"/>
              </a:rPr>
              <a:t>, and </a:t>
            </a:r>
            <a:r>
              <a:rPr lang="it-IT" sz="2000" dirty="0" err="1" smtClean="0">
                <a:latin typeface="+mj-lt"/>
              </a:rPr>
              <a:t>other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organisms</a:t>
            </a:r>
            <a:r>
              <a:rPr lang="it-IT" sz="2000" dirty="0" smtClean="0">
                <a:latin typeface="+mj-lt"/>
              </a:rPr>
              <a:t> are </a:t>
            </a:r>
            <a:r>
              <a:rPr lang="it-IT" sz="2000" dirty="0" err="1" smtClean="0">
                <a:latin typeface="+mj-lt"/>
              </a:rPr>
              <a:t>considered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u="sng" dirty="0" smtClean="0">
                <a:latin typeface="+mj-lt"/>
                <a:hlinkClick r:id="rId2" tooltip="Invasive species"/>
              </a:rPr>
              <a:t>invasive </a:t>
            </a:r>
            <a:r>
              <a:rPr lang="it-IT" sz="2000" u="sng" dirty="0" err="1" smtClean="0">
                <a:latin typeface="+mj-lt"/>
                <a:hlinkClick r:id="rId2" tooltip="Invasive species"/>
              </a:rPr>
              <a:t>species</a:t>
            </a:r>
            <a:r>
              <a:rPr lang="it-IT" sz="2000" dirty="0" smtClean="0">
                <a:latin typeface="+mj-lt"/>
              </a:rPr>
              <a:t> in </a:t>
            </a:r>
            <a:r>
              <a:rPr lang="it-IT" sz="2000" u="sng" dirty="0" smtClean="0">
                <a:latin typeface="+mj-lt"/>
                <a:hlinkClick r:id="rId3" tooltip="Italy"/>
              </a:rPr>
              <a:t>Italy</a:t>
            </a:r>
            <a:r>
              <a:rPr lang="it-IT" sz="2000" u="sng" dirty="0" smtClean="0">
                <a:latin typeface="+mj-lt"/>
              </a:rPr>
              <a:t>.</a:t>
            </a:r>
          </a:p>
          <a:p>
            <a:r>
              <a:rPr lang="it-IT" sz="2000" dirty="0" smtClean="0">
                <a:latin typeface="+mj-lt"/>
              </a:rPr>
              <a:t>Italy </a:t>
            </a:r>
            <a:r>
              <a:rPr lang="it-IT" sz="2000" dirty="0" err="1" smtClean="0">
                <a:latin typeface="+mj-lt"/>
              </a:rPr>
              <a:t>is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among</a:t>
            </a:r>
            <a:r>
              <a:rPr lang="it-IT" sz="2000" dirty="0" smtClean="0">
                <a:latin typeface="+mj-lt"/>
              </a:rPr>
              <a:t> the </a:t>
            </a:r>
            <a:r>
              <a:rPr lang="it-IT" sz="2000" dirty="0" err="1" smtClean="0">
                <a:latin typeface="+mj-lt"/>
              </a:rPr>
              <a:t>European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countries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richest</a:t>
            </a:r>
            <a:r>
              <a:rPr lang="it-IT" sz="2000" dirty="0" smtClean="0">
                <a:latin typeface="+mj-lt"/>
              </a:rPr>
              <a:t> in </a:t>
            </a:r>
            <a:r>
              <a:rPr lang="it-IT" sz="2000" dirty="0" err="1" smtClean="0">
                <a:latin typeface="+mj-lt"/>
              </a:rPr>
              <a:t>biodiversity</a:t>
            </a:r>
            <a:r>
              <a:rPr lang="it-IT" sz="2000" dirty="0" smtClean="0">
                <a:latin typeface="+mj-lt"/>
              </a:rPr>
              <a:t>, due </a:t>
            </a:r>
            <a:r>
              <a:rPr lang="it-IT" sz="2000" dirty="0" err="1" smtClean="0">
                <a:latin typeface="+mj-lt"/>
              </a:rPr>
              <a:t>mainly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to</a:t>
            </a:r>
            <a:r>
              <a:rPr lang="it-IT" sz="2000" dirty="0" smtClean="0">
                <a:latin typeface="+mj-lt"/>
              </a:rPr>
              <a:t> a </a:t>
            </a:r>
            <a:r>
              <a:rPr lang="it-IT" sz="2000" dirty="0" err="1" smtClean="0">
                <a:latin typeface="+mj-lt"/>
              </a:rPr>
              <a:t>favourable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geographical</a:t>
            </a:r>
            <a:r>
              <a:rPr lang="it-IT" sz="2000" dirty="0" smtClean="0">
                <a:latin typeface="+mj-lt"/>
              </a:rPr>
              <a:t> position and a wide </a:t>
            </a:r>
            <a:r>
              <a:rPr lang="it-IT" sz="2000" dirty="0" err="1" smtClean="0">
                <a:latin typeface="+mj-lt"/>
              </a:rPr>
              <a:t>variety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geological</a:t>
            </a:r>
            <a:r>
              <a:rPr lang="it-IT" sz="2000" dirty="0" smtClean="0">
                <a:latin typeface="+mj-lt"/>
              </a:rPr>
              <a:t>, </a:t>
            </a:r>
            <a:r>
              <a:rPr lang="it-IT" sz="2000" dirty="0" err="1" smtClean="0">
                <a:latin typeface="+mj-lt"/>
              </a:rPr>
              <a:t>climatic</a:t>
            </a:r>
            <a:r>
              <a:rPr lang="it-IT" sz="2000" dirty="0" smtClean="0">
                <a:latin typeface="+mj-lt"/>
              </a:rPr>
              <a:t> and </a:t>
            </a:r>
            <a:r>
              <a:rPr lang="it-IT" sz="2000" dirty="0" err="1" smtClean="0">
                <a:latin typeface="+mj-lt"/>
              </a:rPr>
              <a:t>vegetation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conditions</a:t>
            </a:r>
            <a:r>
              <a:rPr lang="it-IT" sz="2000" dirty="0" smtClean="0">
                <a:latin typeface="+mj-lt"/>
              </a:rPr>
              <a:t>.</a:t>
            </a:r>
          </a:p>
          <a:p>
            <a:r>
              <a:rPr lang="it-IT" sz="2000" dirty="0" smtClean="0">
                <a:latin typeface="+mj-lt"/>
              </a:rPr>
              <a:t>Italy </a:t>
            </a:r>
            <a:r>
              <a:rPr lang="it-IT" sz="2000" dirty="0" err="1" smtClean="0">
                <a:latin typeface="+mj-lt"/>
              </a:rPr>
              <a:t>counts</a:t>
            </a:r>
            <a:r>
              <a:rPr lang="it-IT" sz="2000" dirty="0" smtClean="0">
                <a:latin typeface="+mj-lt"/>
              </a:rPr>
              <a:t> 3000 </a:t>
            </a:r>
            <a:r>
              <a:rPr lang="it-IT" sz="2000" dirty="0" err="1" smtClean="0">
                <a:latin typeface="+mj-lt"/>
              </a:rPr>
              <a:t>terrestrial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which</a:t>
            </a:r>
            <a:r>
              <a:rPr lang="it-IT" sz="2000" dirty="0" smtClean="0">
                <a:latin typeface="+mj-lt"/>
              </a:rPr>
              <a:t> 1645 </a:t>
            </a:r>
            <a:r>
              <a:rPr lang="it-IT" sz="2000" dirty="0" err="1" smtClean="0">
                <a:latin typeface="+mj-lt"/>
              </a:rPr>
              <a:t>animal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and 1440 </a:t>
            </a:r>
            <a:r>
              <a:rPr lang="it-IT" sz="2000" dirty="0" err="1" smtClean="0">
                <a:latin typeface="+mj-lt"/>
              </a:rPr>
              <a:t>plant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. Vertebrate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introduced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by</a:t>
            </a:r>
            <a:r>
              <a:rPr lang="it-IT" sz="2000" dirty="0" smtClean="0">
                <a:latin typeface="+mj-lt"/>
              </a:rPr>
              <a:t> man cause </a:t>
            </a:r>
            <a:r>
              <a:rPr lang="it-IT" sz="2000" dirty="0" err="1" smtClean="0">
                <a:latin typeface="+mj-lt"/>
              </a:rPr>
              <a:t>extremely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relevant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impacts</a:t>
            </a:r>
            <a:r>
              <a:rPr lang="it-IT" sz="2000" dirty="0" smtClean="0">
                <a:latin typeface="+mj-lt"/>
              </a:rPr>
              <a:t>. </a:t>
            </a:r>
          </a:p>
          <a:p>
            <a:endParaRPr lang="it-IT" sz="2000" dirty="0">
              <a:latin typeface="+mj-lt"/>
            </a:endParaRPr>
          </a:p>
        </p:txBody>
      </p:sp>
      <p:pic>
        <p:nvPicPr>
          <p:cNvPr id="7" name="irc_mi" descr="Risultati immagini per CLIMATE CHANGE and invasive plants AND animals in italy">
            <a:hlinkClick r:id="rId4" tgtFrame="&quot;_blank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4149080"/>
            <a:ext cx="50405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it-IT" sz="4000" dirty="0" err="1" smtClean="0">
                <a:latin typeface="Adobe Gothic Std B" pitchFamily="34" charset="-128"/>
                <a:ea typeface="Adobe Gothic Std B" pitchFamily="34" charset="-128"/>
              </a:rPr>
              <a:t>Japanese</a:t>
            </a:r>
            <a:r>
              <a:rPr lang="it-IT" sz="40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it-IT" sz="4000" dirty="0" err="1" smtClean="0">
                <a:latin typeface="Adobe Gothic Std B" pitchFamily="34" charset="-128"/>
                <a:ea typeface="Adobe Gothic Std B" pitchFamily="34" charset="-128"/>
              </a:rPr>
              <a:t>knotweed</a:t>
            </a:r>
            <a:endParaRPr lang="it-IT" sz="4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114800" cy="5184576"/>
          </a:xfrm>
        </p:spPr>
        <p:txBody>
          <a:bodyPr>
            <a:noAutofit/>
          </a:bodyPr>
          <a:lstStyle/>
          <a:p>
            <a:r>
              <a:rPr lang="it-IT" sz="1800" dirty="0" err="1" smtClean="0">
                <a:latin typeface="+mj-lt"/>
              </a:rPr>
              <a:t>It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listed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by</a:t>
            </a:r>
            <a:r>
              <a:rPr lang="it-IT" sz="1800" dirty="0" smtClean="0">
                <a:latin typeface="+mj-lt"/>
              </a:rPr>
              <a:t> the </a:t>
            </a:r>
            <a:r>
              <a:rPr lang="it-IT" sz="1800" u="sng" dirty="0" smtClean="0">
                <a:latin typeface="+mj-lt"/>
                <a:hlinkClick r:id="rId2" tooltip="World Conservation Union"/>
              </a:rPr>
              <a:t>World </a:t>
            </a:r>
            <a:r>
              <a:rPr lang="it-IT" sz="1800" u="sng" dirty="0" err="1" smtClean="0">
                <a:latin typeface="+mj-lt"/>
                <a:hlinkClick r:id="rId2" tooltip="World Conservation Union"/>
              </a:rPr>
              <a:t>Conservation</a:t>
            </a:r>
            <a:r>
              <a:rPr lang="it-IT" sz="1800" u="sng" dirty="0" smtClean="0">
                <a:latin typeface="+mj-lt"/>
                <a:hlinkClick r:id="rId2" tooltip="World Conservation Union"/>
              </a:rPr>
              <a:t> </a:t>
            </a:r>
            <a:r>
              <a:rPr lang="it-IT" sz="1800" u="sng" dirty="0" err="1" smtClean="0">
                <a:latin typeface="+mj-lt"/>
                <a:hlinkClick r:id="rId2" tooltip="World Conservation Union"/>
              </a:rPr>
              <a:t>Union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as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one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of</a:t>
            </a:r>
            <a:r>
              <a:rPr lang="it-IT" sz="1800" dirty="0" smtClean="0">
                <a:latin typeface="+mj-lt"/>
              </a:rPr>
              <a:t> the </a:t>
            </a:r>
            <a:r>
              <a:rPr lang="it-IT" sz="1800" u="sng" dirty="0" smtClean="0">
                <a:latin typeface="+mj-lt"/>
                <a:hlinkClick r:id="rId3" tooltip="List of globally invasive species"/>
              </a:rPr>
              <a:t>world's </a:t>
            </a:r>
            <a:r>
              <a:rPr lang="it-IT" sz="1800" u="sng" dirty="0" err="1" smtClean="0">
                <a:latin typeface="+mj-lt"/>
                <a:hlinkClick r:id="rId3" tooltip="List of globally invasive species"/>
              </a:rPr>
              <a:t>worst</a:t>
            </a:r>
            <a:r>
              <a:rPr lang="it-IT" sz="1800" u="sng" dirty="0" smtClean="0">
                <a:latin typeface="+mj-lt"/>
                <a:hlinkClick r:id="rId3" tooltip="List of globally invasive species"/>
              </a:rPr>
              <a:t> invasive </a:t>
            </a:r>
            <a:r>
              <a:rPr lang="it-IT" sz="1800" u="sng" dirty="0" err="1" smtClean="0">
                <a:latin typeface="+mj-lt"/>
                <a:hlinkClick r:id="rId3" tooltip="List of globally invasive species"/>
              </a:rPr>
              <a:t>species</a:t>
            </a:r>
            <a:r>
              <a:rPr lang="it-IT" sz="1800" dirty="0" smtClean="0">
                <a:latin typeface="+mj-lt"/>
              </a:rPr>
              <a:t>. </a:t>
            </a:r>
          </a:p>
          <a:p>
            <a:r>
              <a:rPr lang="it-IT" sz="1800" dirty="0" err="1" smtClean="0">
                <a:latin typeface="+mj-lt"/>
              </a:rPr>
              <a:t>It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is</a:t>
            </a:r>
            <a:r>
              <a:rPr lang="it-IT" sz="1800" dirty="0" smtClean="0">
                <a:latin typeface="+mj-lt"/>
              </a:rPr>
              <a:t> native </a:t>
            </a:r>
            <a:r>
              <a:rPr lang="it-IT" sz="1800" dirty="0" err="1" smtClean="0">
                <a:latin typeface="+mj-lt"/>
              </a:rPr>
              <a:t>to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u="sng" dirty="0" smtClean="0">
                <a:latin typeface="+mj-lt"/>
                <a:hlinkClick r:id="rId4" tooltip="East Asia"/>
              </a:rPr>
              <a:t>East Asia</a:t>
            </a:r>
            <a:r>
              <a:rPr lang="it-IT" sz="1800" dirty="0" smtClean="0">
                <a:latin typeface="+mj-lt"/>
              </a:rPr>
              <a:t> in </a:t>
            </a:r>
            <a:r>
              <a:rPr lang="it-IT" sz="1800" u="sng" dirty="0" err="1" smtClean="0">
                <a:latin typeface="+mj-lt"/>
                <a:hlinkClick r:id="rId5" tooltip="Japan"/>
              </a:rPr>
              <a:t>Japan</a:t>
            </a:r>
            <a:r>
              <a:rPr lang="it-IT" sz="1800" dirty="0" smtClean="0">
                <a:latin typeface="+mj-lt"/>
              </a:rPr>
              <a:t>, </a:t>
            </a:r>
            <a:r>
              <a:rPr lang="it-IT" sz="1800" u="sng" dirty="0" smtClean="0">
                <a:latin typeface="+mj-lt"/>
                <a:hlinkClick r:id="rId6" tooltip="China"/>
              </a:rPr>
              <a:t>China</a:t>
            </a:r>
            <a:r>
              <a:rPr lang="it-IT" sz="1800" dirty="0" smtClean="0">
                <a:latin typeface="+mj-lt"/>
              </a:rPr>
              <a:t> and </a:t>
            </a:r>
            <a:r>
              <a:rPr lang="it-IT" sz="1800" u="sng" dirty="0" err="1" smtClean="0">
                <a:latin typeface="+mj-lt"/>
                <a:hlinkClick r:id="rId7" tooltip="Korea"/>
              </a:rPr>
              <a:t>Korea</a:t>
            </a:r>
            <a:r>
              <a:rPr lang="it-IT" sz="1800" dirty="0" smtClean="0">
                <a:latin typeface="+mj-lt"/>
              </a:rPr>
              <a:t>. In </a:t>
            </a:r>
            <a:r>
              <a:rPr lang="it-IT" sz="1800" u="sng" dirty="0" smtClean="0">
                <a:latin typeface="+mj-lt"/>
                <a:hlinkClick r:id="rId8" tooltip="North America"/>
              </a:rPr>
              <a:t>North America</a:t>
            </a:r>
            <a:r>
              <a:rPr lang="it-IT" sz="1800" dirty="0" smtClean="0">
                <a:latin typeface="+mj-lt"/>
              </a:rPr>
              <a:t> and </a:t>
            </a:r>
            <a:r>
              <a:rPr lang="it-IT" sz="1800" u="sng" dirty="0" err="1" smtClean="0">
                <a:latin typeface="+mj-lt"/>
                <a:hlinkClick r:id="rId9" tooltip="Europe"/>
              </a:rPr>
              <a:t>Europe</a:t>
            </a:r>
            <a:r>
              <a:rPr lang="it-IT" sz="1800" dirty="0" smtClean="0">
                <a:latin typeface="+mj-lt"/>
              </a:rPr>
              <a:t>, the </a:t>
            </a:r>
            <a:r>
              <a:rPr lang="it-IT" sz="1800" dirty="0" err="1" smtClean="0">
                <a:latin typeface="+mj-lt"/>
              </a:rPr>
              <a:t>species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has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successfully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established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itself</a:t>
            </a:r>
            <a:r>
              <a:rPr lang="it-IT" sz="1800" dirty="0" smtClean="0">
                <a:latin typeface="+mj-lt"/>
              </a:rPr>
              <a:t> in </a:t>
            </a:r>
            <a:r>
              <a:rPr lang="it-IT" sz="1800" dirty="0" err="1" smtClean="0">
                <a:latin typeface="+mj-lt"/>
              </a:rPr>
              <a:t>numerous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habitats</a:t>
            </a:r>
            <a:r>
              <a:rPr lang="it-IT" sz="1800" dirty="0" smtClean="0">
                <a:latin typeface="+mj-lt"/>
              </a:rPr>
              <a:t> and </a:t>
            </a:r>
            <a:r>
              <a:rPr lang="it-IT" sz="1800" dirty="0" err="1" smtClean="0">
                <a:latin typeface="+mj-lt"/>
              </a:rPr>
              <a:t>is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classified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as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an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u="sng" dirty="0" smtClean="0">
                <a:latin typeface="+mj-lt"/>
                <a:hlinkClick r:id="rId10" tooltip="Invasive species"/>
              </a:rPr>
              <a:t>invasive </a:t>
            </a:r>
            <a:r>
              <a:rPr lang="it-IT" sz="1800" u="sng" dirty="0" err="1" smtClean="0">
                <a:latin typeface="+mj-lt"/>
                <a:hlinkClick r:id="rId10" tooltip="Invasive species"/>
              </a:rPr>
              <a:t>species</a:t>
            </a:r>
            <a:r>
              <a:rPr lang="it-IT" sz="1800" dirty="0" smtClean="0">
                <a:latin typeface="+mj-lt"/>
              </a:rPr>
              <a:t> in </a:t>
            </a:r>
            <a:r>
              <a:rPr lang="it-IT" sz="1800" dirty="0" err="1" smtClean="0">
                <a:latin typeface="+mj-lt"/>
              </a:rPr>
              <a:t>several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countries</a:t>
            </a:r>
            <a:r>
              <a:rPr lang="it-IT" sz="1800" dirty="0" smtClean="0">
                <a:latin typeface="+mj-lt"/>
              </a:rPr>
              <a:t>.</a:t>
            </a:r>
            <a:r>
              <a:rPr lang="it-IT" sz="1800" baseline="30000" dirty="0" smtClean="0">
                <a:latin typeface="+mj-lt"/>
              </a:rPr>
              <a:t> </a:t>
            </a:r>
            <a:endParaRPr lang="it-IT" sz="1800" dirty="0" smtClean="0">
              <a:latin typeface="+mj-lt"/>
            </a:endParaRPr>
          </a:p>
          <a:p>
            <a:r>
              <a:rPr lang="it-IT" sz="1800" dirty="0" err="1" smtClean="0">
                <a:latin typeface="+mj-lt"/>
              </a:rPr>
              <a:t>Its</a:t>
            </a:r>
            <a:r>
              <a:rPr lang="it-IT" sz="1800" dirty="0" smtClean="0">
                <a:latin typeface="+mj-lt"/>
              </a:rPr>
              <a:t> invasive </a:t>
            </a:r>
            <a:r>
              <a:rPr lang="it-IT" sz="1800" dirty="0" err="1" smtClean="0">
                <a:latin typeface="+mj-lt"/>
              </a:rPr>
              <a:t>root</a:t>
            </a:r>
            <a:r>
              <a:rPr lang="it-IT" sz="1800" dirty="0" smtClean="0">
                <a:latin typeface="+mj-lt"/>
              </a:rPr>
              <a:t> system and strong </a:t>
            </a:r>
            <a:r>
              <a:rPr lang="it-IT" sz="1800" dirty="0" err="1" smtClean="0">
                <a:latin typeface="+mj-lt"/>
              </a:rPr>
              <a:t>growth</a:t>
            </a:r>
            <a:r>
              <a:rPr lang="it-IT" sz="1800" dirty="0" smtClean="0">
                <a:latin typeface="+mj-lt"/>
              </a:rPr>
              <a:t> can </a:t>
            </a:r>
            <a:r>
              <a:rPr lang="it-IT" sz="1800" dirty="0" err="1" smtClean="0">
                <a:latin typeface="+mj-lt"/>
              </a:rPr>
              <a:t>damage</a:t>
            </a:r>
            <a:r>
              <a:rPr lang="it-IT" sz="1800" dirty="0" smtClean="0">
                <a:latin typeface="+mj-lt"/>
              </a:rPr>
              <a:t> concrete </a:t>
            </a:r>
            <a:r>
              <a:rPr lang="it-IT" sz="1800" dirty="0" err="1" smtClean="0">
                <a:latin typeface="+mj-lt"/>
              </a:rPr>
              <a:t>foundations</a:t>
            </a:r>
            <a:r>
              <a:rPr lang="it-IT" sz="1800" dirty="0" smtClean="0">
                <a:latin typeface="+mj-lt"/>
              </a:rPr>
              <a:t>, </a:t>
            </a:r>
            <a:r>
              <a:rPr lang="it-IT" sz="1800" dirty="0" err="1" smtClean="0">
                <a:latin typeface="+mj-lt"/>
              </a:rPr>
              <a:t>buildings</a:t>
            </a:r>
            <a:r>
              <a:rPr lang="it-IT" sz="1800" dirty="0" smtClean="0">
                <a:latin typeface="+mj-lt"/>
              </a:rPr>
              <a:t>, </a:t>
            </a:r>
            <a:r>
              <a:rPr lang="it-IT" sz="1800" dirty="0" err="1" smtClean="0">
                <a:latin typeface="+mj-lt"/>
              </a:rPr>
              <a:t>flood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defences</a:t>
            </a:r>
            <a:r>
              <a:rPr lang="it-IT" sz="1800" dirty="0" smtClean="0">
                <a:latin typeface="+mj-lt"/>
              </a:rPr>
              <a:t>, </a:t>
            </a:r>
            <a:r>
              <a:rPr lang="it-IT" sz="1800" dirty="0" err="1" smtClean="0">
                <a:latin typeface="+mj-lt"/>
              </a:rPr>
              <a:t>roads</a:t>
            </a:r>
            <a:r>
              <a:rPr lang="it-IT" sz="1800" dirty="0" smtClean="0">
                <a:latin typeface="+mj-lt"/>
              </a:rPr>
              <a:t>, </a:t>
            </a:r>
            <a:r>
              <a:rPr lang="it-IT" sz="1800" dirty="0" err="1" smtClean="0">
                <a:latin typeface="+mj-lt"/>
              </a:rPr>
              <a:t>paving</a:t>
            </a:r>
            <a:r>
              <a:rPr lang="it-IT" sz="1800" dirty="0" smtClean="0">
                <a:latin typeface="+mj-lt"/>
              </a:rPr>
              <a:t>, </a:t>
            </a:r>
            <a:r>
              <a:rPr lang="it-IT" sz="1800" dirty="0" err="1" smtClean="0">
                <a:latin typeface="+mj-lt"/>
              </a:rPr>
              <a:t>retaining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walls</a:t>
            </a:r>
            <a:r>
              <a:rPr lang="it-IT" sz="1800" dirty="0" smtClean="0">
                <a:latin typeface="+mj-lt"/>
              </a:rPr>
              <a:t> and </a:t>
            </a:r>
            <a:r>
              <a:rPr lang="it-IT" sz="1800" dirty="0" err="1" smtClean="0">
                <a:latin typeface="+mj-lt"/>
              </a:rPr>
              <a:t>architectural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sites</a:t>
            </a:r>
            <a:r>
              <a:rPr lang="it-IT" sz="1800" dirty="0" smtClean="0">
                <a:latin typeface="+mj-lt"/>
              </a:rPr>
              <a:t>. </a:t>
            </a:r>
            <a:r>
              <a:rPr lang="it-IT" sz="1800" dirty="0" err="1" smtClean="0">
                <a:latin typeface="+mj-lt"/>
              </a:rPr>
              <a:t>It</a:t>
            </a:r>
            <a:r>
              <a:rPr lang="it-IT" sz="1800" dirty="0" smtClean="0">
                <a:latin typeface="+mj-lt"/>
              </a:rPr>
              <a:t> can </a:t>
            </a:r>
            <a:r>
              <a:rPr lang="it-IT" sz="1800" dirty="0" err="1" smtClean="0">
                <a:latin typeface="+mj-lt"/>
              </a:rPr>
              <a:t>also</a:t>
            </a:r>
            <a:r>
              <a:rPr lang="it-IT" sz="1800" dirty="0" smtClean="0">
                <a:latin typeface="+mj-lt"/>
              </a:rPr>
              <a:t> reduce the </a:t>
            </a:r>
            <a:r>
              <a:rPr lang="it-IT" sz="1800" dirty="0" err="1" smtClean="0">
                <a:latin typeface="+mj-lt"/>
              </a:rPr>
              <a:t>capacity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of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channels</a:t>
            </a:r>
            <a:r>
              <a:rPr lang="it-IT" sz="1800" dirty="0" smtClean="0">
                <a:latin typeface="+mj-lt"/>
              </a:rPr>
              <a:t> in </a:t>
            </a:r>
            <a:r>
              <a:rPr lang="it-IT" sz="1800" dirty="0" err="1" smtClean="0">
                <a:latin typeface="+mj-lt"/>
              </a:rPr>
              <a:t>flood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defences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to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carry</a:t>
            </a:r>
            <a:r>
              <a:rPr lang="it-IT" sz="1800" dirty="0" smtClean="0">
                <a:latin typeface="+mj-lt"/>
              </a:rPr>
              <a:t> water. </a:t>
            </a:r>
          </a:p>
          <a:p>
            <a:r>
              <a:rPr lang="it-IT" sz="1800" dirty="0" err="1" smtClean="0">
                <a:latin typeface="+mj-lt"/>
              </a:rPr>
              <a:t>It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found</a:t>
            </a:r>
            <a:r>
              <a:rPr lang="it-IT" sz="1800" dirty="0" smtClean="0">
                <a:latin typeface="+mj-lt"/>
              </a:rPr>
              <a:t> in </a:t>
            </a:r>
            <a:r>
              <a:rPr lang="it-IT" sz="1800" dirty="0" err="1" smtClean="0">
                <a:latin typeface="+mj-lt"/>
              </a:rPr>
              <a:t>Lombardy</a:t>
            </a:r>
            <a:r>
              <a:rPr lang="it-IT" sz="1800" dirty="0" smtClean="0">
                <a:latin typeface="+mj-lt"/>
              </a:rPr>
              <a:t> and Valle d’Aosta, in Italy.</a:t>
            </a:r>
          </a:p>
          <a:p>
            <a:endParaRPr lang="it-IT" sz="1800" dirty="0"/>
          </a:p>
        </p:txBody>
      </p:sp>
      <p:pic>
        <p:nvPicPr>
          <p:cNvPr id="7" name="irc_mi" descr="Immagine correlata">
            <a:hlinkClick r:id="rId11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716016" y="2276872"/>
            <a:ext cx="403244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it-IT" sz="4400" dirty="0" err="1" smtClean="0">
                <a:latin typeface="Adobe Gothic Std B" pitchFamily="34" charset="-128"/>
                <a:ea typeface="Adobe Gothic Std B" pitchFamily="34" charset="-128"/>
              </a:rPr>
              <a:t>Japanese</a:t>
            </a:r>
            <a:r>
              <a:rPr lang="it-IT" sz="44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it-IT" sz="4400" dirty="0" err="1" smtClean="0">
                <a:latin typeface="Adobe Gothic Std B" pitchFamily="34" charset="-128"/>
                <a:ea typeface="Adobe Gothic Std B" pitchFamily="34" charset="-128"/>
              </a:rPr>
              <a:t>knotweed</a:t>
            </a:r>
            <a:endParaRPr lang="it-IT" sz="44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sz="2800" dirty="0" smtClean="0"/>
              <a:t>In Milan</a:t>
            </a:r>
            <a:endParaRPr lang="it-IT" sz="2800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41775" cy="438819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In Italy</a:t>
            </a:r>
            <a:endParaRPr lang="it-IT" sz="2800" dirty="0"/>
          </a:p>
        </p:txBody>
      </p:sp>
      <p:pic>
        <p:nvPicPr>
          <p:cNvPr id="5" name="Segnaposto contenuto 4" descr="Il “Poligono del Giappone” arrivata nei giardini della zona di via Rubattino a Milano (Marfisi)"/>
          <p:cNvPicPr>
            <a:picLocks noGrp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57200" y="2928747"/>
            <a:ext cx="4040188" cy="301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>
                <a:latin typeface="+mj-lt"/>
              </a:rPr>
              <a:t>Also</a:t>
            </a:r>
            <a:r>
              <a:rPr lang="it-IT" dirty="0" smtClean="0">
                <a:latin typeface="+mj-lt"/>
              </a:rPr>
              <a:t> in Italy the </a:t>
            </a:r>
            <a:r>
              <a:rPr lang="it-IT" dirty="0" err="1" smtClean="0">
                <a:latin typeface="+mj-lt"/>
              </a:rPr>
              <a:t>Reynoutria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japonica</a:t>
            </a:r>
            <a:r>
              <a:rPr lang="it-IT" dirty="0" smtClean="0">
                <a:latin typeface="+mj-lt"/>
              </a:rPr>
              <a:t>, </a:t>
            </a:r>
            <a:r>
              <a:rPr lang="it-IT" dirty="0" err="1" smtClean="0">
                <a:latin typeface="+mj-lt"/>
              </a:rPr>
              <a:t>together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with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other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species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of</a:t>
            </a:r>
            <a:r>
              <a:rPr lang="it-IT" dirty="0" smtClean="0">
                <a:latin typeface="+mj-lt"/>
              </a:rPr>
              <a:t> the </a:t>
            </a:r>
            <a:r>
              <a:rPr lang="it-IT" dirty="0" err="1" smtClean="0">
                <a:latin typeface="+mj-lt"/>
              </a:rPr>
              <a:t>same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genus</a:t>
            </a:r>
            <a:r>
              <a:rPr lang="it-IT" dirty="0" smtClean="0">
                <a:latin typeface="+mj-lt"/>
              </a:rPr>
              <a:t>, can </a:t>
            </a:r>
            <a:r>
              <a:rPr lang="it-IT" dirty="0" err="1" smtClean="0">
                <a:latin typeface="+mj-lt"/>
              </a:rPr>
              <a:t>be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considered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one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of</a:t>
            </a:r>
            <a:r>
              <a:rPr lang="it-IT" dirty="0" smtClean="0">
                <a:latin typeface="+mj-lt"/>
              </a:rPr>
              <a:t> the </a:t>
            </a:r>
            <a:r>
              <a:rPr lang="it-IT" dirty="0" err="1" smtClean="0">
                <a:latin typeface="+mj-lt"/>
              </a:rPr>
              <a:t>most</a:t>
            </a:r>
            <a:r>
              <a:rPr lang="it-IT" dirty="0" smtClean="0">
                <a:latin typeface="+mj-lt"/>
              </a:rPr>
              <a:t> invasive </a:t>
            </a:r>
            <a:r>
              <a:rPr lang="it-IT" dirty="0" err="1" smtClean="0">
                <a:latin typeface="+mj-lt"/>
              </a:rPr>
              <a:t>entities</a:t>
            </a:r>
            <a:r>
              <a:rPr lang="it-IT" dirty="0" smtClean="0">
                <a:latin typeface="+mj-lt"/>
              </a:rPr>
              <a:t>. "</a:t>
            </a:r>
            <a:r>
              <a:rPr lang="it-IT" dirty="0" err="1" smtClean="0">
                <a:latin typeface="+mj-lt"/>
              </a:rPr>
              <a:t>Introduced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around</a:t>
            </a:r>
            <a:r>
              <a:rPr lang="it-IT" dirty="0" smtClean="0">
                <a:latin typeface="+mj-lt"/>
              </a:rPr>
              <a:t> the middle </a:t>
            </a:r>
            <a:r>
              <a:rPr lang="it-IT" dirty="0" err="1" smtClean="0">
                <a:latin typeface="+mj-lt"/>
              </a:rPr>
              <a:t>of</a:t>
            </a:r>
            <a:r>
              <a:rPr lang="it-IT" dirty="0" smtClean="0">
                <a:latin typeface="+mj-lt"/>
              </a:rPr>
              <a:t> the </a:t>
            </a:r>
            <a:r>
              <a:rPr lang="it-IT" dirty="0" err="1" smtClean="0">
                <a:latin typeface="+mj-lt"/>
              </a:rPr>
              <a:t>nineteenth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century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ornamental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plant</a:t>
            </a:r>
            <a:r>
              <a:rPr lang="it-IT" dirty="0" smtClean="0">
                <a:latin typeface="+mj-lt"/>
              </a:rPr>
              <a:t> - </a:t>
            </a:r>
            <a:r>
              <a:rPr lang="it-IT" dirty="0" err="1" smtClean="0">
                <a:latin typeface="+mj-lt"/>
              </a:rPr>
              <a:t>adds</a:t>
            </a:r>
            <a:r>
              <a:rPr lang="it-IT" dirty="0" smtClean="0">
                <a:latin typeface="+mj-lt"/>
              </a:rPr>
              <a:t> Dr. </a:t>
            </a:r>
            <a:r>
              <a:rPr lang="it-IT" dirty="0" err="1" smtClean="0">
                <a:latin typeface="+mj-lt"/>
              </a:rPr>
              <a:t>Galasso</a:t>
            </a:r>
            <a:r>
              <a:rPr lang="it-IT" dirty="0" smtClean="0">
                <a:latin typeface="+mj-lt"/>
              </a:rPr>
              <a:t> -, </a:t>
            </a:r>
            <a:r>
              <a:rPr lang="it-IT" dirty="0" err="1" smtClean="0">
                <a:latin typeface="+mj-lt"/>
              </a:rPr>
              <a:t>it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was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later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cultivated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also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outside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parks</a:t>
            </a:r>
            <a:r>
              <a:rPr lang="it-IT" dirty="0" smtClean="0">
                <a:latin typeface="+mj-lt"/>
              </a:rPr>
              <a:t> and </a:t>
            </a:r>
            <a:r>
              <a:rPr lang="it-IT" dirty="0" err="1" smtClean="0">
                <a:latin typeface="+mj-lt"/>
              </a:rPr>
              <a:t>gardens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for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soil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consolidation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interventions</a:t>
            </a:r>
            <a:r>
              <a:rPr lang="it-IT" dirty="0" smtClean="0">
                <a:latin typeface="+mj-lt"/>
              </a:rPr>
              <a:t>. </a:t>
            </a:r>
            <a:r>
              <a:rPr lang="it-IT" dirty="0" err="1" smtClean="0">
                <a:latin typeface="+mj-lt"/>
              </a:rPr>
              <a:t>Its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presence</a:t>
            </a:r>
            <a:r>
              <a:rPr lang="it-IT" dirty="0" smtClean="0">
                <a:latin typeface="+mj-lt"/>
              </a:rPr>
              <a:t> in the </a:t>
            </a:r>
            <a:r>
              <a:rPr lang="it-IT" dirty="0" err="1" smtClean="0">
                <a:latin typeface="+mj-lt"/>
              </a:rPr>
              <a:t>spontaneous</a:t>
            </a:r>
            <a:r>
              <a:rPr lang="it-IT" dirty="0" smtClean="0">
                <a:latin typeface="+mj-lt"/>
              </a:rPr>
              <a:t> state </a:t>
            </a:r>
            <a:r>
              <a:rPr lang="it-IT" dirty="0" err="1" smtClean="0">
                <a:latin typeface="+mj-lt"/>
              </a:rPr>
              <a:t>has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been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documented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since</a:t>
            </a:r>
            <a:r>
              <a:rPr lang="it-IT" dirty="0" smtClean="0">
                <a:latin typeface="+mj-lt"/>
              </a:rPr>
              <a:t> 1875, and </a:t>
            </a:r>
            <a:r>
              <a:rPr lang="it-IT" dirty="0" err="1" smtClean="0">
                <a:latin typeface="+mj-lt"/>
              </a:rPr>
              <a:t>since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then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it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has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begun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to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expand</a:t>
            </a:r>
            <a:r>
              <a:rPr lang="it-IT" dirty="0" smtClean="0">
                <a:latin typeface="+mj-lt"/>
              </a:rPr>
              <a:t> in </a:t>
            </a:r>
            <a:r>
              <a:rPr lang="it-IT" dirty="0" err="1" smtClean="0">
                <a:latin typeface="+mj-lt"/>
              </a:rPr>
              <a:t>an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alarming</a:t>
            </a:r>
            <a:r>
              <a:rPr lang="it-IT" dirty="0" smtClean="0">
                <a:latin typeface="+mj-lt"/>
              </a:rPr>
              <a:t> way ».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err="1" smtClean="0">
                <a:latin typeface="Adobe Gothic Std B" pitchFamily="34" charset="-128"/>
                <a:ea typeface="Adobe Gothic Std B" pitchFamily="34" charset="-128"/>
              </a:rPr>
              <a:t>Eastern</a:t>
            </a:r>
            <a:r>
              <a:rPr lang="it-IT" sz="4400" b="1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it-IT" sz="4400" b="1" dirty="0" err="1" smtClean="0">
                <a:latin typeface="Adobe Gothic Std B" pitchFamily="34" charset="-128"/>
                <a:ea typeface="Adobe Gothic Std B" pitchFamily="34" charset="-128"/>
              </a:rPr>
              <a:t>grey</a:t>
            </a:r>
            <a:r>
              <a:rPr lang="it-IT" sz="4400" b="1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it-IT" sz="4400" b="1" dirty="0" err="1" smtClean="0">
                <a:latin typeface="Adobe Gothic Std B" pitchFamily="34" charset="-128"/>
                <a:ea typeface="Adobe Gothic Std B" pitchFamily="34" charset="-128"/>
              </a:rPr>
              <a:t>squirrel</a:t>
            </a:r>
            <a:r>
              <a:rPr lang="it-IT" sz="44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endParaRPr lang="it-IT" sz="44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582109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 err="1" smtClean="0">
                <a:latin typeface="+mj-lt"/>
              </a:rPr>
              <a:t>Grey</a:t>
            </a:r>
            <a:r>
              <a:rPr lang="it-IT" b="1" dirty="0" smtClean="0">
                <a:latin typeface="+mj-lt"/>
              </a:rPr>
              <a:t> </a:t>
            </a:r>
            <a:r>
              <a:rPr lang="it-IT" b="1" dirty="0" err="1" smtClean="0">
                <a:latin typeface="+mj-lt"/>
              </a:rPr>
              <a:t>squirrel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is</a:t>
            </a:r>
            <a:r>
              <a:rPr lang="it-IT" dirty="0" smtClean="0">
                <a:latin typeface="+mj-lt"/>
              </a:rPr>
              <a:t> a </a:t>
            </a:r>
            <a:r>
              <a:rPr lang="it-IT" u="sng" dirty="0" err="1" smtClean="0">
                <a:latin typeface="+mj-lt"/>
                <a:hlinkClick r:id="rId2" tooltip="Tree squirrel"/>
              </a:rPr>
              <a:t>tree</a:t>
            </a:r>
            <a:r>
              <a:rPr lang="it-IT" u="sng" dirty="0" smtClean="0">
                <a:latin typeface="+mj-lt"/>
                <a:hlinkClick r:id="rId2" tooltip="Tree squirrel"/>
              </a:rPr>
              <a:t> </a:t>
            </a:r>
            <a:r>
              <a:rPr lang="it-IT" u="sng" dirty="0" err="1" smtClean="0">
                <a:latin typeface="+mj-lt"/>
                <a:hlinkClick r:id="rId2" tooltip="Tree squirrel"/>
              </a:rPr>
              <a:t>squirrel</a:t>
            </a:r>
            <a:r>
              <a:rPr lang="it-IT" dirty="0" smtClean="0">
                <a:latin typeface="+mj-lt"/>
              </a:rPr>
              <a:t> in the </a:t>
            </a:r>
            <a:r>
              <a:rPr lang="it-IT" dirty="0" err="1" smtClean="0">
                <a:latin typeface="+mj-lt"/>
              </a:rPr>
              <a:t>genus</a:t>
            </a:r>
            <a:r>
              <a:rPr lang="it-IT" dirty="0" smtClean="0">
                <a:latin typeface="+mj-lt"/>
              </a:rPr>
              <a:t> </a:t>
            </a:r>
            <a:r>
              <a:rPr lang="it-IT" i="1" u="sng" dirty="0" err="1" smtClean="0">
                <a:latin typeface="+mj-lt"/>
                <a:hlinkClick r:id="rId3" tooltip="Sciurus"/>
              </a:rPr>
              <a:t>Sciurus</a:t>
            </a:r>
            <a:r>
              <a:rPr lang="it-IT" dirty="0" smtClean="0">
                <a:latin typeface="+mj-lt"/>
              </a:rPr>
              <a:t>. </a:t>
            </a:r>
            <a:r>
              <a:rPr lang="it-IT" dirty="0" err="1" smtClean="0">
                <a:latin typeface="+mj-lt"/>
              </a:rPr>
              <a:t>It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is</a:t>
            </a:r>
            <a:r>
              <a:rPr lang="it-IT" dirty="0" smtClean="0">
                <a:latin typeface="+mj-lt"/>
              </a:rPr>
              <a:t> native </a:t>
            </a:r>
            <a:r>
              <a:rPr lang="it-IT" dirty="0" err="1" smtClean="0">
                <a:latin typeface="+mj-lt"/>
              </a:rPr>
              <a:t>to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eastern</a:t>
            </a:r>
            <a:r>
              <a:rPr lang="it-IT" dirty="0" smtClean="0">
                <a:latin typeface="+mj-lt"/>
              </a:rPr>
              <a:t> North America, </a:t>
            </a:r>
            <a:r>
              <a:rPr lang="it-IT" dirty="0" err="1" smtClean="0">
                <a:latin typeface="+mj-lt"/>
              </a:rPr>
              <a:t>where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it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is</a:t>
            </a:r>
            <a:r>
              <a:rPr lang="it-IT" dirty="0" smtClean="0">
                <a:latin typeface="+mj-lt"/>
              </a:rPr>
              <a:t> the </a:t>
            </a:r>
            <a:r>
              <a:rPr lang="it-IT" dirty="0" err="1" smtClean="0">
                <a:latin typeface="+mj-lt"/>
              </a:rPr>
              <a:t>most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prodigious</a:t>
            </a:r>
            <a:r>
              <a:rPr lang="it-IT" dirty="0" smtClean="0">
                <a:latin typeface="+mj-lt"/>
              </a:rPr>
              <a:t> and </a:t>
            </a:r>
            <a:r>
              <a:rPr lang="it-IT" dirty="0" err="1" smtClean="0">
                <a:latin typeface="+mj-lt"/>
              </a:rPr>
              <a:t>ecologically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essential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natural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forest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regenerator</a:t>
            </a:r>
            <a:r>
              <a:rPr lang="it-IT" dirty="0" smtClean="0">
                <a:latin typeface="+mj-lt"/>
              </a:rPr>
              <a:t>. </a:t>
            </a:r>
            <a:r>
              <a:rPr lang="it-IT" dirty="0" err="1" smtClean="0">
                <a:latin typeface="+mj-lt"/>
              </a:rPr>
              <a:t>Widely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introduced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to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certain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places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around</a:t>
            </a:r>
            <a:r>
              <a:rPr lang="it-IT" dirty="0" smtClean="0">
                <a:latin typeface="+mj-lt"/>
              </a:rPr>
              <a:t> the world, </a:t>
            </a:r>
            <a:r>
              <a:rPr lang="it-IT" u="sng" dirty="0" smtClean="0">
                <a:latin typeface="+mj-lt"/>
                <a:hlinkClick r:id="rId4" tooltip="Eastern grey squirrels in Europe"/>
              </a:rPr>
              <a:t>the </a:t>
            </a:r>
            <a:r>
              <a:rPr lang="it-IT" u="sng" dirty="0" err="1" smtClean="0">
                <a:latin typeface="+mj-lt"/>
                <a:hlinkClick r:id="rId4" tooltip="Eastern grey squirrels in Europe"/>
              </a:rPr>
              <a:t>eastern</a:t>
            </a:r>
            <a:r>
              <a:rPr lang="it-IT" u="sng" dirty="0" smtClean="0">
                <a:latin typeface="+mj-lt"/>
                <a:hlinkClick r:id="rId4" tooltip="Eastern grey squirrels in Europe"/>
              </a:rPr>
              <a:t> </a:t>
            </a:r>
            <a:r>
              <a:rPr lang="it-IT" u="sng" dirty="0" err="1" smtClean="0">
                <a:latin typeface="+mj-lt"/>
                <a:hlinkClick r:id="rId4" tooltip="Eastern grey squirrels in Europe"/>
              </a:rPr>
              <a:t>grey</a:t>
            </a:r>
            <a:r>
              <a:rPr lang="it-IT" u="sng" dirty="0" smtClean="0">
                <a:latin typeface="+mj-lt"/>
                <a:hlinkClick r:id="rId4" tooltip="Eastern grey squirrels in Europe"/>
              </a:rPr>
              <a:t> </a:t>
            </a:r>
            <a:r>
              <a:rPr lang="it-IT" u="sng" dirty="0" err="1" smtClean="0">
                <a:latin typeface="+mj-lt"/>
                <a:hlinkClick r:id="rId4" tooltip="Eastern grey squirrels in Europe"/>
              </a:rPr>
              <a:t>squirrel</a:t>
            </a:r>
            <a:r>
              <a:rPr lang="it-IT" u="sng" dirty="0" smtClean="0">
                <a:latin typeface="+mj-lt"/>
                <a:hlinkClick r:id="rId4" tooltip="Eastern grey squirrels in Europe"/>
              </a:rPr>
              <a:t> in </a:t>
            </a:r>
            <a:r>
              <a:rPr lang="it-IT" u="sng" dirty="0" err="1" smtClean="0">
                <a:latin typeface="+mj-lt"/>
                <a:hlinkClick r:id="rId4" tooltip="Eastern grey squirrels in Europe"/>
              </a:rPr>
              <a:t>Europe</a:t>
            </a:r>
            <a:r>
              <a:rPr lang="it-IT" dirty="0" smtClean="0">
                <a:latin typeface="+mj-lt"/>
              </a:rPr>
              <a:t>, in </a:t>
            </a:r>
            <a:r>
              <a:rPr lang="it-IT" dirty="0" err="1" smtClean="0">
                <a:latin typeface="+mj-lt"/>
              </a:rPr>
              <a:t>particular</a:t>
            </a:r>
            <a:r>
              <a:rPr lang="it-IT" dirty="0" smtClean="0">
                <a:latin typeface="+mj-lt"/>
              </a:rPr>
              <a:t>, </a:t>
            </a:r>
            <a:r>
              <a:rPr lang="it-IT" dirty="0" err="1" smtClean="0">
                <a:latin typeface="+mj-lt"/>
              </a:rPr>
              <a:t>is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regarded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as</a:t>
            </a:r>
            <a:r>
              <a:rPr lang="it-IT" dirty="0" smtClean="0">
                <a:latin typeface="+mj-lt"/>
              </a:rPr>
              <a:t> </a:t>
            </a:r>
            <a:r>
              <a:rPr lang="it-IT" dirty="0" err="1" smtClean="0">
                <a:latin typeface="+mj-lt"/>
              </a:rPr>
              <a:t>an</a:t>
            </a:r>
            <a:r>
              <a:rPr lang="it-IT" dirty="0" smtClean="0">
                <a:latin typeface="+mj-lt"/>
              </a:rPr>
              <a:t> </a:t>
            </a:r>
            <a:r>
              <a:rPr lang="it-IT" u="sng" dirty="0" smtClean="0">
                <a:latin typeface="+mj-lt"/>
                <a:hlinkClick r:id="rId5" tooltip="Invasive species"/>
              </a:rPr>
              <a:t>invasive </a:t>
            </a:r>
            <a:r>
              <a:rPr lang="it-IT" u="sng" dirty="0" err="1" smtClean="0">
                <a:latin typeface="+mj-lt"/>
                <a:hlinkClick r:id="rId5" tooltip="Invasive species"/>
              </a:rPr>
              <a:t>species</a:t>
            </a:r>
            <a:r>
              <a:rPr lang="it-IT" dirty="0" smtClean="0">
                <a:latin typeface="+mj-lt"/>
              </a:rPr>
              <a:t>. </a:t>
            </a:r>
          </a:p>
          <a:p>
            <a:endParaRPr lang="it-IT" dirty="0"/>
          </a:p>
        </p:txBody>
      </p:sp>
      <p:pic>
        <p:nvPicPr>
          <p:cNvPr id="12" name="Segnaposto contenuto 11" descr="Eastern Grey Squirrel.jpg"/>
          <p:cNvPicPr>
            <a:picLocks noGrp="1"/>
          </p:cNvPicPr>
          <p:nvPr>
            <p:ph sz="half" idx="2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76056" y="2564904"/>
            <a:ext cx="33123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latin typeface="Adobe Gothic Std B" pitchFamily="34" charset="-128"/>
                <a:ea typeface="Adobe Gothic Std B" pitchFamily="34" charset="-128"/>
              </a:rPr>
              <a:t>SQUIRRELS IN ITALY</a:t>
            </a:r>
            <a:endParaRPr lang="it-IT" sz="4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42792" cy="4752528"/>
          </a:xfrm>
        </p:spPr>
        <p:txBody>
          <a:bodyPr>
            <a:noAutofit/>
          </a:bodyPr>
          <a:lstStyle/>
          <a:p>
            <a:r>
              <a:rPr lang="it-IT" sz="2000" dirty="0" smtClean="0">
                <a:latin typeface="+mj-lt"/>
              </a:rPr>
              <a:t>In Italy </a:t>
            </a:r>
            <a:r>
              <a:rPr lang="it-IT" sz="2000" dirty="0" err="1" smtClean="0">
                <a:latin typeface="+mj-lt"/>
              </a:rPr>
              <a:t>there</a:t>
            </a:r>
            <a:r>
              <a:rPr lang="it-IT" sz="2000" dirty="0" smtClean="0">
                <a:latin typeface="+mj-lt"/>
              </a:rPr>
              <a:t> are </a:t>
            </a:r>
            <a:r>
              <a:rPr lang="it-IT" sz="2000" dirty="0" err="1" smtClean="0">
                <a:latin typeface="+mj-lt"/>
              </a:rPr>
              <a:t>four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squirrels</a:t>
            </a:r>
            <a:r>
              <a:rPr lang="it-IT" sz="2000" dirty="0" smtClean="0">
                <a:latin typeface="+mj-lt"/>
              </a:rPr>
              <a:t>: the native </a:t>
            </a:r>
            <a:r>
              <a:rPr lang="it-IT" sz="2000" dirty="0" err="1" smtClean="0">
                <a:latin typeface="+mj-lt"/>
              </a:rPr>
              <a:t>red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squirrel</a:t>
            </a:r>
            <a:r>
              <a:rPr lang="it-IT" sz="2000" dirty="0" smtClean="0">
                <a:latin typeface="+mj-lt"/>
              </a:rPr>
              <a:t> and </a:t>
            </a:r>
            <a:r>
              <a:rPr lang="it-IT" sz="2000" dirty="0" err="1" smtClean="0">
                <a:latin typeface="+mj-lt"/>
              </a:rPr>
              <a:t>other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three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recently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introduced</a:t>
            </a:r>
            <a:r>
              <a:rPr lang="it-IT" sz="2000" dirty="0" smtClean="0">
                <a:latin typeface="+mj-lt"/>
              </a:rPr>
              <a:t>. The </a:t>
            </a:r>
            <a:r>
              <a:rPr lang="it-IT" sz="2000" dirty="0" err="1" smtClean="0">
                <a:latin typeface="+mj-lt"/>
              </a:rPr>
              <a:t>red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squirrel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present</a:t>
            </a:r>
            <a:r>
              <a:rPr lang="it-IT" sz="2000" dirty="0" smtClean="0">
                <a:latin typeface="+mj-lt"/>
              </a:rPr>
              <a:t> in the </a:t>
            </a:r>
            <a:r>
              <a:rPr lang="it-IT" sz="2000" dirty="0" err="1" smtClean="0">
                <a:latin typeface="+mj-lt"/>
              </a:rPr>
              <a:t>Italian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peninsula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with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three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subspecies</a:t>
            </a:r>
            <a:r>
              <a:rPr lang="it-IT" sz="2000" dirty="0" smtClean="0">
                <a:latin typeface="+mj-lt"/>
              </a:rPr>
              <a:t>, and </a:t>
            </a:r>
            <a:r>
              <a:rPr lang="it-IT" sz="2000" dirty="0" err="1" smtClean="0">
                <a:latin typeface="+mj-lt"/>
              </a:rPr>
              <a:t>is</a:t>
            </a:r>
            <a:endParaRPr lang="it-IT" sz="2000" dirty="0" smtClean="0">
              <a:latin typeface="+mj-lt"/>
            </a:endParaRPr>
          </a:p>
          <a:p>
            <a:pPr>
              <a:buNone/>
            </a:pPr>
            <a:r>
              <a:rPr lang="it-IT" sz="2000" dirty="0" smtClean="0">
                <a:latin typeface="+mj-lt"/>
              </a:rPr>
              <a:t>     </a:t>
            </a:r>
            <a:r>
              <a:rPr lang="it-IT" sz="2000" dirty="0" err="1" smtClean="0">
                <a:latin typeface="+mj-lt"/>
              </a:rPr>
              <a:t>missing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only</a:t>
            </a:r>
            <a:r>
              <a:rPr lang="it-IT" sz="2000" dirty="0" smtClean="0">
                <a:latin typeface="+mj-lt"/>
              </a:rPr>
              <a:t> in Salento. </a:t>
            </a:r>
            <a:r>
              <a:rPr lang="it-IT" sz="2000" dirty="0" err="1" smtClean="0">
                <a:latin typeface="+mj-lt"/>
              </a:rPr>
              <a:t>This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species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is</a:t>
            </a:r>
            <a:r>
              <a:rPr lang="it-IT" sz="2000" dirty="0" smtClean="0">
                <a:latin typeface="+mj-lt"/>
              </a:rPr>
              <a:t> common on </a:t>
            </a:r>
            <a:r>
              <a:rPr lang="it-IT" sz="2000" dirty="0" err="1" smtClean="0">
                <a:latin typeface="+mj-lt"/>
              </a:rPr>
              <a:t>Alps</a:t>
            </a:r>
            <a:r>
              <a:rPr lang="it-IT" sz="2000" dirty="0" smtClean="0">
                <a:latin typeface="+mj-lt"/>
              </a:rPr>
              <a:t> and </a:t>
            </a:r>
            <a:r>
              <a:rPr lang="it-IT" sz="2000" dirty="0" err="1" smtClean="0">
                <a:latin typeface="+mj-lt"/>
              </a:rPr>
              <a:t>Apennines</a:t>
            </a:r>
            <a:r>
              <a:rPr lang="it-IT" sz="2000" dirty="0" smtClean="0">
                <a:latin typeface="+mj-lt"/>
              </a:rPr>
              <a:t>, </a:t>
            </a:r>
            <a:r>
              <a:rPr lang="it-IT" sz="2000" dirty="0" err="1" smtClean="0">
                <a:latin typeface="+mj-lt"/>
              </a:rPr>
              <a:t>while</a:t>
            </a:r>
            <a:r>
              <a:rPr lang="it-IT" sz="2000" dirty="0" smtClean="0">
                <a:latin typeface="+mj-lt"/>
              </a:rPr>
              <a:t> in the </a:t>
            </a:r>
            <a:r>
              <a:rPr lang="it-IT" sz="2000" dirty="0" err="1" smtClean="0">
                <a:latin typeface="+mj-lt"/>
              </a:rPr>
              <a:t>plains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it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is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declining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because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the habitat loss. </a:t>
            </a:r>
            <a:r>
              <a:rPr lang="it-IT" sz="2000" dirty="0" err="1" smtClean="0">
                <a:latin typeface="+mj-lt"/>
              </a:rPr>
              <a:t>Competition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with</a:t>
            </a:r>
            <a:r>
              <a:rPr lang="it-IT" sz="2000" dirty="0" smtClean="0">
                <a:latin typeface="+mj-lt"/>
              </a:rPr>
              <a:t> the </a:t>
            </a:r>
            <a:r>
              <a:rPr lang="it-IT" sz="2000" dirty="0" err="1" smtClean="0">
                <a:latin typeface="+mj-lt"/>
              </a:rPr>
              <a:t>grey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squirrel</a:t>
            </a:r>
            <a:r>
              <a:rPr lang="it-IT" sz="2000" dirty="0" smtClean="0">
                <a:latin typeface="+mj-lt"/>
              </a:rPr>
              <a:t> and habitat </a:t>
            </a:r>
            <a:r>
              <a:rPr lang="it-IT" sz="2000" dirty="0" err="1" smtClean="0">
                <a:latin typeface="+mj-lt"/>
              </a:rPr>
              <a:t>fragmentation</a:t>
            </a:r>
            <a:r>
              <a:rPr lang="it-IT" sz="2000" dirty="0" smtClean="0">
                <a:latin typeface="+mj-lt"/>
              </a:rPr>
              <a:t> are </a:t>
            </a:r>
            <a:r>
              <a:rPr lang="it-IT" sz="2000" dirty="0" err="1" smtClean="0">
                <a:latin typeface="+mj-lt"/>
              </a:rPr>
              <a:t>considered</a:t>
            </a:r>
            <a:r>
              <a:rPr lang="it-IT" sz="2000" dirty="0" smtClean="0">
                <a:latin typeface="+mj-lt"/>
              </a:rPr>
              <a:t> the major </a:t>
            </a:r>
            <a:r>
              <a:rPr lang="it-IT" sz="2000" dirty="0" err="1" smtClean="0">
                <a:latin typeface="+mj-lt"/>
              </a:rPr>
              <a:t>threats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to</a:t>
            </a:r>
            <a:r>
              <a:rPr lang="it-IT" sz="2000" dirty="0" smtClean="0">
                <a:latin typeface="+mj-lt"/>
              </a:rPr>
              <a:t> the </a:t>
            </a:r>
            <a:r>
              <a:rPr lang="it-IT" sz="2000" dirty="0" err="1" smtClean="0">
                <a:latin typeface="+mj-lt"/>
              </a:rPr>
              <a:t>survival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of</a:t>
            </a:r>
            <a:r>
              <a:rPr lang="it-IT" sz="2000" dirty="0" smtClean="0">
                <a:latin typeface="+mj-lt"/>
              </a:rPr>
              <a:t> the </a:t>
            </a:r>
            <a:r>
              <a:rPr lang="it-IT" sz="2000" dirty="0" err="1" smtClean="0">
                <a:latin typeface="+mj-lt"/>
              </a:rPr>
              <a:t>red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err="1" smtClean="0">
                <a:latin typeface="+mj-lt"/>
              </a:rPr>
              <a:t>squirrel</a:t>
            </a:r>
            <a:r>
              <a:rPr lang="it-IT" sz="2000" dirty="0" smtClean="0">
                <a:latin typeface="+mj-lt"/>
              </a:rPr>
              <a:t>. </a:t>
            </a:r>
            <a:endParaRPr lang="it-IT" sz="2000" dirty="0">
              <a:latin typeface="+mj-lt"/>
            </a:endParaRPr>
          </a:p>
        </p:txBody>
      </p:sp>
      <p:pic>
        <p:nvPicPr>
          <p:cNvPr id="5" name="irc_mi" descr="Risultati immagini per eastern grey squirrel in italy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2492896"/>
            <a:ext cx="352839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685800" y="188640"/>
            <a:ext cx="3742184" cy="1152128"/>
          </a:xfrm>
        </p:spPr>
        <p:txBody>
          <a:bodyPr/>
          <a:lstStyle/>
          <a:p>
            <a:pPr algn="ctr"/>
            <a:r>
              <a:rPr lang="it-IT" sz="4000" dirty="0" err="1" smtClean="0">
                <a:latin typeface="Adobe Gothic Std B" pitchFamily="34" charset="-128"/>
                <a:ea typeface="Adobe Gothic Std B" pitchFamily="34" charset="-128"/>
              </a:rPr>
              <a:t>Squirrels</a:t>
            </a:r>
            <a:r>
              <a:rPr lang="it-IT" sz="40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it-IT" sz="4000" dirty="0" err="1" smtClean="0">
                <a:latin typeface="Adobe Gothic Std B" pitchFamily="34" charset="-128"/>
                <a:ea typeface="Adobe Gothic Std B" pitchFamily="34" charset="-128"/>
              </a:rPr>
              <a:t>distribution</a:t>
            </a:r>
            <a:endParaRPr lang="it-IT" sz="4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814192" cy="4572000"/>
          </a:xfrm>
        </p:spPr>
        <p:txBody>
          <a:bodyPr/>
          <a:lstStyle/>
          <a:p>
            <a:pPr algn="ctr"/>
            <a:endParaRPr lang="it-IT" sz="2800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5" name="irc_mi" descr="Risultati immagini per eastern grey squirrel in italy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251520" y="1628800"/>
            <a:ext cx="45365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8"/>
          <p:cNvSpPr>
            <a:spLocks noGrp="1"/>
          </p:cNvSpPr>
          <p:nvPr>
            <p:ph sz="quarter" idx="4294967295"/>
          </p:nvPr>
        </p:nvSpPr>
        <p:spPr>
          <a:xfrm>
            <a:off x="4716016" y="764704"/>
            <a:ext cx="4032448" cy="5904384"/>
          </a:xfrm>
        </p:spPr>
        <p:txBody>
          <a:bodyPr>
            <a:noAutofit/>
          </a:bodyPr>
          <a:lstStyle/>
          <a:p>
            <a:r>
              <a:rPr lang="it-IT" sz="1800" dirty="0" smtClean="0">
                <a:latin typeface="+mj-lt"/>
              </a:rPr>
              <a:t>The </a:t>
            </a:r>
            <a:r>
              <a:rPr lang="it-IT" sz="1800" dirty="0" err="1" smtClean="0">
                <a:latin typeface="+mj-lt"/>
              </a:rPr>
              <a:t>grey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squirrel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present</a:t>
            </a:r>
            <a:r>
              <a:rPr lang="it-IT" sz="1800" dirty="0" smtClean="0">
                <a:latin typeface="+mj-lt"/>
              </a:rPr>
              <a:t> in </a:t>
            </a:r>
            <a:r>
              <a:rPr lang="it-IT" sz="1800" dirty="0" err="1" smtClean="0">
                <a:latin typeface="+mj-lt"/>
              </a:rPr>
              <a:t>Piedmont</a:t>
            </a:r>
            <a:r>
              <a:rPr lang="it-IT" sz="1800" dirty="0" smtClean="0">
                <a:latin typeface="+mj-lt"/>
              </a:rPr>
              <a:t> and Liguria. A </a:t>
            </a:r>
            <a:r>
              <a:rPr lang="it-IT" sz="1800" dirty="0" err="1" smtClean="0">
                <a:latin typeface="+mj-lt"/>
              </a:rPr>
              <a:t>study</a:t>
            </a:r>
            <a:r>
              <a:rPr lang="it-IT" sz="1800" dirty="0" smtClean="0">
                <a:latin typeface="+mj-lt"/>
              </a:rPr>
              <a:t> on the </a:t>
            </a:r>
            <a:r>
              <a:rPr lang="it-IT" sz="1800" dirty="0" err="1" smtClean="0">
                <a:latin typeface="+mj-lt"/>
              </a:rPr>
              <a:t>Piedmontese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colony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showed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that</a:t>
            </a:r>
            <a:r>
              <a:rPr lang="it-IT" sz="1800" dirty="0" smtClean="0">
                <a:latin typeface="+mj-lt"/>
              </a:rPr>
              <a:t> the </a:t>
            </a:r>
            <a:r>
              <a:rPr lang="it-IT" sz="1800" dirty="0" err="1" smtClean="0">
                <a:latin typeface="+mj-lt"/>
              </a:rPr>
              <a:t>red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squirrel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disappearing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from</a:t>
            </a:r>
            <a:r>
              <a:rPr lang="it-IT" sz="1800" dirty="0" smtClean="0">
                <a:latin typeface="+mj-lt"/>
              </a:rPr>
              <a:t> the area </a:t>
            </a:r>
            <a:r>
              <a:rPr lang="it-IT" sz="1800" dirty="0" err="1" smtClean="0">
                <a:latin typeface="+mj-lt"/>
              </a:rPr>
              <a:t>colonised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by</a:t>
            </a:r>
            <a:r>
              <a:rPr lang="it-IT" sz="1800" dirty="0" smtClean="0">
                <a:latin typeface="+mj-lt"/>
              </a:rPr>
              <a:t> the </a:t>
            </a:r>
            <a:r>
              <a:rPr lang="it-IT" sz="1800" dirty="0" err="1" smtClean="0">
                <a:latin typeface="+mj-lt"/>
              </a:rPr>
              <a:t>grey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squirrel</a:t>
            </a:r>
            <a:r>
              <a:rPr lang="it-IT" sz="1800" dirty="0" smtClean="0">
                <a:latin typeface="+mj-lt"/>
              </a:rPr>
              <a:t> and the </a:t>
            </a:r>
            <a:r>
              <a:rPr lang="it-IT" sz="1800" dirty="0" err="1" smtClean="0">
                <a:latin typeface="+mj-lt"/>
              </a:rPr>
              <a:t>damage</a:t>
            </a:r>
            <a:r>
              <a:rPr lang="it-IT" sz="1800" dirty="0" smtClean="0">
                <a:latin typeface="+mj-lt"/>
              </a:rPr>
              <a:t> due </a:t>
            </a:r>
            <a:r>
              <a:rPr lang="it-IT" sz="1800" dirty="0" err="1" smtClean="0">
                <a:latin typeface="+mj-lt"/>
              </a:rPr>
              <a:t>to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bark-stripping</a:t>
            </a:r>
            <a:r>
              <a:rPr lang="it-IT" sz="1800" dirty="0" smtClean="0">
                <a:latin typeface="+mj-lt"/>
              </a:rPr>
              <a:t> and </a:t>
            </a:r>
            <a:r>
              <a:rPr lang="it-IT" sz="1800" dirty="0" err="1" smtClean="0">
                <a:latin typeface="+mj-lt"/>
              </a:rPr>
              <a:t>feeding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considerable</a:t>
            </a:r>
            <a:r>
              <a:rPr lang="it-IT" sz="1800" dirty="0" smtClean="0">
                <a:latin typeface="+mj-lt"/>
              </a:rPr>
              <a:t>. </a:t>
            </a:r>
            <a:r>
              <a:rPr lang="it-IT" sz="1800" dirty="0" err="1" smtClean="0">
                <a:latin typeface="+mj-lt"/>
              </a:rPr>
              <a:t>Free-ranging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populations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of</a:t>
            </a:r>
            <a:r>
              <a:rPr lang="it-IT" sz="1800" dirty="0" smtClean="0">
                <a:latin typeface="+mj-lt"/>
              </a:rPr>
              <a:t> the </a:t>
            </a:r>
            <a:r>
              <a:rPr lang="it-IT" sz="1800" dirty="0" err="1" smtClean="0">
                <a:latin typeface="+mj-lt"/>
              </a:rPr>
              <a:t>Siberian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chipmunk</a:t>
            </a:r>
            <a:r>
              <a:rPr lang="it-IT" sz="1800" dirty="0" smtClean="0">
                <a:latin typeface="+mj-lt"/>
              </a:rPr>
              <a:t> live in Belluno, Verona, and </a:t>
            </a:r>
            <a:r>
              <a:rPr lang="it-IT" sz="1800" dirty="0" err="1" smtClean="0">
                <a:latin typeface="+mj-lt"/>
              </a:rPr>
              <a:t>Rome</a:t>
            </a:r>
            <a:r>
              <a:rPr lang="it-IT" sz="1800" dirty="0" smtClean="0">
                <a:latin typeface="+mj-lt"/>
              </a:rPr>
              <a:t>, </a:t>
            </a:r>
            <a:r>
              <a:rPr lang="it-IT" sz="1800" dirty="0" err="1" smtClean="0">
                <a:latin typeface="+mj-lt"/>
              </a:rPr>
              <a:t>but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records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of</a:t>
            </a:r>
            <a:r>
              <a:rPr lang="it-IT" sz="1800" dirty="0" smtClean="0">
                <a:latin typeface="+mj-lt"/>
              </a:rPr>
              <a:t> single </a:t>
            </a:r>
            <a:r>
              <a:rPr lang="it-IT" sz="1800" dirty="0" err="1" smtClean="0">
                <a:latin typeface="+mj-lt"/>
              </a:rPr>
              <a:t>animals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were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reported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for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other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areas</a:t>
            </a:r>
            <a:r>
              <a:rPr lang="it-IT" sz="1800" dirty="0" smtClean="0">
                <a:latin typeface="+mj-lt"/>
              </a:rPr>
              <a:t>. The </a:t>
            </a:r>
            <a:r>
              <a:rPr lang="it-IT" sz="1800" dirty="0" err="1" smtClean="0">
                <a:latin typeface="+mj-lt"/>
              </a:rPr>
              <a:t>Finlayson</a:t>
            </a:r>
            <a:r>
              <a:rPr lang="it-IT" sz="1800" dirty="0" smtClean="0">
                <a:latin typeface="+mj-lt"/>
              </a:rPr>
              <a:t>'s </a:t>
            </a:r>
            <a:r>
              <a:rPr lang="it-IT" sz="1800" dirty="0" err="1" smtClean="0">
                <a:latin typeface="+mj-lt"/>
              </a:rPr>
              <a:t>squirrel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present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with</a:t>
            </a:r>
            <a:r>
              <a:rPr lang="it-IT" sz="1800" dirty="0" smtClean="0">
                <a:latin typeface="+mj-lt"/>
              </a:rPr>
              <a:t> a </a:t>
            </a:r>
            <a:r>
              <a:rPr lang="it-IT" sz="1800" dirty="0" err="1" smtClean="0">
                <a:latin typeface="+mj-lt"/>
              </a:rPr>
              <a:t>small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nucleus</a:t>
            </a:r>
            <a:r>
              <a:rPr lang="it-IT" sz="1800" dirty="0" smtClean="0">
                <a:latin typeface="+mj-lt"/>
              </a:rPr>
              <a:t> in </a:t>
            </a:r>
            <a:r>
              <a:rPr lang="it-IT" sz="1800" dirty="0" err="1" smtClean="0">
                <a:latin typeface="+mj-lt"/>
              </a:rPr>
              <a:t>an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urban</a:t>
            </a:r>
            <a:r>
              <a:rPr lang="it-IT" sz="1800" dirty="0" smtClean="0">
                <a:latin typeface="+mj-lt"/>
              </a:rPr>
              <a:t> area </a:t>
            </a:r>
            <a:r>
              <a:rPr lang="it-IT" sz="1800" dirty="0" err="1" smtClean="0">
                <a:latin typeface="+mj-lt"/>
              </a:rPr>
              <a:t>of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Piedmont</a:t>
            </a:r>
            <a:r>
              <a:rPr lang="it-IT" sz="1800" dirty="0" smtClean="0">
                <a:latin typeface="+mj-lt"/>
              </a:rPr>
              <a:t>. </a:t>
            </a:r>
            <a:r>
              <a:rPr lang="it-IT" sz="1800" dirty="0" err="1" smtClean="0">
                <a:latin typeface="+mj-lt"/>
              </a:rPr>
              <a:t>Here</a:t>
            </a:r>
            <a:r>
              <a:rPr lang="it-IT" sz="1800" dirty="0" smtClean="0">
                <a:latin typeface="+mj-lt"/>
              </a:rPr>
              <a:t>, the impact </a:t>
            </a:r>
            <a:r>
              <a:rPr lang="it-IT" sz="1800" dirty="0" err="1" smtClean="0">
                <a:latin typeface="+mj-lt"/>
              </a:rPr>
              <a:t>of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this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species</a:t>
            </a:r>
            <a:r>
              <a:rPr lang="it-IT" sz="1800" dirty="0" smtClean="0">
                <a:latin typeface="+mj-lt"/>
              </a:rPr>
              <a:t> on the </a:t>
            </a:r>
            <a:r>
              <a:rPr lang="it-IT" sz="1800" dirty="0" err="1" smtClean="0">
                <a:latin typeface="+mj-lt"/>
              </a:rPr>
              <a:t>vegetation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appears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dramatic</a:t>
            </a:r>
            <a:r>
              <a:rPr lang="it-IT" sz="1800" dirty="0" smtClean="0">
                <a:latin typeface="+mj-lt"/>
              </a:rPr>
              <a:t>. The </a:t>
            </a:r>
            <a:r>
              <a:rPr lang="it-IT" sz="1800" dirty="0" err="1" smtClean="0">
                <a:latin typeface="+mj-lt"/>
              </a:rPr>
              <a:t>eradication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of</a:t>
            </a:r>
            <a:r>
              <a:rPr lang="it-IT" sz="1800" dirty="0" smtClean="0">
                <a:latin typeface="+mj-lt"/>
              </a:rPr>
              <a:t> the </a:t>
            </a:r>
            <a:r>
              <a:rPr lang="it-IT" sz="1800" dirty="0" err="1" smtClean="0">
                <a:latin typeface="+mj-lt"/>
              </a:rPr>
              <a:t>grey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squirrel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is</a:t>
            </a:r>
            <a:r>
              <a:rPr lang="it-IT" sz="1800" dirty="0" smtClean="0">
                <a:latin typeface="+mj-lt"/>
              </a:rPr>
              <a:t> a </a:t>
            </a:r>
            <a:r>
              <a:rPr lang="it-IT" sz="1800" dirty="0" err="1" smtClean="0">
                <a:latin typeface="+mj-lt"/>
              </a:rPr>
              <a:t>priority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for</a:t>
            </a:r>
            <a:r>
              <a:rPr lang="it-IT" sz="1800" dirty="0" smtClean="0">
                <a:latin typeface="+mj-lt"/>
              </a:rPr>
              <a:t> the </a:t>
            </a:r>
            <a:r>
              <a:rPr lang="it-IT" sz="1800" dirty="0" err="1" smtClean="0">
                <a:latin typeface="+mj-lt"/>
              </a:rPr>
              <a:t>conservation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of</a:t>
            </a:r>
            <a:r>
              <a:rPr lang="it-IT" sz="1800" dirty="0" smtClean="0">
                <a:latin typeface="+mj-lt"/>
              </a:rPr>
              <a:t> the </a:t>
            </a:r>
            <a:r>
              <a:rPr lang="it-IT" sz="1800" dirty="0" err="1" smtClean="0">
                <a:latin typeface="+mj-lt"/>
              </a:rPr>
              <a:t>red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squirrel</a:t>
            </a:r>
            <a:r>
              <a:rPr lang="it-IT" sz="1800" dirty="0" smtClean="0">
                <a:latin typeface="+mj-lt"/>
              </a:rPr>
              <a:t>, </a:t>
            </a:r>
            <a:r>
              <a:rPr lang="it-IT" sz="1800" dirty="0" err="1" smtClean="0">
                <a:latin typeface="+mj-lt"/>
              </a:rPr>
              <a:t>but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control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plans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for</a:t>
            </a:r>
            <a:r>
              <a:rPr lang="it-IT" sz="1800" dirty="0" smtClean="0">
                <a:latin typeface="+mj-lt"/>
              </a:rPr>
              <a:t> the </a:t>
            </a:r>
            <a:r>
              <a:rPr lang="it-IT" sz="1800" dirty="0" err="1" smtClean="0">
                <a:latin typeface="+mj-lt"/>
              </a:rPr>
              <a:t>other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introduced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species</a:t>
            </a:r>
            <a:r>
              <a:rPr lang="it-IT" sz="1800" dirty="0" smtClean="0">
                <a:latin typeface="+mj-lt"/>
              </a:rPr>
              <a:t> are </a:t>
            </a:r>
            <a:r>
              <a:rPr lang="it-IT" sz="1800" dirty="0" err="1" smtClean="0">
                <a:latin typeface="+mj-lt"/>
              </a:rPr>
              <a:t>also</a:t>
            </a:r>
            <a:r>
              <a:rPr lang="it-IT" sz="1800" dirty="0" smtClean="0">
                <a:latin typeface="+mj-lt"/>
              </a:rPr>
              <a:t> </a:t>
            </a:r>
            <a:r>
              <a:rPr lang="it-IT" sz="1800" dirty="0" err="1" smtClean="0">
                <a:latin typeface="+mj-lt"/>
              </a:rPr>
              <a:t>needed</a:t>
            </a:r>
            <a:r>
              <a:rPr lang="it-IT" sz="1800" dirty="0" smtClean="0">
                <a:latin typeface="+mj-lt"/>
              </a:rPr>
              <a:t>.</a:t>
            </a:r>
            <a:endParaRPr lang="it-IT" sz="18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909</Words>
  <Application>Microsoft Office PowerPoint</Application>
  <PresentationFormat>Presentazione su schermo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Equinozio</vt:lpstr>
      <vt:lpstr>INVASIVE ALIEN PLANTS AND ANIMALS</vt:lpstr>
      <vt:lpstr>INVASIVE ALIEN SPECIES</vt:lpstr>
      <vt:lpstr>INVASIVE ALIEN SPECIES AND CLIMATE CHANGE</vt:lpstr>
      <vt:lpstr>INVASIVE ALIEN SPECIES IN ITALY</vt:lpstr>
      <vt:lpstr>Japanese knotweed</vt:lpstr>
      <vt:lpstr>Japanese knotweed</vt:lpstr>
      <vt:lpstr>Eastern grey squirrel </vt:lpstr>
      <vt:lpstr>SQUIRRELS IN ITALY</vt:lpstr>
      <vt:lpstr>Squirrels distribution</vt:lpstr>
      <vt:lpstr>INVASIVE ALIEN SPECIES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INVASIVE ALIEN PLANTS AND ANIMALS</dc:title>
  <dc:creator>Fausto</dc:creator>
  <cp:lastModifiedBy>Fausto</cp:lastModifiedBy>
  <cp:revision>26</cp:revision>
  <dcterms:created xsi:type="dcterms:W3CDTF">2019-06-24T14:10:16Z</dcterms:created>
  <dcterms:modified xsi:type="dcterms:W3CDTF">2019-06-24T16:05:42Z</dcterms:modified>
</cp:coreProperties>
</file>