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7104063"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008"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FEAF8E5-0F92-4AAA-88B6-2A2562903AD8}" type="datetimeFigureOut">
              <a:rPr lang="it-IT" smtClean="0"/>
              <a:pPr/>
              <a:t>02/05/2019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87CC897-9799-4CDC-B127-74FF3E2AA74D}"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FEAF8E5-0F92-4AAA-88B6-2A2562903AD8}" type="datetimeFigureOut">
              <a:rPr lang="it-IT" smtClean="0"/>
              <a:pPr/>
              <a:t>02/05/2019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87CC897-9799-4CDC-B127-74FF3E2AA74D}"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FEAF8E5-0F92-4AAA-88B6-2A2562903AD8}" type="datetimeFigureOut">
              <a:rPr lang="it-IT" smtClean="0"/>
              <a:pPr/>
              <a:t>02/05/2019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87CC897-9799-4CDC-B127-74FF3E2AA74D}"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FEAF8E5-0F92-4AAA-88B6-2A2562903AD8}" type="datetimeFigureOut">
              <a:rPr lang="it-IT" smtClean="0"/>
              <a:pPr/>
              <a:t>02/05/2019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87CC897-9799-4CDC-B127-74FF3E2AA74D}"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FEAF8E5-0F92-4AAA-88B6-2A2562903AD8}" type="datetimeFigureOut">
              <a:rPr lang="it-IT" smtClean="0"/>
              <a:pPr/>
              <a:t>02/05/2019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87CC897-9799-4CDC-B127-74FF3E2AA74D}"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FEAF8E5-0F92-4AAA-88B6-2A2562903AD8}" type="datetimeFigureOut">
              <a:rPr lang="it-IT" smtClean="0"/>
              <a:pPr/>
              <a:t>02/05/2019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87CC897-9799-4CDC-B127-74FF3E2AA74D}"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FEAF8E5-0F92-4AAA-88B6-2A2562903AD8}" type="datetimeFigureOut">
              <a:rPr lang="it-IT" smtClean="0"/>
              <a:pPr/>
              <a:t>02/05/2019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87CC897-9799-4CDC-B127-74FF3E2AA74D}"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FEAF8E5-0F92-4AAA-88B6-2A2562903AD8}" type="datetimeFigureOut">
              <a:rPr lang="it-IT" smtClean="0"/>
              <a:pPr/>
              <a:t>02/05/2019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87CC897-9799-4CDC-B127-74FF3E2AA74D}"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FEAF8E5-0F92-4AAA-88B6-2A2562903AD8}" type="datetimeFigureOut">
              <a:rPr lang="it-IT" smtClean="0"/>
              <a:pPr/>
              <a:t>02/05/2019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87CC897-9799-4CDC-B127-74FF3E2AA74D}"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FEAF8E5-0F92-4AAA-88B6-2A2562903AD8}" type="datetimeFigureOut">
              <a:rPr lang="it-IT" smtClean="0"/>
              <a:pPr/>
              <a:t>02/05/2019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87CC897-9799-4CDC-B127-74FF3E2AA74D}"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FEAF8E5-0F92-4AAA-88B6-2A2562903AD8}" type="datetimeFigureOut">
              <a:rPr lang="it-IT" smtClean="0"/>
              <a:pPr/>
              <a:t>02/05/2019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87CC897-9799-4CDC-B127-74FF3E2AA74D}"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EAF8E5-0F92-4AAA-88B6-2A2562903AD8}" type="datetimeFigureOut">
              <a:rPr lang="it-IT" smtClean="0"/>
              <a:pPr/>
              <a:t>02/05/2019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7CC897-9799-4CDC-B127-74FF3E2AA74D}"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s://www.google.it/url?sa=i&amp;rct=j&amp;q=&amp;esrc=s&amp;source=images&amp;cd=&amp;cad=rja&amp;uact=8&amp;ved=2ahUKEwjBou2GkfvhAhXS1qQKHfZpBxwQjRx6BAgBEAQ&amp;url=https://va.minambiente.it/File/Documento/323598&amp;psig=AOvVaw3gkt-hEC3xkGkhVYeMOhIn&amp;ust=1556827587312833"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it/url?sa=i&amp;rct=j&amp;q=&amp;esrc=s&amp;source=images&amp;cd=&amp;cad=rja&amp;uact=8&amp;ved=2ahUKEwjIq4PX3vrhAhWDqaQKHU6iCRgQjRx6BAgBEAU&amp;url=http://www.scalsys.com/wallpaper/Global-Warming-Wallpaper/view-page-1.htm&amp;psig=AOvVaw1R4y56wwbWYI9gBk3Xz5bf&amp;ust=155681409006901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ogle.it/url?sa=i&amp;rct=j&amp;q=&amp;esrc=s&amp;source=images&amp;cd=&amp;cad=rja&amp;uact=8&amp;ved=2ahUKEwit37DP7PrhAhVHr6QKHeskCQQQjRx6BAgBEAU&amp;url=https://byjus.com/biology/global-warming-greenhouse-effect/&amp;psig=AOvVaw0bp5rGSaeu46QVVewP6dMC&amp;ust=1556817834772054" TargetMode="External"/><Relationship Id="rId2" Type="http://schemas.openxmlformats.org/officeDocument/2006/relationships/hyperlink" Target="https://www.ametsoc.org/ams/index.cfm/publications/bulletin-of-the-american-meteorological-society-bams/state-of-the-climate/"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google.it/url?sa=i&amp;rct=j&amp;q=&amp;esrc=s&amp;source=images&amp;cd=&amp;ved=2ahUKEwjW05e23frhAhWR-KQKHXLzDg0QjRx6BAgBEAU&amp;url=https://socratic.org/questions/what-is-the-different-between-the-greenhouse-effect-and-global-warming&amp;psig=AOvVaw31pyPrdsektQroJ7a7jOQZ&amp;ust=155681369270978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google.it/url?sa=i&amp;rct=j&amp;q=&amp;esrc=s&amp;source=images&amp;cd=&amp;cad=rja&amp;uact=8&amp;ved=2ahUKEwiw4Imz3_rhAhWCCewKHVuBCxcQjRx6BAgBEAU&amp;url=https://www.youtube.com/watch?v=NG7tB5dv7Ss&amp;psig=AOvVaw1R4y56wwbWYI9gBk3Xz5bf&amp;ust=1556814090069018" TargetMode="External"/><Relationship Id="rId1" Type="http://schemas.openxmlformats.org/officeDocument/2006/relationships/slideLayout" Target="../slideLayouts/slideLayout8.xml"/><Relationship Id="rId5" Type="http://schemas.openxmlformats.org/officeDocument/2006/relationships/image" Target="../media/image8.jpeg"/><Relationship Id="rId4" Type="http://schemas.openxmlformats.org/officeDocument/2006/relationships/hyperlink" Target="https://www.google.it/url?sa=i&amp;rct=j&amp;q=&amp;esrc=s&amp;source=images&amp;cd=&amp;cad=rja&amp;uact=8&amp;ved=2ahUKEwiGlvrk3_rhAhUuMuwKHaW6Ag0QjRx6BAgBEAU&amp;url=https://climate.nasa.gov/causes/&amp;psig=AOvVaw1R4y56wwbWYI9gBk3Xz5bf&amp;ust=1556814090069018"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it/url?sa=i&amp;rct=j&amp;q=&amp;esrc=s&amp;source=images&amp;cd=&amp;cad=rja&amp;uact=8&amp;ved=2ahUKEwiErN-U__rhAhUG6aQKHYUiCuUQjRx6BAgBEAU&amp;url=http://discovermagazine.com/1988/oct/23-special-report-endless-summer-living-with-the-greenhouse-effect&amp;psig=AOvVaw2Vt5zVzAd7P59V99sOOI-x&amp;ust=1556822812203829" TargetMode="External"/><Relationship Id="rId1" Type="http://schemas.openxmlformats.org/officeDocument/2006/relationships/slideLayout" Target="../slideLayouts/slideLayout4.xml"/><Relationship Id="rId5" Type="http://schemas.openxmlformats.org/officeDocument/2006/relationships/image" Target="../media/image10.jpeg"/><Relationship Id="rId4" Type="http://schemas.openxmlformats.org/officeDocument/2006/relationships/hyperlink" Target="https://www.google.it/url?sa=i&amp;rct=j&amp;q=&amp;esrc=s&amp;source=images&amp;cd=&amp;cad=rja&amp;uact=8&amp;ved=2ahUKEwjrgN6NgPvhAhVD_qQKHbhpDvEQjRx6BAgBEAU&amp;url=https://www.ei1.com/2019/01/22/greenhouse-gases-and-global-warming-will-regulatory-developments-affect-my-facility/&amp;psig=AOvVaw0glwnT8x2ld3zmL7TqRDE2&amp;ust=1556822982921019"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www.google.it/url?sa=i&amp;rct=j&amp;q=&amp;esrc=s&amp;source=images&amp;cd=&amp;cad=rja&amp;uact=8&amp;ved=2ahUKEwjMrcGr4PrhAhVSwAIHHV8QAQoQjRx6BAgBEAU&amp;url=https://www.thehcf.org/report-3-how-do-greenhouse-gases-cause-global-warming&amp;psig=AOvVaw1R4y56wwbWYI9gBk3Xz5bf&amp;ust=155681409006901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google.it/url?sa=i&amp;rct=j&amp;q=&amp;esrc=s&amp;source=images&amp;cd=&amp;cad=rja&amp;uact=8&amp;ved=2ahUKEwiErN-U__rhAhUG6aQKHYUiCuUQjRx6BAgBEAU&amp;url=http://www.volontariatoggi.info/le-imprese-italiane-contro-il-cambiamento-climatico/&amp;psig=AOvVaw2Vt5zVzAd7P59V99sOOI-x&amp;ust=155682281220382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755576" y="404664"/>
            <a:ext cx="7772400" cy="1368152"/>
          </a:xfrm>
        </p:spPr>
        <p:txBody>
          <a:bodyPr>
            <a:noAutofit/>
          </a:bodyPr>
          <a:lstStyle/>
          <a:p>
            <a:pPr algn="l"/>
            <a:r>
              <a:rPr lang="hr-HR" sz="2000" b="0" dirty="0" smtClean="0">
                <a:solidFill>
                  <a:srgbClr val="C00000"/>
                </a:solidFill>
                <a:effectLst/>
              </a:rPr>
              <a:t>Erasmus+ project 2018-2020</a:t>
            </a:r>
            <a:br>
              <a:rPr lang="hr-HR" sz="2000" b="0" dirty="0" smtClean="0">
                <a:solidFill>
                  <a:srgbClr val="C00000"/>
                </a:solidFill>
                <a:effectLst/>
              </a:rPr>
            </a:br>
            <a:r>
              <a:rPr lang="hr-HR" sz="2000" b="0" dirty="0" smtClean="0">
                <a:solidFill>
                  <a:srgbClr val="C00000"/>
                </a:solidFill>
                <a:effectLst/>
              </a:rPr>
              <a:t>2018-1-HR01-KA229- 047516</a:t>
            </a:r>
            <a:r>
              <a:rPr lang="it-IT" sz="2000" b="0" dirty="0" smtClean="0">
                <a:solidFill>
                  <a:srgbClr val="C00000"/>
                </a:solidFill>
                <a:effectLst/>
              </a:rPr>
              <a:t/>
            </a:r>
            <a:br>
              <a:rPr lang="it-IT" sz="2000" b="0" dirty="0" smtClean="0">
                <a:solidFill>
                  <a:srgbClr val="C00000"/>
                </a:solidFill>
                <a:effectLst/>
              </a:rPr>
            </a:br>
            <a:r>
              <a:rPr lang="hr-HR" sz="2000" b="0" dirty="0" smtClean="0">
                <a:solidFill>
                  <a:srgbClr val="C00000"/>
                </a:solidFill>
                <a:effectLst/>
              </a:rPr>
              <a:t>Stop Climate Change – Together Europe Achieves More   </a:t>
            </a:r>
            <a:r>
              <a:rPr lang="it-IT" sz="2000" b="0" dirty="0" smtClean="0">
                <a:solidFill>
                  <a:srgbClr val="C00000"/>
                </a:solidFill>
                <a:effectLst/>
              </a:rPr>
              <a:t>           </a:t>
            </a:r>
            <a:r>
              <a:rPr lang="it-IT" sz="1800" b="0" dirty="0" smtClean="0">
                <a:effectLst/>
              </a:rPr>
              <a:t/>
            </a:r>
            <a:br>
              <a:rPr lang="it-IT" sz="1800" b="0" dirty="0" smtClean="0">
                <a:effectLst/>
              </a:rPr>
            </a:br>
            <a:endParaRPr lang="it-IT" sz="1800" dirty="0"/>
          </a:p>
        </p:txBody>
      </p:sp>
      <p:sp>
        <p:nvSpPr>
          <p:cNvPr id="5" name="Sottotitolo 4"/>
          <p:cNvSpPr>
            <a:spLocks noGrp="1"/>
          </p:cNvSpPr>
          <p:nvPr>
            <p:ph type="subTitle" idx="1"/>
          </p:nvPr>
        </p:nvSpPr>
        <p:spPr>
          <a:xfrm>
            <a:off x="899592" y="2348880"/>
            <a:ext cx="7416824" cy="3600400"/>
          </a:xfrm>
        </p:spPr>
        <p:txBody>
          <a:bodyPr>
            <a:normAutofit/>
          </a:bodyPr>
          <a:lstStyle/>
          <a:p>
            <a:r>
              <a:rPr lang="it-IT" sz="2400" dirty="0" smtClean="0">
                <a:solidFill>
                  <a:srgbClr val="002060"/>
                </a:solidFill>
                <a:latin typeface="Calligraphic" pitchFamily="2" charset="0"/>
              </a:rPr>
              <a:t>GLOBAL WARMING AND GREENHOUSE EFFECT</a:t>
            </a:r>
            <a:endParaRPr lang="it-IT" sz="2400" dirty="0">
              <a:solidFill>
                <a:srgbClr val="002060"/>
              </a:solidFill>
              <a:latin typeface="Calligraphic" pitchFamily="2" charset="0"/>
            </a:endParaRPr>
          </a:p>
          <a:p>
            <a:endParaRPr lang="it-IT" sz="2400" dirty="0" smtClean="0">
              <a:solidFill>
                <a:srgbClr val="002060"/>
              </a:solidFill>
              <a:latin typeface="Calligraphic" pitchFamily="2" charset="0"/>
            </a:endParaRPr>
          </a:p>
          <a:p>
            <a:endParaRPr lang="it-IT" sz="2400" dirty="0">
              <a:solidFill>
                <a:srgbClr val="002060"/>
              </a:solidFill>
              <a:latin typeface="Calligraphic" pitchFamily="2" charset="0"/>
            </a:endParaRPr>
          </a:p>
          <a:p>
            <a:endParaRPr lang="it-IT" sz="2400" dirty="0" smtClean="0">
              <a:solidFill>
                <a:srgbClr val="002060"/>
              </a:solidFill>
              <a:latin typeface="Calligraphic" pitchFamily="2" charset="0"/>
            </a:endParaRPr>
          </a:p>
          <a:p>
            <a:pPr algn="l"/>
            <a:endParaRPr lang="it-IT" sz="2400" dirty="0" smtClean="0">
              <a:solidFill>
                <a:srgbClr val="002060"/>
              </a:solidFill>
              <a:latin typeface="Calligraphic" pitchFamily="2" charset="0"/>
            </a:endParaRPr>
          </a:p>
          <a:p>
            <a:pPr algn="l"/>
            <a:r>
              <a:rPr lang="it-IT" sz="2400" dirty="0" err="1" smtClean="0">
                <a:solidFill>
                  <a:srgbClr val="002060"/>
                </a:solidFill>
                <a:latin typeface="Calligraphic" pitchFamily="2" charset="0"/>
              </a:rPr>
              <a:t>April</a:t>
            </a:r>
            <a:r>
              <a:rPr lang="it-IT" sz="2400" dirty="0" smtClean="0">
                <a:solidFill>
                  <a:srgbClr val="002060"/>
                </a:solidFill>
                <a:latin typeface="Calligraphic" pitchFamily="2" charset="0"/>
              </a:rPr>
              <a:t> 2019</a:t>
            </a:r>
            <a:endParaRPr lang="it-IT" sz="2400" dirty="0">
              <a:solidFill>
                <a:srgbClr val="002060"/>
              </a:solidFill>
              <a:latin typeface="Calligraphic" pitchFamily="2" charset="0"/>
            </a:endParaRPr>
          </a:p>
          <a:p>
            <a:endParaRPr lang="it-IT" sz="2400" dirty="0">
              <a:solidFill>
                <a:srgbClr val="002060"/>
              </a:solidFill>
              <a:latin typeface="Calligraphic" pitchFamily="2" charset="0"/>
            </a:endParaRPr>
          </a:p>
        </p:txBody>
      </p:sp>
      <p:pic>
        <p:nvPicPr>
          <p:cNvPr id="6" name="Immagine 5" descr="C:\Documents and Settings\Marin\My Documents\Erasmus logo (2).jpeg"/>
          <p:cNvPicPr/>
          <p:nvPr/>
        </p:nvPicPr>
        <p:blipFill>
          <a:blip r:embed="rId2" cstate="email"/>
          <a:srcRect/>
          <a:stretch>
            <a:fillRect/>
          </a:stretch>
        </p:blipFill>
        <p:spPr bwMode="auto">
          <a:xfrm>
            <a:off x="6948264" y="404664"/>
            <a:ext cx="1247770" cy="1080120"/>
          </a:xfrm>
          <a:prstGeom prst="rect">
            <a:avLst/>
          </a:prstGeom>
          <a:noFill/>
        </p:spPr>
      </p:pic>
      <p:pic>
        <p:nvPicPr>
          <p:cNvPr id="7" name="Immagine 6"/>
          <p:cNvPicPr/>
          <p:nvPr/>
        </p:nvPicPr>
        <p:blipFill>
          <a:blip r:embed="rId3" cstate="email"/>
          <a:srcRect/>
          <a:stretch>
            <a:fillRect/>
          </a:stretch>
        </p:blipFill>
        <p:spPr bwMode="auto">
          <a:xfrm>
            <a:off x="5472509" y="4644405"/>
            <a:ext cx="1152128" cy="1296144"/>
          </a:xfrm>
          <a:prstGeom prst="rect">
            <a:avLst/>
          </a:prstGeom>
          <a:solidFill>
            <a:srgbClr val="FFFFFF"/>
          </a:solidFill>
          <a:ln w="9525">
            <a:noFill/>
            <a:miter lim="800000"/>
            <a:headEnd/>
            <a:tailEnd/>
          </a:ln>
        </p:spPr>
      </p:pic>
      <p:pic>
        <p:nvPicPr>
          <p:cNvPr id="8" name="Immagine 7" descr="C:\Users\Fausto\Desktop\images.jpg"/>
          <p:cNvPicPr/>
          <p:nvPr/>
        </p:nvPicPr>
        <p:blipFill>
          <a:blip r:embed="rId4" cstate="email"/>
          <a:srcRect/>
          <a:stretch>
            <a:fillRect/>
          </a:stretch>
        </p:blipFill>
        <p:spPr bwMode="auto">
          <a:xfrm>
            <a:off x="6768652" y="4644405"/>
            <a:ext cx="1547763" cy="1296144"/>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p:cNvSpPr>
            <a:spLocks noGrp="1"/>
          </p:cNvSpPr>
          <p:nvPr>
            <p:ph type="title"/>
          </p:nvPr>
        </p:nvSpPr>
        <p:spPr>
          <a:xfrm>
            <a:off x="457200" y="274638"/>
            <a:ext cx="8229600" cy="2002234"/>
          </a:xfrm>
        </p:spPr>
        <p:txBody>
          <a:bodyPr>
            <a:normAutofit/>
          </a:bodyPr>
          <a:lstStyle/>
          <a:p>
            <a:pPr algn="l"/>
            <a:r>
              <a:rPr lang="it-IT" sz="2800" dirty="0" smtClean="0">
                <a:solidFill>
                  <a:srgbClr val="00B0F0"/>
                </a:solidFill>
                <a:latin typeface="Calligraphic" pitchFamily="2" charset="0"/>
              </a:rPr>
              <a:t>RENEWABLE ENERGIES</a:t>
            </a:r>
            <a:br>
              <a:rPr lang="it-IT" sz="2800" dirty="0" smtClean="0">
                <a:solidFill>
                  <a:srgbClr val="00B0F0"/>
                </a:solidFill>
                <a:latin typeface="Calligraphic" pitchFamily="2" charset="0"/>
              </a:rPr>
            </a:br>
            <a:r>
              <a:rPr lang="it-IT" sz="2000" dirty="0" err="1" smtClean="0">
                <a:latin typeface="+mn-lt"/>
              </a:rPr>
              <a:t>Renewable</a:t>
            </a:r>
            <a:r>
              <a:rPr lang="it-IT" sz="2000" dirty="0" smtClean="0">
                <a:latin typeface="+mn-lt"/>
              </a:rPr>
              <a:t> </a:t>
            </a:r>
            <a:r>
              <a:rPr lang="it-IT" sz="2000" dirty="0" err="1" smtClean="0">
                <a:latin typeface="+mn-lt"/>
              </a:rPr>
              <a:t>energy</a:t>
            </a:r>
            <a:r>
              <a:rPr lang="it-IT" sz="2000" dirty="0" smtClean="0">
                <a:latin typeface="+mn-lt"/>
              </a:rPr>
              <a:t> </a:t>
            </a:r>
            <a:r>
              <a:rPr lang="it-IT" sz="2000" dirty="0" err="1" smtClean="0">
                <a:latin typeface="+mn-lt"/>
              </a:rPr>
              <a:t>sources</a:t>
            </a:r>
            <a:r>
              <a:rPr lang="it-IT" sz="2000" dirty="0" smtClean="0">
                <a:latin typeface="+mn-lt"/>
              </a:rPr>
              <a:t> are </a:t>
            </a:r>
            <a:r>
              <a:rPr lang="it-IT" sz="2000" dirty="0" err="1" smtClean="0">
                <a:latin typeface="+mn-lt"/>
              </a:rPr>
              <a:t>literally</a:t>
            </a:r>
            <a:r>
              <a:rPr lang="it-IT" sz="2000" dirty="0" smtClean="0">
                <a:latin typeface="+mn-lt"/>
              </a:rPr>
              <a:t> </a:t>
            </a:r>
            <a:r>
              <a:rPr lang="it-IT" sz="2000" dirty="0" err="1" smtClean="0">
                <a:latin typeface="+mn-lt"/>
              </a:rPr>
              <a:t>found</a:t>
            </a:r>
            <a:r>
              <a:rPr lang="it-IT" sz="2000" dirty="0" smtClean="0">
                <a:latin typeface="+mn-lt"/>
              </a:rPr>
              <a:t> in </a:t>
            </a:r>
            <a:r>
              <a:rPr lang="it-IT" sz="2000" dirty="0" err="1" smtClean="0">
                <a:latin typeface="+mn-lt"/>
              </a:rPr>
              <a:t>sunlight</a:t>
            </a:r>
            <a:r>
              <a:rPr lang="it-IT" sz="2000" dirty="0" smtClean="0">
                <a:latin typeface="+mn-lt"/>
              </a:rPr>
              <a:t>, in the air, </a:t>
            </a:r>
            <a:r>
              <a:rPr lang="it-IT" sz="2000" dirty="0" err="1" smtClean="0">
                <a:latin typeface="+mn-lt"/>
              </a:rPr>
              <a:t>deep</a:t>
            </a:r>
            <a:r>
              <a:rPr lang="it-IT" sz="2000" dirty="0" smtClean="0">
                <a:latin typeface="+mn-lt"/>
              </a:rPr>
              <a:t> underground and in </a:t>
            </a:r>
            <a:r>
              <a:rPr lang="it-IT" sz="2000" dirty="0" err="1" smtClean="0">
                <a:latin typeface="+mn-lt"/>
              </a:rPr>
              <a:t>our</a:t>
            </a:r>
            <a:r>
              <a:rPr lang="it-IT" sz="2000" dirty="0" smtClean="0">
                <a:latin typeface="+mn-lt"/>
              </a:rPr>
              <a:t> </a:t>
            </a:r>
            <a:r>
              <a:rPr lang="it-IT" sz="2000" dirty="0" err="1" smtClean="0">
                <a:latin typeface="+mn-lt"/>
              </a:rPr>
              <a:t>oceans</a:t>
            </a:r>
            <a:r>
              <a:rPr lang="it-IT" sz="2000" dirty="0" smtClean="0">
                <a:latin typeface="+mn-lt"/>
              </a:rPr>
              <a:t>.</a:t>
            </a:r>
            <a:r>
              <a:rPr lang="it-IT" sz="2000" dirty="0">
                <a:solidFill>
                  <a:srgbClr val="00B0F0"/>
                </a:solidFill>
                <a:latin typeface="+mn-lt"/>
              </a:rPr>
              <a:t> </a:t>
            </a:r>
            <a:r>
              <a:rPr lang="en-US" sz="2000" dirty="0" smtClean="0">
                <a:latin typeface="+mn-lt"/>
              </a:rPr>
              <a:t>They are part of the planet’s physical structure, which means they are constantly being renewed by natural means. They simply cannot run out.</a:t>
            </a:r>
            <a:endParaRPr lang="it-IT" sz="2000" dirty="0">
              <a:solidFill>
                <a:srgbClr val="00B0F0"/>
              </a:solidFill>
              <a:latin typeface="+mn-lt"/>
            </a:endParaRPr>
          </a:p>
        </p:txBody>
      </p:sp>
      <p:sp>
        <p:nvSpPr>
          <p:cNvPr id="9" name="Segnaposto contenuto 8"/>
          <p:cNvSpPr>
            <a:spLocks noGrp="1"/>
          </p:cNvSpPr>
          <p:nvPr>
            <p:ph idx="1"/>
          </p:nvPr>
        </p:nvSpPr>
        <p:spPr>
          <a:xfrm>
            <a:off x="457200" y="2348880"/>
            <a:ext cx="8229600" cy="4104456"/>
          </a:xfrm>
        </p:spPr>
        <p:txBody>
          <a:bodyPr>
            <a:normAutofit/>
          </a:bodyPr>
          <a:lstStyle/>
          <a:p>
            <a:pPr>
              <a:buNone/>
            </a:pPr>
            <a:r>
              <a:rPr lang="en-US" sz="2400" dirty="0" smtClean="0"/>
              <a:t>A series of </a:t>
            </a:r>
            <a:r>
              <a:rPr lang="en-US" sz="2400" b="1" dirty="0" smtClean="0"/>
              <a:t>alternative renewable energy sources are:</a:t>
            </a:r>
            <a:endParaRPr lang="it-IT" sz="2400" b="1" dirty="0" smtClean="0"/>
          </a:p>
          <a:p>
            <a:r>
              <a:rPr lang="it-IT" sz="2400" b="1" dirty="0" err="1" smtClean="0"/>
              <a:t>geothermal</a:t>
            </a:r>
            <a:r>
              <a:rPr lang="it-IT" sz="2400" b="1" dirty="0" smtClean="0"/>
              <a:t> </a:t>
            </a:r>
            <a:r>
              <a:rPr lang="it-IT" sz="2400" b="1" dirty="0" err="1" smtClean="0"/>
              <a:t>energy</a:t>
            </a:r>
            <a:r>
              <a:rPr lang="it-IT" sz="2400" b="1" dirty="0" smtClean="0"/>
              <a:t>; </a:t>
            </a:r>
          </a:p>
          <a:p>
            <a:r>
              <a:rPr lang="it-IT" sz="2400" b="1" dirty="0" err="1" smtClean="0"/>
              <a:t>hydroelectric</a:t>
            </a:r>
            <a:r>
              <a:rPr lang="it-IT" sz="2400" b="1" dirty="0" smtClean="0"/>
              <a:t> </a:t>
            </a:r>
            <a:r>
              <a:rPr lang="it-IT" sz="2400" b="1" dirty="0" err="1" smtClean="0"/>
              <a:t>energy</a:t>
            </a:r>
            <a:r>
              <a:rPr lang="it-IT" sz="2400" b="1" dirty="0" smtClean="0"/>
              <a:t>; </a:t>
            </a:r>
          </a:p>
          <a:p>
            <a:r>
              <a:rPr lang="it-IT" sz="2400" b="1" dirty="0" smtClean="0"/>
              <a:t>marine </a:t>
            </a:r>
            <a:r>
              <a:rPr lang="it-IT" sz="2400" b="1" dirty="0" err="1" smtClean="0"/>
              <a:t>energy</a:t>
            </a:r>
            <a:r>
              <a:rPr lang="it-IT" sz="2400" b="1" dirty="0" smtClean="0"/>
              <a:t>; </a:t>
            </a:r>
          </a:p>
          <a:p>
            <a:r>
              <a:rPr lang="it-IT" sz="2400" b="1" dirty="0" err="1" smtClean="0"/>
              <a:t>solar</a:t>
            </a:r>
            <a:r>
              <a:rPr lang="it-IT" sz="2400" b="1" dirty="0" smtClean="0"/>
              <a:t> </a:t>
            </a:r>
            <a:r>
              <a:rPr lang="it-IT" sz="2400" b="1" dirty="0" err="1" smtClean="0"/>
              <a:t>energy</a:t>
            </a:r>
            <a:r>
              <a:rPr lang="it-IT" sz="2400" b="1" dirty="0" smtClean="0"/>
              <a:t>; </a:t>
            </a:r>
          </a:p>
          <a:p>
            <a:r>
              <a:rPr lang="it-IT" sz="2400" b="1" dirty="0" err="1" smtClean="0"/>
              <a:t>wind</a:t>
            </a:r>
            <a:r>
              <a:rPr lang="it-IT" sz="2400" b="1" dirty="0" smtClean="0"/>
              <a:t> </a:t>
            </a:r>
            <a:r>
              <a:rPr lang="it-IT" sz="2400" b="1" dirty="0" err="1" smtClean="0"/>
              <a:t>energy</a:t>
            </a:r>
            <a:r>
              <a:rPr lang="it-IT" sz="2400" b="1" dirty="0" smtClean="0"/>
              <a:t>;</a:t>
            </a:r>
          </a:p>
          <a:p>
            <a:r>
              <a:rPr lang="it-IT" sz="2400" b="1" dirty="0" smtClean="0"/>
              <a:t> </a:t>
            </a:r>
            <a:r>
              <a:rPr lang="it-IT" sz="2400" b="1" dirty="0" err="1" smtClean="0"/>
              <a:t>biomass</a:t>
            </a:r>
            <a:r>
              <a:rPr lang="it-IT" sz="2400" b="1" dirty="0" smtClean="0"/>
              <a:t> </a:t>
            </a:r>
            <a:r>
              <a:rPr lang="it-IT" sz="2400" b="1" dirty="0" err="1" smtClean="0"/>
              <a:t>energy</a:t>
            </a:r>
            <a:r>
              <a:rPr lang="it-IT" sz="2400" b="1" dirty="0" smtClean="0"/>
              <a:t>; </a:t>
            </a:r>
          </a:p>
          <a:p>
            <a:r>
              <a:rPr lang="it-IT" sz="2400" b="1" dirty="0" err="1" smtClean="0"/>
              <a:t>waste-to-energy</a:t>
            </a:r>
            <a:r>
              <a:rPr lang="it-IT" sz="2400" b="1" dirty="0" smtClean="0"/>
              <a:t>;</a:t>
            </a:r>
          </a:p>
          <a:p>
            <a:r>
              <a:rPr lang="it-IT" sz="2400" b="1" dirty="0" smtClean="0"/>
              <a:t> </a:t>
            </a:r>
            <a:r>
              <a:rPr lang="it-IT" sz="2400" b="1" dirty="0" err="1" smtClean="0"/>
              <a:t>energy</a:t>
            </a:r>
            <a:r>
              <a:rPr lang="it-IT" sz="2400" b="1" dirty="0" smtClean="0"/>
              <a:t> or </a:t>
            </a:r>
            <a:r>
              <a:rPr lang="it-IT" sz="2400" b="1" dirty="0" err="1" smtClean="0"/>
              <a:t>cogeneration</a:t>
            </a:r>
            <a:r>
              <a:rPr lang="it-IT" sz="2400" b="1" dirty="0" smtClean="0"/>
              <a:t> </a:t>
            </a:r>
            <a:r>
              <a:rPr lang="it-IT" sz="2400" b="1" dirty="0" err="1" smtClean="0"/>
              <a:t>from</a:t>
            </a:r>
            <a:r>
              <a:rPr lang="it-IT" sz="2400" b="1" dirty="0" smtClean="0"/>
              <a:t> </a:t>
            </a:r>
            <a:r>
              <a:rPr lang="it-IT" sz="2400" b="1" dirty="0" err="1" smtClean="0"/>
              <a:t>groundwater</a:t>
            </a:r>
            <a:r>
              <a:rPr lang="it-IT" sz="2400" b="1" dirty="0" smtClean="0"/>
              <a:t>.</a:t>
            </a:r>
          </a:p>
          <a:p>
            <a:pPr>
              <a:buNone/>
            </a:pPr>
            <a:endParaRPr lang="it-IT" sz="2400" b="1" dirty="0"/>
          </a:p>
          <a:p>
            <a:endParaRPr lang="it-IT" sz="2400" dirty="0"/>
          </a:p>
        </p:txBody>
      </p:sp>
      <p:pic>
        <p:nvPicPr>
          <p:cNvPr id="11" name="Immagine 10" descr="From wind to solar to ocean waves, learn about the seven types of renewable energy."/>
          <p:cNvPicPr/>
          <p:nvPr/>
        </p:nvPicPr>
        <p:blipFill>
          <a:blip r:embed="rId2" cstate="email"/>
          <a:srcRect/>
          <a:stretch>
            <a:fillRect/>
          </a:stretch>
        </p:blipFill>
        <p:spPr bwMode="auto">
          <a:xfrm>
            <a:off x="4860032" y="3068960"/>
            <a:ext cx="3240360" cy="252028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570186"/>
          </a:xfrm>
        </p:spPr>
        <p:txBody>
          <a:bodyPr>
            <a:normAutofit/>
          </a:bodyPr>
          <a:lstStyle/>
          <a:p>
            <a:r>
              <a:rPr lang="it-IT" sz="2800" dirty="0" smtClean="0">
                <a:solidFill>
                  <a:srgbClr val="002060"/>
                </a:solidFill>
                <a:latin typeface="Calligraphic" pitchFamily="2" charset="0"/>
              </a:rPr>
              <a:t>WIND ENERGY </a:t>
            </a:r>
            <a:br>
              <a:rPr lang="it-IT" sz="2800" dirty="0" smtClean="0">
                <a:solidFill>
                  <a:srgbClr val="002060"/>
                </a:solidFill>
                <a:latin typeface="Calligraphic" pitchFamily="2" charset="0"/>
              </a:rPr>
            </a:br>
            <a:r>
              <a:rPr lang="it-IT" sz="2400" dirty="0" err="1" smtClean="0">
                <a:latin typeface="+mn-lt"/>
              </a:rPr>
              <a:t>There</a:t>
            </a:r>
            <a:r>
              <a:rPr lang="it-IT" sz="2400" dirty="0" smtClean="0">
                <a:latin typeface="+mn-lt"/>
              </a:rPr>
              <a:t> </a:t>
            </a:r>
            <a:r>
              <a:rPr lang="it-IT" sz="2400" dirty="0" err="1" smtClean="0">
                <a:latin typeface="+mn-lt"/>
              </a:rPr>
              <a:t>is</a:t>
            </a:r>
            <a:r>
              <a:rPr lang="it-IT" sz="2400" dirty="0" smtClean="0">
                <a:latin typeface="+mn-lt"/>
              </a:rPr>
              <a:t> a Wind Farm in the </a:t>
            </a:r>
            <a:r>
              <a:rPr lang="it-IT" sz="2400" dirty="0" err="1" smtClean="0">
                <a:latin typeface="+mn-lt"/>
              </a:rPr>
              <a:t>territory</a:t>
            </a:r>
            <a:r>
              <a:rPr lang="it-IT" sz="2400" dirty="0" smtClean="0">
                <a:latin typeface="+mn-lt"/>
              </a:rPr>
              <a:t> </a:t>
            </a:r>
            <a:r>
              <a:rPr lang="it-IT" sz="2400" dirty="0" err="1" smtClean="0">
                <a:latin typeface="+mn-lt"/>
              </a:rPr>
              <a:t>of</a:t>
            </a:r>
            <a:r>
              <a:rPr lang="it-IT" sz="2400" dirty="0" smtClean="0">
                <a:latin typeface="+mn-lt"/>
              </a:rPr>
              <a:t> </a:t>
            </a:r>
            <a:r>
              <a:rPr lang="it-IT" sz="2400" dirty="0" err="1" smtClean="0">
                <a:latin typeface="+mn-lt"/>
              </a:rPr>
              <a:t>Pietracatella</a:t>
            </a:r>
            <a:r>
              <a:rPr lang="it-IT" sz="2400" dirty="0" smtClean="0">
                <a:latin typeface="+mn-lt"/>
              </a:rPr>
              <a:t>, </a:t>
            </a:r>
            <a:r>
              <a:rPr lang="it-IT" sz="2400" dirty="0" err="1" smtClean="0">
                <a:latin typeface="+mn-lt"/>
              </a:rPr>
              <a:t>near</a:t>
            </a:r>
            <a:r>
              <a:rPr lang="it-IT" sz="2400" dirty="0" smtClean="0">
                <a:latin typeface="+mn-lt"/>
              </a:rPr>
              <a:t> Sant’Elia a </a:t>
            </a:r>
            <a:r>
              <a:rPr lang="it-IT" sz="2400" dirty="0" err="1" smtClean="0">
                <a:latin typeface="+mn-lt"/>
              </a:rPr>
              <a:t>Pianisi</a:t>
            </a:r>
            <a:r>
              <a:rPr lang="it-IT" sz="2400" dirty="0" smtClean="0">
                <a:latin typeface="+mn-lt"/>
              </a:rPr>
              <a:t>. </a:t>
            </a:r>
            <a:r>
              <a:rPr lang="it-IT" sz="2400" dirty="0" err="1" smtClean="0">
                <a:latin typeface="+mn-lt"/>
              </a:rPr>
              <a:t>These</a:t>
            </a:r>
            <a:r>
              <a:rPr lang="it-IT" sz="2400" dirty="0" smtClean="0">
                <a:latin typeface="+mn-lt"/>
              </a:rPr>
              <a:t> are some </a:t>
            </a:r>
            <a:r>
              <a:rPr lang="it-IT" sz="2400" dirty="0" err="1" smtClean="0">
                <a:latin typeface="+mn-lt"/>
              </a:rPr>
              <a:t>wind</a:t>
            </a:r>
            <a:r>
              <a:rPr lang="it-IT" sz="2400" dirty="0" smtClean="0">
                <a:latin typeface="+mn-lt"/>
              </a:rPr>
              <a:t> </a:t>
            </a:r>
            <a:r>
              <a:rPr lang="it-IT" sz="2400" dirty="0" err="1" smtClean="0">
                <a:latin typeface="+mn-lt"/>
              </a:rPr>
              <a:t>turbines</a:t>
            </a:r>
            <a:r>
              <a:rPr lang="it-IT" sz="2400" dirty="0" smtClean="0">
                <a:latin typeface="+mn-lt"/>
              </a:rPr>
              <a:t>.</a:t>
            </a:r>
            <a:endParaRPr lang="it-IT" sz="2800" dirty="0">
              <a:solidFill>
                <a:srgbClr val="002060"/>
              </a:solidFill>
              <a:latin typeface="Calligraphic" pitchFamily="2" charset="0"/>
            </a:endParaRPr>
          </a:p>
        </p:txBody>
      </p:sp>
      <p:pic>
        <p:nvPicPr>
          <p:cNvPr id="4" name="Segnaposto contenuto 3" descr="Immagine correlata">
            <a:hlinkClick r:id="rId2" tgtFrame="&quot;_blank&quot;"/>
          </p:cNvPr>
          <p:cNvPicPr>
            <a:picLocks noGrp="1"/>
          </p:cNvPicPr>
          <p:nvPr>
            <p:ph idx="1"/>
          </p:nvPr>
        </p:nvPicPr>
        <p:blipFill>
          <a:blip r:embed="rId3" cstate="email"/>
          <a:srcRect/>
          <a:stretch>
            <a:fillRect/>
          </a:stretch>
        </p:blipFill>
        <p:spPr bwMode="auto">
          <a:xfrm>
            <a:off x="1403648" y="2060848"/>
            <a:ext cx="6192688" cy="331236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solidFill>
                  <a:srgbClr val="FFC000"/>
                </a:solidFill>
                <a:latin typeface="Calligraphic" pitchFamily="2" charset="0"/>
              </a:rPr>
              <a:t>SOLAR PANELS</a:t>
            </a:r>
            <a:br>
              <a:rPr lang="it-IT" sz="2800" dirty="0" smtClean="0">
                <a:solidFill>
                  <a:srgbClr val="FFC000"/>
                </a:solidFill>
                <a:latin typeface="Calligraphic" pitchFamily="2" charset="0"/>
              </a:rPr>
            </a:br>
            <a:r>
              <a:rPr lang="it-IT" sz="2000" dirty="0" err="1" smtClean="0">
                <a:latin typeface="+mn-lt"/>
              </a:rPr>
              <a:t>This</a:t>
            </a:r>
            <a:r>
              <a:rPr lang="it-IT" sz="2000" dirty="0" smtClean="0">
                <a:latin typeface="+mn-lt"/>
              </a:rPr>
              <a:t> </a:t>
            </a:r>
            <a:r>
              <a:rPr lang="it-IT" sz="2000" dirty="0" err="1" smtClean="0">
                <a:latin typeface="+mn-lt"/>
              </a:rPr>
              <a:t>is</a:t>
            </a:r>
            <a:r>
              <a:rPr lang="it-IT" sz="2000" dirty="0" smtClean="0">
                <a:latin typeface="+mn-lt"/>
              </a:rPr>
              <a:t> </a:t>
            </a:r>
            <a:r>
              <a:rPr lang="it-IT" sz="2000" dirty="0" err="1" smtClean="0">
                <a:latin typeface="+mn-lt"/>
              </a:rPr>
              <a:t>one</a:t>
            </a:r>
            <a:r>
              <a:rPr lang="it-IT" sz="2000" dirty="0" smtClean="0">
                <a:latin typeface="+mn-lt"/>
              </a:rPr>
              <a:t> </a:t>
            </a:r>
            <a:r>
              <a:rPr lang="it-IT" sz="2000" dirty="0" err="1" smtClean="0">
                <a:latin typeface="+mn-lt"/>
              </a:rPr>
              <a:t>of</a:t>
            </a:r>
            <a:r>
              <a:rPr lang="it-IT" sz="2000" dirty="0" smtClean="0">
                <a:latin typeface="+mn-lt"/>
              </a:rPr>
              <a:t> the </a:t>
            </a:r>
            <a:r>
              <a:rPr lang="it-IT" sz="2000" dirty="0" err="1" smtClean="0">
                <a:latin typeface="+mn-lt"/>
              </a:rPr>
              <a:t>houses</a:t>
            </a:r>
            <a:r>
              <a:rPr lang="it-IT" sz="2000" dirty="0" smtClean="0">
                <a:latin typeface="+mn-lt"/>
              </a:rPr>
              <a:t> </a:t>
            </a:r>
            <a:r>
              <a:rPr lang="it-IT" sz="2000" dirty="0" err="1" smtClean="0">
                <a:latin typeface="+mn-lt"/>
              </a:rPr>
              <a:t>with</a:t>
            </a:r>
            <a:r>
              <a:rPr lang="it-IT" sz="2000" dirty="0" smtClean="0">
                <a:latin typeface="+mn-lt"/>
              </a:rPr>
              <a:t> </a:t>
            </a:r>
            <a:r>
              <a:rPr lang="it-IT" sz="2000" dirty="0" err="1" smtClean="0">
                <a:latin typeface="+mn-lt"/>
              </a:rPr>
              <a:t>solar</a:t>
            </a:r>
            <a:r>
              <a:rPr lang="it-IT" sz="2000" dirty="0" smtClean="0">
                <a:latin typeface="+mn-lt"/>
              </a:rPr>
              <a:t> </a:t>
            </a:r>
            <a:r>
              <a:rPr lang="it-IT" sz="2000" dirty="0" err="1" smtClean="0">
                <a:latin typeface="+mn-lt"/>
              </a:rPr>
              <a:t>panels</a:t>
            </a:r>
            <a:r>
              <a:rPr lang="it-IT" sz="2000" dirty="0" smtClean="0">
                <a:latin typeface="+mn-lt"/>
              </a:rPr>
              <a:t> on </a:t>
            </a:r>
            <a:r>
              <a:rPr lang="it-IT" sz="2000" dirty="0" err="1" smtClean="0">
                <a:latin typeface="+mn-lt"/>
              </a:rPr>
              <a:t>its</a:t>
            </a:r>
            <a:r>
              <a:rPr lang="it-IT" sz="2000" dirty="0" smtClean="0">
                <a:latin typeface="+mn-lt"/>
              </a:rPr>
              <a:t> </a:t>
            </a:r>
            <a:r>
              <a:rPr lang="it-IT" sz="2000" dirty="0" err="1" smtClean="0">
                <a:latin typeface="+mn-lt"/>
              </a:rPr>
              <a:t>roof</a:t>
            </a:r>
            <a:r>
              <a:rPr lang="it-IT" sz="2000" dirty="0" smtClean="0">
                <a:latin typeface="+mn-lt"/>
              </a:rPr>
              <a:t> in Sant’Elia a </a:t>
            </a:r>
            <a:r>
              <a:rPr lang="it-IT" sz="2000" dirty="0" err="1" smtClean="0">
                <a:latin typeface="+mn-lt"/>
              </a:rPr>
              <a:t>Pianisi</a:t>
            </a:r>
            <a:r>
              <a:rPr lang="it-IT" sz="2000" dirty="0" smtClean="0">
                <a:latin typeface="+mn-lt"/>
              </a:rPr>
              <a:t>.</a:t>
            </a:r>
            <a:endParaRPr lang="it-IT" sz="2800" dirty="0">
              <a:solidFill>
                <a:srgbClr val="FFC000"/>
              </a:solidFill>
              <a:latin typeface="+mn-lt"/>
            </a:endParaRPr>
          </a:p>
        </p:txBody>
      </p:sp>
      <p:pic>
        <p:nvPicPr>
          <p:cNvPr id="4" name="Segnaposto contenuto 3" descr="C:\Users\Fausto\Documents\Erasmus + S. Elia 18-20\attività e mobilità\IMG_20190502_140449.jpg"/>
          <p:cNvPicPr>
            <a:picLocks noGrp="1"/>
          </p:cNvPicPr>
          <p:nvPr>
            <p:ph idx="1"/>
          </p:nvPr>
        </p:nvPicPr>
        <p:blipFill>
          <a:blip r:embed="rId2" cstate="email"/>
          <a:srcRect/>
          <a:stretch>
            <a:fillRect/>
          </a:stretch>
        </p:blipFill>
        <p:spPr bwMode="auto">
          <a:xfrm>
            <a:off x="1979712" y="2420888"/>
            <a:ext cx="5328592" cy="324036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p:cNvSpPr>
            <a:spLocks noGrp="1"/>
          </p:cNvSpPr>
          <p:nvPr>
            <p:ph type="title"/>
          </p:nvPr>
        </p:nvSpPr>
        <p:spPr>
          <a:xfrm>
            <a:off x="457200" y="274638"/>
            <a:ext cx="8229600" cy="2362274"/>
          </a:xfrm>
        </p:spPr>
        <p:txBody>
          <a:bodyPr>
            <a:normAutofit fontScale="90000"/>
          </a:bodyPr>
          <a:lstStyle/>
          <a:p>
            <a:pPr algn="l"/>
            <a:r>
              <a:rPr lang="en-US" sz="2400" dirty="0" smtClean="0">
                <a:solidFill>
                  <a:srgbClr val="FF0000"/>
                </a:solidFill>
                <a:latin typeface="Calligraphic" pitchFamily="2" charset="0"/>
              </a:rPr>
              <a:t>GLOBAL WARMING</a:t>
            </a:r>
            <a:br>
              <a:rPr lang="en-US" sz="2400" dirty="0" smtClean="0">
                <a:solidFill>
                  <a:srgbClr val="FF0000"/>
                </a:solidFill>
                <a:latin typeface="Calligraphic" pitchFamily="2" charset="0"/>
              </a:rPr>
            </a:br>
            <a:r>
              <a:rPr lang="en-US" sz="2000" dirty="0" smtClean="0"/>
              <a:t/>
            </a:r>
            <a:br>
              <a:rPr lang="en-US" sz="2000" dirty="0" smtClean="0"/>
            </a:br>
            <a:r>
              <a:rPr lang="en-US" sz="2700" dirty="0" smtClean="0"/>
              <a:t>According to the vast majority of climate scientists, the planet is heating up. Scientists have concluded that this appears to be the result of increased human emissions of greenhouse gases, especially carbon dioxide, which trap heat near the surface of Earth.</a:t>
            </a:r>
            <a:endParaRPr lang="it-IT" sz="2700" dirty="0"/>
          </a:p>
        </p:txBody>
      </p:sp>
      <p:pic>
        <p:nvPicPr>
          <p:cNvPr id="7" name="irc_mi" descr="Risultati immagini per global warming and greenhouse effect">
            <a:hlinkClick r:id="rId2"/>
          </p:cNvPr>
          <p:cNvPicPr>
            <a:picLocks noGrp="1"/>
          </p:cNvPicPr>
          <p:nvPr>
            <p:ph idx="1"/>
          </p:nvPr>
        </p:nvPicPr>
        <p:blipFill>
          <a:blip r:embed="rId3" cstate="email"/>
          <a:stretch>
            <a:fillRect/>
          </a:stretch>
        </p:blipFill>
        <p:spPr bwMode="auto">
          <a:xfrm>
            <a:off x="1907704" y="3356992"/>
            <a:ext cx="5040560" cy="230425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a:bodyPr>
          <a:lstStyle/>
          <a:p>
            <a:r>
              <a:rPr lang="it-IT" sz="2800" dirty="0" smtClean="0">
                <a:solidFill>
                  <a:srgbClr val="FFC000"/>
                </a:solidFill>
                <a:latin typeface="Calligraphic" pitchFamily="2" charset="0"/>
              </a:rPr>
              <a:t>THE RISE IN TEMPERATURE</a:t>
            </a:r>
            <a:endParaRPr lang="it-IT" sz="2800" dirty="0">
              <a:solidFill>
                <a:srgbClr val="FFC000"/>
              </a:solidFill>
              <a:latin typeface="Calligraphic" pitchFamily="2" charset="0"/>
            </a:endParaRPr>
          </a:p>
        </p:txBody>
      </p:sp>
      <p:sp>
        <p:nvSpPr>
          <p:cNvPr id="3" name="Segnaposto contenuto 2"/>
          <p:cNvSpPr>
            <a:spLocks noGrp="1"/>
          </p:cNvSpPr>
          <p:nvPr>
            <p:ph idx="1"/>
          </p:nvPr>
        </p:nvSpPr>
        <p:spPr>
          <a:xfrm>
            <a:off x="457200" y="1052736"/>
            <a:ext cx="8229600" cy="5073427"/>
          </a:xfrm>
        </p:spPr>
        <p:txBody>
          <a:bodyPr>
            <a:normAutofit/>
          </a:bodyPr>
          <a:lstStyle/>
          <a:p>
            <a:pPr fontAlgn="base">
              <a:buNone/>
            </a:pPr>
            <a:r>
              <a:rPr lang="en-US" sz="2000" b="1" dirty="0" smtClean="0"/>
              <a:t>Change over time</a:t>
            </a:r>
          </a:p>
          <a:p>
            <a:pPr fontAlgn="base">
              <a:buNone/>
            </a:pPr>
            <a:r>
              <a:rPr lang="en-US" sz="2000" dirty="0" smtClean="0"/>
              <a:t>      Though warming has not been uniform across the planet, the upward trend in the globally averaged temperature shows that more areas are warming than cooling. Since 1901, the planet’s surface has warmed by 0.7–0.9° Celsius (1.3–1.6° Fahrenheit) per century, but the rate of warming has nearly doubled since 1975 to 1.5–1.8° Celsius (2.7–3.2° Fahrenheit) per century, according to the international </a:t>
            </a:r>
            <a:r>
              <a:rPr lang="en-US" sz="2000" i="1" dirty="0" smtClean="0">
                <a:hlinkClick r:id="rId2"/>
              </a:rPr>
              <a:t>State of the Climate in 2017 </a:t>
            </a:r>
            <a:r>
              <a:rPr lang="en-US" sz="2000" dirty="0" smtClean="0"/>
              <a:t>report. </a:t>
            </a:r>
          </a:p>
          <a:p>
            <a:pPr algn="ctr">
              <a:buNone/>
            </a:pPr>
            <a:endParaRPr lang="it-IT" sz="2000" dirty="0"/>
          </a:p>
        </p:txBody>
      </p:sp>
      <p:pic>
        <p:nvPicPr>
          <p:cNvPr id="4" name="irc_mi" descr="Risultati immagini per global warming and greenhouse effect">
            <a:hlinkClick r:id="rId3"/>
          </p:cNvPr>
          <p:cNvPicPr/>
          <p:nvPr/>
        </p:nvPicPr>
        <p:blipFill>
          <a:blip r:embed="rId4" cstate="email"/>
          <a:srcRect/>
          <a:stretch>
            <a:fillRect/>
          </a:stretch>
        </p:blipFill>
        <p:spPr bwMode="auto">
          <a:xfrm>
            <a:off x="1979712" y="3645024"/>
            <a:ext cx="5688632" cy="2664296"/>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94122"/>
          </a:xfrm>
        </p:spPr>
        <p:txBody>
          <a:bodyPr/>
          <a:lstStyle/>
          <a:p>
            <a:pPr algn="ctr"/>
            <a:r>
              <a:rPr lang="it-IT" dirty="0" smtClean="0">
                <a:solidFill>
                  <a:srgbClr val="00B050"/>
                </a:solidFill>
                <a:latin typeface="Calligraphic" pitchFamily="2" charset="0"/>
              </a:rPr>
              <a:t>GREENHOUSE EFFECT</a:t>
            </a:r>
            <a:endParaRPr lang="it-IT" dirty="0"/>
          </a:p>
        </p:txBody>
      </p:sp>
      <p:sp>
        <p:nvSpPr>
          <p:cNvPr id="4" name="Segnaposto contenuto 3"/>
          <p:cNvSpPr>
            <a:spLocks noGrp="1"/>
          </p:cNvSpPr>
          <p:nvPr>
            <p:ph idx="1"/>
          </p:nvPr>
        </p:nvSpPr>
        <p:spPr>
          <a:xfrm>
            <a:off x="457200" y="1268760"/>
            <a:ext cx="8291264" cy="5256584"/>
          </a:xfrm>
        </p:spPr>
        <p:txBody>
          <a:bodyPr>
            <a:normAutofit/>
          </a:bodyPr>
          <a:lstStyle/>
          <a:p>
            <a:pPr>
              <a:buNone/>
            </a:pPr>
            <a:r>
              <a:rPr lang="it-IT" sz="2400" dirty="0" smtClean="0"/>
              <a:t>     </a:t>
            </a:r>
            <a:r>
              <a:rPr lang="it-IT" sz="2000" dirty="0" err="1" smtClean="0"/>
              <a:t>Earth</a:t>
            </a:r>
            <a:r>
              <a:rPr lang="it-IT" sz="2000" dirty="0" smtClean="0"/>
              <a:t>’s atmosphere </a:t>
            </a:r>
            <a:r>
              <a:rPr lang="it-IT" sz="2000" dirty="0" err="1" smtClean="0"/>
              <a:t>works</a:t>
            </a:r>
            <a:r>
              <a:rPr lang="it-IT" sz="2000" dirty="0" smtClean="0"/>
              <a:t> </a:t>
            </a:r>
            <a:r>
              <a:rPr lang="it-IT" sz="2000" dirty="0" err="1" smtClean="0"/>
              <a:t>something</a:t>
            </a:r>
            <a:r>
              <a:rPr lang="it-IT" sz="2000" dirty="0" smtClean="0"/>
              <a:t> </a:t>
            </a:r>
            <a:r>
              <a:rPr lang="it-IT" sz="2000" dirty="0" err="1" smtClean="0"/>
              <a:t>like</a:t>
            </a:r>
            <a:r>
              <a:rPr lang="it-IT" sz="2000" dirty="0" smtClean="0"/>
              <a:t> a  </a:t>
            </a:r>
            <a:r>
              <a:rPr lang="it-IT" sz="2000" dirty="0" err="1" smtClean="0"/>
              <a:t>giant</a:t>
            </a:r>
            <a:r>
              <a:rPr lang="it-IT" sz="2000" dirty="0" smtClean="0"/>
              <a:t> </a:t>
            </a:r>
            <a:r>
              <a:rPr lang="it-IT" sz="2000" dirty="0" err="1" smtClean="0"/>
              <a:t>glass</a:t>
            </a:r>
            <a:r>
              <a:rPr lang="it-IT" sz="2000" dirty="0" smtClean="0"/>
              <a:t> </a:t>
            </a:r>
            <a:r>
              <a:rPr lang="it-IT" sz="2000" dirty="0" err="1" smtClean="0"/>
              <a:t>greenhouse</a:t>
            </a:r>
            <a:r>
              <a:rPr lang="it-IT" sz="2000" dirty="0" smtClean="0"/>
              <a:t>. As the </a:t>
            </a:r>
            <a:r>
              <a:rPr lang="it-IT" sz="2000" dirty="0" err="1" smtClean="0"/>
              <a:t>sun</a:t>
            </a:r>
            <a:r>
              <a:rPr lang="it-IT" sz="2000" dirty="0" smtClean="0"/>
              <a:t>’s </a:t>
            </a:r>
            <a:r>
              <a:rPr lang="it-IT" sz="2000" dirty="0" err="1" smtClean="0"/>
              <a:t>rays</a:t>
            </a:r>
            <a:r>
              <a:rPr lang="it-IT" sz="2000" dirty="0" smtClean="0"/>
              <a:t> </a:t>
            </a:r>
            <a:r>
              <a:rPr lang="it-IT" sz="2000" dirty="0" err="1" smtClean="0"/>
              <a:t>enter</a:t>
            </a:r>
            <a:r>
              <a:rPr lang="it-IT" sz="2000" dirty="0" smtClean="0"/>
              <a:t> </a:t>
            </a:r>
            <a:r>
              <a:rPr lang="it-IT" sz="2000" dirty="0" err="1" smtClean="0"/>
              <a:t>our</a:t>
            </a:r>
            <a:r>
              <a:rPr lang="it-IT" sz="2000" dirty="0" smtClean="0"/>
              <a:t> atmosphere, </a:t>
            </a:r>
            <a:r>
              <a:rPr lang="it-IT" sz="2000" dirty="0" err="1" smtClean="0"/>
              <a:t>most</a:t>
            </a:r>
            <a:r>
              <a:rPr lang="it-IT" sz="2000" dirty="0" smtClean="0"/>
              <a:t> continue right down </a:t>
            </a:r>
            <a:r>
              <a:rPr lang="it-IT" sz="2000" dirty="0" err="1" smtClean="0"/>
              <a:t>to</a:t>
            </a:r>
            <a:r>
              <a:rPr lang="it-IT" sz="2000" dirty="0" smtClean="0"/>
              <a:t> the </a:t>
            </a:r>
            <a:r>
              <a:rPr lang="it-IT" sz="2000" dirty="0" err="1" smtClean="0"/>
              <a:t>planet</a:t>
            </a:r>
            <a:r>
              <a:rPr lang="it-IT" sz="2000" dirty="0" smtClean="0"/>
              <a:t>’s </a:t>
            </a:r>
            <a:r>
              <a:rPr lang="it-IT" sz="2000" dirty="0" err="1" smtClean="0"/>
              <a:t>surface</a:t>
            </a:r>
            <a:r>
              <a:rPr lang="it-IT" sz="2000" dirty="0" smtClean="0"/>
              <a:t>. As </a:t>
            </a:r>
            <a:r>
              <a:rPr lang="it-IT" sz="2000" dirty="0" err="1" smtClean="0"/>
              <a:t>they</a:t>
            </a:r>
            <a:r>
              <a:rPr lang="it-IT" sz="2000" dirty="0" smtClean="0"/>
              <a:t> hit the </a:t>
            </a:r>
            <a:r>
              <a:rPr lang="it-IT" sz="2000" dirty="0" err="1" smtClean="0"/>
              <a:t>soil</a:t>
            </a:r>
            <a:r>
              <a:rPr lang="it-IT" sz="2000" dirty="0" smtClean="0"/>
              <a:t> and </a:t>
            </a:r>
            <a:r>
              <a:rPr lang="it-IT" sz="2000" dirty="0" err="1" smtClean="0"/>
              <a:t>surface</a:t>
            </a:r>
            <a:r>
              <a:rPr lang="it-IT" sz="2000" dirty="0" smtClean="0"/>
              <a:t> </a:t>
            </a:r>
            <a:r>
              <a:rPr lang="it-IT" sz="2000" dirty="0" err="1" smtClean="0"/>
              <a:t>waters</a:t>
            </a:r>
            <a:r>
              <a:rPr lang="it-IT" sz="2000" dirty="0" smtClean="0"/>
              <a:t>, </a:t>
            </a:r>
            <a:r>
              <a:rPr lang="it-IT" sz="2000" dirty="0" err="1" smtClean="0"/>
              <a:t>those</a:t>
            </a:r>
            <a:r>
              <a:rPr lang="it-IT" sz="2000" dirty="0" smtClean="0"/>
              <a:t> </a:t>
            </a:r>
            <a:r>
              <a:rPr lang="it-IT" sz="2000" dirty="0" err="1" smtClean="0"/>
              <a:t>rays</a:t>
            </a:r>
            <a:r>
              <a:rPr lang="it-IT" sz="2000" dirty="0" smtClean="0"/>
              <a:t> </a:t>
            </a:r>
            <a:r>
              <a:rPr lang="it-IT" sz="2000" dirty="0" err="1" smtClean="0"/>
              <a:t>release</a:t>
            </a:r>
            <a:r>
              <a:rPr lang="it-IT" sz="2000" dirty="0" smtClean="0"/>
              <a:t> </a:t>
            </a:r>
            <a:r>
              <a:rPr lang="it-IT" sz="2000" dirty="0" err="1" smtClean="0"/>
              <a:t>much</a:t>
            </a:r>
            <a:r>
              <a:rPr lang="it-IT" sz="2000" dirty="0" smtClean="0"/>
              <a:t> </a:t>
            </a:r>
            <a:r>
              <a:rPr lang="it-IT" sz="2000" dirty="0" err="1" smtClean="0"/>
              <a:t>of</a:t>
            </a:r>
            <a:r>
              <a:rPr lang="it-IT" sz="2000" dirty="0" smtClean="0"/>
              <a:t> </a:t>
            </a:r>
            <a:r>
              <a:rPr lang="it-IT" sz="2000" dirty="0" err="1" smtClean="0"/>
              <a:t>their</a:t>
            </a:r>
            <a:r>
              <a:rPr lang="it-IT" sz="2000" dirty="0" smtClean="0"/>
              <a:t> </a:t>
            </a:r>
            <a:r>
              <a:rPr lang="it-IT" sz="2000" dirty="0" err="1" smtClean="0"/>
              <a:t>energy</a:t>
            </a:r>
            <a:r>
              <a:rPr lang="it-IT" sz="2000" dirty="0" smtClean="0"/>
              <a:t> </a:t>
            </a:r>
            <a:r>
              <a:rPr lang="it-IT" sz="2000" dirty="0" err="1" smtClean="0"/>
              <a:t>as</a:t>
            </a:r>
            <a:r>
              <a:rPr lang="it-IT" sz="2000" dirty="0" smtClean="0"/>
              <a:t> </a:t>
            </a:r>
            <a:r>
              <a:rPr lang="it-IT" sz="2000" dirty="0" err="1" smtClean="0"/>
              <a:t>heat</a:t>
            </a:r>
            <a:r>
              <a:rPr lang="it-IT" sz="2000" dirty="0" smtClean="0"/>
              <a:t>. Some </a:t>
            </a:r>
            <a:r>
              <a:rPr lang="it-IT" sz="2000" dirty="0" err="1" smtClean="0"/>
              <a:t>of</a:t>
            </a:r>
            <a:r>
              <a:rPr lang="it-IT" sz="2000" dirty="0" smtClean="0"/>
              <a:t> the </a:t>
            </a:r>
            <a:r>
              <a:rPr lang="it-IT" sz="2000" dirty="0" err="1" smtClean="0"/>
              <a:t>heat</a:t>
            </a:r>
            <a:r>
              <a:rPr lang="it-IT" sz="2000" dirty="0" smtClean="0"/>
              <a:t> </a:t>
            </a:r>
            <a:r>
              <a:rPr lang="it-IT" sz="2000" dirty="0" err="1" smtClean="0"/>
              <a:t>than</a:t>
            </a:r>
            <a:r>
              <a:rPr lang="it-IT" sz="2000" dirty="0" smtClean="0"/>
              <a:t> </a:t>
            </a:r>
            <a:r>
              <a:rPr lang="it-IT" sz="2000" dirty="0" err="1" smtClean="0"/>
              <a:t>radiates</a:t>
            </a:r>
            <a:r>
              <a:rPr lang="it-IT" sz="2000" dirty="0" smtClean="0"/>
              <a:t> back out </a:t>
            </a:r>
            <a:r>
              <a:rPr lang="it-IT" sz="2000" dirty="0" err="1" smtClean="0"/>
              <a:t>into</a:t>
            </a:r>
            <a:r>
              <a:rPr lang="it-IT" sz="2000" dirty="0" smtClean="0"/>
              <a:t> </a:t>
            </a:r>
            <a:r>
              <a:rPr lang="it-IT" sz="2000" dirty="0" err="1" smtClean="0"/>
              <a:t>space</a:t>
            </a:r>
            <a:r>
              <a:rPr lang="it-IT" sz="2000" dirty="0" smtClean="0"/>
              <a:t>.</a:t>
            </a:r>
          </a:p>
          <a:p>
            <a:pPr>
              <a:buNone/>
            </a:pPr>
            <a:r>
              <a:rPr lang="it-IT" sz="2000" dirty="0" smtClean="0"/>
              <a:t>      </a:t>
            </a:r>
            <a:r>
              <a:rPr lang="it-IT" sz="2000" dirty="0" err="1" smtClean="0"/>
              <a:t>However</a:t>
            </a:r>
            <a:r>
              <a:rPr lang="it-IT" sz="2000" dirty="0" smtClean="0"/>
              <a:t>, </a:t>
            </a:r>
            <a:r>
              <a:rPr lang="it-IT" sz="2000" dirty="0" err="1" smtClean="0"/>
              <a:t>certain</a:t>
            </a:r>
            <a:r>
              <a:rPr lang="it-IT" sz="2000" dirty="0" smtClean="0"/>
              <a:t> </a:t>
            </a:r>
            <a:r>
              <a:rPr lang="it-IT" sz="2000" dirty="0" err="1" smtClean="0"/>
              <a:t>gases</a:t>
            </a:r>
            <a:r>
              <a:rPr lang="it-IT" sz="2000" dirty="0" smtClean="0"/>
              <a:t> in </a:t>
            </a:r>
            <a:r>
              <a:rPr lang="it-IT" sz="2000" dirty="0" err="1" smtClean="0"/>
              <a:t>our</a:t>
            </a:r>
            <a:r>
              <a:rPr lang="it-IT" sz="2000" dirty="0" smtClean="0"/>
              <a:t> atmosphere, </a:t>
            </a:r>
            <a:r>
              <a:rPr lang="it-IT" sz="2000" dirty="0" err="1" smtClean="0"/>
              <a:t>such</a:t>
            </a:r>
            <a:r>
              <a:rPr lang="it-IT" sz="2000" dirty="0" smtClean="0"/>
              <a:t> </a:t>
            </a:r>
            <a:r>
              <a:rPr lang="it-IT" sz="2000" dirty="0" err="1" smtClean="0"/>
              <a:t>as</a:t>
            </a:r>
            <a:r>
              <a:rPr lang="it-IT" sz="2000" dirty="0" smtClean="0"/>
              <a:t> </a:t>
            </a:r>
            <a:r>
              <a:rPr lang="it-IT" sz="2000" dirty="0" err="1" smtClean="0"/>
              <a:t>carbon</a:t>
            </a:r>
            <a:r>
              <a:rPr lang="it-IT" sz="2000" dirty="0" smtClean="0"/>
              <a:t> </a:t>
            </a:r>
            <a:r>
              <a:rPr lang="it-IT" sz="2000" dirty="0" err="1" smtClean="0"/>
              <a:t>dioxide</a:t>
            </a:r>
            <a:r>
              <a:rPr lang="it-IT" sz="2000" dirty="0" smtClean="0"/>
              <a:t>, </a:t>
            </a:r>
            <a:r>
              <a:rPr lang="it-IT" sz="2000" dirty="0" err="1" smtClean="0"/>
              <a:t>methane</a:t>
            </a:r>
            <a:r>
              <a:rPr lang="it-IT" sz="2000" dirty="0" smtClean="0"/>
              <a:t> and water vapor, work </a:t>
            </a:r>
            <a:r>
              <a:rPr lang="it-IT" sz="2000" dirty="0" err="1" smtClean="0"/>
              <a:t>like</a:t>
            </a:r>
            <a:r>
              <a:rPr lang="it-IT" sz="2000" dirty="0" smtClean="0"/>
              <a:t> a </a:t>
            </a:r>
            <a:r>
              <a:rPr lang="it-IT" sz="2000" dirty="0" err="1" smtClean="0"/>
              <a:t>blanket</a:t>
            </a:r>
            <a:r>
              <a:rPr lang="it-IT" sz="2000" dirty="0" smtClean="0"/>
              <a:t> </a:t>
            </a:r>
            <a:r>
              <a:rPr lang="it-IT" sz="2000" dirty="0" err="1" smtClean="0"/>
              <a:t>to</a:t>
            </a:r>
            <a:r>
              <a:rPr lang="it-IT" sz="2000" dirty="0" smtClean="0"/>
              <a:t> </a:t>
            </a:r>
            <a:r>
              <a:rPr lang="it-IT" sz="2000" dirty="0" err="1" smtClean="0"/>
              <a:t>retain</a:t>
            </a:r>
            <a:r>
              <a:rPr lang="it-IT" sz="2000" dirty="0" smtClean="0"/>
              <a:t> </a:t>
            </a:r>
            <a:r>
              <a:rPr lang="it-IT" sz="2000" dirty="0" err="1" smtClean="0"/>
              <a:t>much</a:t>
            </a:r>
            <a:r>
              <a:rPr lang="it-IT" sz="2000" dirty="0" smtClean="0"/>
              <a:t> </a:t>
            </a:r>
            <a:r>
              <a:rPr lang="it-IT" sz="2000" dirty="0" err="1" smtClean="0"/>
              <a:t>of</a:t>
            </a:r>
            <a:r>
              <a:rPr lang="it-IT" sz="2000" dirty="0" smtClean="0"/>
              <a:t> </a:t>
            </a:r>
            <a:r>
              <a:rPr lang="it-IT" sz="2000" dirty="0" err="1" smtClean="0"/>
              <a:t>that</a:t>
            </a:r>
            <a:r>
              <a:rPr lang="it-IT" sz="2000" dirty="0" smtClean="0"/>
              <a:t> </a:t>
            </a:r>
            <a:r>
              <a:rPr lang="it-IT" sz="2000" dirty="0" err="1" smtClean="0"/>
              <a:t>heat</a:t>
            </a:r>
            <a:r>
              <a:rPr lang="it-IT" sz="2000" dirty="0" smtClean="0"/>
              <a:t>. </a:t>
            </a:r>
            <a:r>
              <a:rPr lang="it-IT" sz="2000" dirty="0" err="1" smtClean="0"/>
              <a:t>This</a:t>
            </a:r>
            <a:r>
              <a:rPr lang="it-IT" sz="2000" dirty="0" smtClean="0"/>
              <a:t> help </a:t>
            </a:r>
            <a:r>
              <a:rPr lang="it-IT" sz="2000" dirty="0" err="1" smtClean="0"/>
              <a:t>to</a:t>
            </a:r>
            <a:r>
              <a:rPr lang="it-IT" sz="2000" dirty="0" smtClean="0"/>
              <a:t> </a:t>
            </a:r>
            <a:r>
              <a:rPr lang="it-IT" sz="2000" dirty="0" err="1" smtClean="0"/>
              <a:t>warm</a:t>
            </a:r>
            <a:r>
              <a:rPr lang="it-IT" sz="2000" dirty="0" smtClean="0"/>
              <a:t> </a:t>
            </a:r>
            <a:r>
              <a:rPr lang="it-IT" sz="2000" dirty="0" err="1" smtClean="0"/>
              <a:t>our</a:t>
            </a:r>
            <a:r>
              <a:rPr lang="it-IT" sz="2000" dirty="0" smtClean="0"/>
              <a:t> atmosphere</a:t>
            </a:r>
            <a:r>
              <a:rPr lang="it-IT" sz="2400" dirty="0" smtClean="0"/>
              <a:t>.</a:t>
            </a:r>
            <a:endParaRPr lang="it-IT" sz="2400" dirty="0"/>
          </a:p>
        </p:txBody>
      </p:sp>
      <p:pic>
        <p:nvPicPr>
          <p:cNvPr id="6" name="irc_mi" descr="Risultati immagini per global warming and greenhouse effect">
            <a:hlinkClick r:id="rId2"/>
          </p:cNvPr>
          <p:cNvPicPr/>
          <p:nvPr/>
        </p:nvPicPr>
        <p:blipFill>
          <a:blip r:embed="rId3" cstate="email"/>
          <a:srcRect/>
          <a:stretch>
            <a:fillRect/>
          </a:stretch>
        </p:blipFill>
        <p:spPr bwMode="auto">
          <a:xfrm>
            <a:off x="2339752" y="3933056"/>
            <a:ext cx="4320480" cy="244827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67544" y="116632"/>
            <a:ext cx="3008313" cy="864096"/>
          </a:xfrm>
        </p:spPr>
        <p:txBody>
          <a:bodyPr>
            <a:noAutofit/>
          </a:bodyPr>
          <a:lstStyle/>
          <a:p>
            <a:pPr algn="ctr"/>
            <a:r>
              <a:rPr lang="it-IT" sz="2400" dirty="0" smtClean="0">
                <a:solidFill>
                  <a:srgbClr val="00B050"/>
                </a:solidFill>
                <a:latin typeface="Calligraphic" pitchFamily="2" charset="0"/>
              </a:rPr>
              <a:t>GREENHOUSE EFFECT</a:t>
            </a:r>
            <a:endParaRPr lang="it-IT" sz="2400" dirty="0"/>
          </a:p>
        </p:txBody>
      </p:sp>
      <p:sp>
        <p:nvSpPr>
          <p:cNvPr id="6" name="Segnaposto testo 5"/>
          <p:cNvSpPr>
            <a:spLocks noGrp="1"/>
          </p:cNvSpPr>
          <p:nvPr>
            <p:ph type="body" sz="half" idx="2"/>
          </p:nvPr>
        </p:nvSpPr>
        <p:spPr>
          <a:xfrm>
            <a:off x="179512" y="980728"/>
            <a:ext cx="3286001" cy="5256584"/>
          </a:xfrm>
        </p:spPr>
        <p:txBody>
          <a:bodyPr>
            <a:noAutofit/>
          </a:bodyPr>
          <a:lstStyle/>
          <a:p>
            <a:r>
              <a:rPr lang="it-IT" sz="2400" dirty="0" smtClean="0"/>
              <a:t>The </a:t>
            </a:r>
            <a:r>
              <a:rPr lang="it-IT" sz="2400" dirty="0" err="1" smtClean="0"/>
              <a:t>gases</a:t>
            </a:r>
            <a:r>
              <a:rPr lang="it-IT" sz="2400" dirty="0" smtClean="0"/>
              <a:t> help </a:t>
            </a:r>
            <a:r>
              <a:rPr lang="it-IT" sz="2400" dirty="0" err="1" smtClean="0"/>
              <a:t>warming</a:t>
            </a:r>
            <a:r>
              <a:rPr lang="it-IT" sz="2400" dirty="0" smtClean="0"/>
              <a:t> </a:t>
            </a:r>
            <a:r>
              <a:rPr lang="it-IT" sz="2400" dirty="0" err="1" smtClean="0"/>
              <a:t>our</a:t>
            </a:r>
            <a:r>
              <a:rPr lang="it-IT" sz="2400" dirty="0" smtClean="0"/>
              <a:t> </a:t>
            </a:r>
            <a:r>
              <a:rPr lang="it-IT" sz="2400" dirty="0" err="1" smtClean="0"/>
              <a:t>atmophere</a:t>
            </a:r>
            <a:r>
              <a:rPr lang="it-IT" sz="2400" dirty="0" smtClean="0"/>
              <a:t> </a:t>
            </a:r>
            <a:r>
              <a:rPr lang="en-US" sz="2400" dirty="0" smtClean="0"/>
              <a:t>because they absorb heat and radiate it back to the earth's surface. They have a heat-trapping effect, so they are nicknamed “greenhouse gases”. </a:t>
            </a:r>
          </a:p>
          <a:p>
            <a:r>
              <a:rPr lang="en-US" sz="2400" dirty="0" smtClean="0"/>
              <a:t>Without the “greenhouse effect”, Earth would be too cold to support most forms of life.</a:t>
            </a:r>
            <a:endParaRPr lang="it-IT" sz="2400" dirty="0"/>
          </a:p>
        </p:txBody>
      </p:sp>
      <p:pic>
        <p:nvPicPr>
          <p:cNvPr id="7" name="irc_mi" descr="Risultati immagini per global warming and greenhouse effect">
            <a:hlinkClick r:id="rId2"/>
          </p:cNvPr>
          <p:cNvPicPr/>
          <p:nvPr/>
        </p:nvPicPr>
        <p:blipFill>
          <a:blip r:embed="rId3" cstate="email"/>
          <a:srcRect/>
          <a:stretch>
            <a:fillRect/>
          </a:stretch>
        </p:blipFill>
        <p:spPr bwMode="auto">
          <a:xfrm>
            <a:off x="4211960" y="476672"/>
            <a:ext cx="3744416" cy="3168352"/>
          </a:xfrm>
          <a:prstGeom prst="rect">
            <a:avLst/>
          </a:prstGeom>
          <a:noFill/>
          <a:ln w="9525">
            <a:noFill/>
            <a:miter lim="800000"/>
            <a:headEnd/>
            <a:tailEnd/>
          </a:ln>
        </p:spPr>
      </p:pic>
      <p:pic>
        <p:nvPicPr>
          <p:cNvPr id="8" name="irc_mi" descr="Risultati immagini per global warming and greenhouse effect">
            <a:hlinkClick r:id="rId4"/>
          </p:cNvPr>
          <p:cNvPicPr>
            <a:picLocks noGrp="1"/>
          </p:cNvPicPr>
          <p:nvPr>
            <p:ph idx="1"/>
          </p:nvPr>
        </p:nvPicPr>
        <p:blipFill>
          <a:blip r:embed="rId5" cstate="email"/>
          <a:srcRect/>
          <a:stretch>
            <a:fillRect/>
          </a:stretch>
        </p:blipFill>
        <p:spPr bwMode="auto">
          <a:xfrm>
            <a:off x="4211960" y="3933056"/>
            <a:ext cx="3888432" cy="2304256"/>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9"/>
          <p:cNvSpPr>
            <a:spLocks noGrp="1"/>
          </p:cNvSpPr>
          <p:nvPr>
            <p:ph type="title"/>
          </p:nvPr>
        </p:nvSpPr>
        <p:spPr>
          <a:xfrm>
            <a:off x="457200" y="274638"/>
            <a:ext cx="8229600" cy="2650306"/>
          </a:xfrm>
        </p:spPr>
        <p:txBody>
          <a:bodyPr>
            <a:normAutofit/>
          </a:bodyPr>
          <a:lstStyle/>
          <a:p>
            <a:pPr algn="l"/>
            <a:r>
              <a:rPr lang="it-IT" sz="2400" dirty="0" smtClean="0">
                <a:solidFill>
                  <a:srgbClr val="FFC000"/>
                </a:solidFill>
                <a:latin typeface="Calligraphic" pitchFamily="2" charset="0"/>
              </a:rPr>
              <a:t>BURNING OF FOSSIL FUELS</a:t>
            </a:r>
            <a:r>
              <a:rPr lang="it-IT" sz="2400" dirty="0" smtClean="0">
                <a:solidFill>
                  <a:srgbClr val="FFC000"/>
                </a:solidFill>
              </a:rPr>
              <a:t/>
            </a:r>
            <a:br>
              <a:rPr lang="it-IT" sz="2400" dirty="0" smtClean="0">
                <a:solidFill>
                  <a:srgbClr val="FFC000"/>
                </a:solidFill>
              </a:rPr>
            </a:br>
            <a:r>
              <a:rPr lang="it-IT" sz="2000" dirty="0" err="1" smtClean="0"/>
              <a:t>Carbon</a:t>
            </a:r>
            <a:r>
              <a:rPr lang="it-IT" sz="2000" dirty="0" smtClean="0"/>
              <a:t> </a:t>
            </a:r>
            <a:r>
              <a:rPr lang="it-IT" sz="2000" dirty="0" err="1" smtClean="0"/>
              <a:t>dioxide</a:t>
            </a:r>
            <a:r>
              <a:rPr lang="it-IT" sz="2000" dirty="0" smtClean="0"/>
              <a:t> </a:t>
            </a:r>
            <a:r>
              <a:rPr lang="it-IT" sz="2000" dirty="0" err="1" smtClean="0"/>
              <a:t>is</a:t>
            </a:r>
            <a:r>
              <a:rPr lang="it-IT" sz="2000" dirty="0" smtClean="0"/>
              <a:t> </a:t>
            </a:r>
            <a:r>
              <a:rPr lang="it-IT" sz="2000" dirty="0" err="1" smtClean="0"/>
              <a:t>released</a:t>
            </a:r>
            <a:r>
              <a:rPr lang="it-IT" sz="2000" dirty="0" smtClean="0"/>
              <a:t> </a:t>
            </a:r>
            <a:r>
              <a:rPr lang="it-IT" sz="2000" dirty="0" err="1" smtClean="0"/>
              <a:t>when</a:t>
            </a:r>
            <a:r>
              <a:rPr lang="it-IT" sz="2000" dirty="0" smtClean="0"/>
              <a:t> </a:t>
            </a:r>
            <a:r>
              <a:rPr lang="it-IT" sz="2000" dirty="0" err="1" smtClean="0"/>
              <a:t>we</a:t>
            </a:r>
            <a:r>
              <a:rPr lang="it-IT" sz="2000" dirty="0" smtClean="0"/>
              <a:t> </a:t>
            </a:r>
            <a:r>
              <a:rPr lang="it-IT" sz="2000" dirty="0" err="1" smtClean="0"/>
              <a:t>use</a:t>
            </a:r>
            <a:r>
              <a:rPr lang="it-IT" sz="2000" dirty="0" smtClean="0"/>
              <a:t> </a:t>
            </a:r>
            <a:r>
              <a:rPr lang="it-IT" sz="2000" dirty="0" err="1" smtClean="0"/>
              <a:t>fossil</a:t>
            </a:r>
            <a:r>
              <a:rPr lang="it-IT" sz="2000" dirty="0" smtClean="0"/>
              <a:t> </a:t>
            </a:r>
            <a:r>
              <a:rPr lang="it-IT" sz="2000" dirty="0" err="1" smtClean="0"/>
              <a:t>fuels</a:t>
            </a:r>
            <a:r>
              <a:rPr lang="it-IT" sz="2000" dirty="0" smtClean="0"/>
              <a:t>, </a:t>
            </a:r>
            <a:r>
              <a:rPr lang="it-IT" sz="2000" dirty="0" err="1" smtClean="0"/>
              <a:t>such</a:t>
            </a:r>
            <a:r>
              <a:rPr lang="it-IT" sz="2000" dirty="0" smtClean="0"/>
              <a:t> </a:t>
            </a:r>
            <a:r>
              <a:rPr lang="it-IT" sz="2000" dirty="0" err="1" smtClean="0"/>
              <a:t>as</a:t>
            </a:r>
            <a:r>
              <a:rPr lang="it-IT" sz="2000" dirty="0" smtClean="0"/>
              <a:t> </a:t>
            </a:r>
            <a:r>
              <a:rPr lang="it-IT" sz="2000" dirty="0" err="1" smtClean="0"/>
              <a:t>coal</a:t>
            </a:r>
            <a:r>
              <a:rPr lang="it-IT" sz="2000" dirty="0" smtClean="0"/>
              <a:t>, oil and </a:t>
            </a:r>
            <a:r>
              <a:rPr lang="it-IT" sz="2000" dirty="0" err="1" smtClean="0"/>
              <a:t>natural</a:t>
            </a:r>
            <a:r>
              <a:rPr lang="it-IT" sz="2000" dirty="0" smtClean="0"/>
              <a:t> gas. </a:t>
            </a:r>
            <a:r>
              <a:rPr lang="it-IT" sz="2000" dirty="0" err="1" smtClean="0"/>
              <a:t>We</a:t>
            </a:r>
            <a:r>
              <a:rPr lang="it-IT" sz="2000" dirty="0" smtClean="0"/>
              <a:t> </a:t>
            </a:r>
            <a:r>
              <a:rPr lang="it-IT" sz="2000" dirty="0" err="1" smtClean="0"/>
              <a:t>burn</a:t>
            </a:r>
            <a:r>
              <a:rPr lang="it-IT" sz="2000" dirty="0" smtClean="0"/>
              <a:t> </a:t>
            </a:r>
            <a:r>
              <a:rPr lang="it-IT" sz="2000" dirty="0" err="1" smtClean="0"/>
              <a:t>these</a:t>
            </a:r>
            <a:r>
              <a:rPr lang="it-IT" sz="2000" dirty="0" smtClean="0"/>
              <a:t> </a:t>
            </a:r>
            <a:r>
              <a:rPr lang="it-IT" sz="2000" dirty="0" err="1" smtClean="0"/>
              <a:t>fuels</a:t>
            </a:r>
            <a:r>
              <a:rPr lang="it-IT" sz="2000" dirty="0" smtClean="0"/>
              <a:t>, </a:t>
            </a:r>
            <a:r>
              <a:rPr lang="it-IT" sz="2000" dirty="0" err="1" smtClean="0"/>
              <a:t>made</a:t>
            </a:r>
            <a:r>
              <a:rPr lang="it-IT" sz="2000" dirty="0" smtClean="0"/>
              <a:t> </a:t>
            </a:r>
            <a:r>
              <a:rPr lang="it-IT" sz="2000" dirty="0" err="1" smtClean="0"/>
              <a:t>from</a:t>
            </a:r>
            <a:r>
              <a:rPr lang="it-IT" sz="2000" dirty="0" smtClean="0"/>
              <a:t> the </a:t>
            </a:r>
            <a:r>
              <a:rPr lang="it-IT" sz="2000" dirty="0" err="1" smtClean="0"/>
              <a:t>ancient</a:t>
            </a:r>
            <a:r>
              <a:rPr lang="it-IT" sz="2000" dirty="0" smtClean="0"/>
              <a:t> </a:t>
            </a:r>
            <a:r>
              <a:rPr lang="it-IT" sz="2000" dirty="0" err="1" smtClean="0"/>
              <a:t>remains</a:t>
            </a:r>
            <a:r>
              <a:rPr lang="it-IT" sz="2000" dirty="0" smtClean="0"/>
              <a:t> </a:t>
            </a:r>
            <a:r>
              <a:rPr lang="it-IT" sz="2000" dirty="0" err="1" smtClean="0"/>
              <a:t>of</a:t>
            </a:r>
            <a:r>
              <a:rPr lang="it-IT" sz="2000" dirty="0" smtClean="0"/>
              <a:t> </a:t>
            </a:r>
            <a:r>
              <a:rPr lang="it-IT" sz="2000" dirty="0" err="1" smtClean="0"/>
              <a:t>plants</a:t>
            </a:r>
            <a:r>
              <a:rPr lang="it-IT" sz="2000" dirty="0" smtClean="0"/>
              <a:t> and </a:t>
            </a:r>
            <a:r>
              <a:rPr lang="it-IT" sz="2000" dirty="0" err="1" smtClean="0"/>
              <a:t>animals</a:t>
            </a:r>
            <a:r>
              <a:rPr lang="it-IT" sz="2000" dirty="0" smtClean="0"/>
              <a:t>, </a:t>
            </a:r>
            <a:r>
              <a:rPr lang="it-IT" sz="2000" dirty="0" err="1" smtClean="0"/>
              <a:t>to</a:t>
            </a:r>
            <a:r>
              <a:rPr lang="it-IT" sz="2000" dirty="0" smtClean="0"/>
              <a:t> </a:t>
            </a:r>
            <a:r>
              <a:rPr lang="it-IT" sz="2000" dirty="0" err="1" smtClean="0"/>
              <a:t>run</a:t>
            </a:r>
            <a:r>
              <a:rPr lang="it-IT" sz="2000" dirty="0" smtClean="0"/>
              <a:t> </a:t>
            </a:r>
            <a:r>
              <a:rPr lang="it-IT" sz="2000" dirty="0" err="1" smtClean="0"/>
              <a:t>electricity-generating</a:t>
            </a:r>
            <a:r>
              <a:rPr lang="it-IT" sz="2000" dirty="0" smtClean="0"/>
              <a:t> </a:t>
            </a:r>
            <a:r>
              <a:rPr lang="it-IT" sz="2000" dirty="0" err="1" smtClean="0"/>
              <a:t>plants</a:t>
            </a:r>
            <a:r>
              <a:rPr lang="it-IT" sz="2000" dirty="0" smtClean="0"/>
              <a:t> </a:t>
            </a:r>
            <a:r>
              <a:rPr lang="it-IT" sz="2000" dirty="0" err="1" smtClean="0"/>
              <a:t>that</a:t>
            </a:r>
            <a:r>
              <a:rPr lang="it-IT" sz="2000" dirty="0" smtClean="0"/>
              <a:t> </a:t>
            </a:r>
            <a:r>
              <a:rPr lang="it-IT" sz="2000" dirty="0" err="1" smtClean="0"/>
              <a:t>power</a:t>
            </a:r>
            <a:r>
              <a:rPr lang="it-IT" sz="2000" dirty="0" smtClean="0"/>
              <a:t> </a:t>
            </a:r>
            <a:r>
              <a:rPr lang="it-IT" sz="2000" dirty="0" err="1" smtClean="0"/>
              <a:t>factories</a:t>
            </a:r>
            <a:r>
              <a:rPr lang="it-IT" sz="2000" dirty="0" smtClean="0"/>
              <a:t>, </a:t>
            </a:r>
            <a:r>
              <a:rPr lang="it-IT" sz="2000" dirty="0" err="1" smtClean="0"/>
              <a:t>homes</a:t>
            </a:r>
            <a:r>
              <a:rPr lang="it-IT" sz="2000" dirty="0" smtClean="0"/>
              <a:t> and </a:t>
            </a:r>
            <a:r>
              <a:rPr lang="it-IT" sz="2000" dirty="0" err="1" smtClean="0"/>
              <a:t>schools</a:t>
            </a:r>
            <a:r>
              <a:rPr lang="it-IT" sz="2000" dirty="0" smtClean="0"/>
              <a:t>. </a:t>
            </a:r>
            <a:r>
              <a:rPr lang="it-IT" sz="2000" dirty="0" err="1" smtClean="0"/>
              <a:t>Products</a:t>
            </a:r>
            <a:r>
              <a:rPr lang="it-IT" sz="2000" dirty="0" smtClean="0"/>
              <a:t> </a:t>
            </a:r>
            <a:r>
              <a:rPr lang="it-IT" sz="2000" dirty="0" err="1" smtClean="0"/>
              <a:t>of</a:t>
            </a:r>
            <a:r>
              <a:rPr lang="it-IT" sz="2000" dirty="0" smtClean="0"/>
              <a:t> </a:t>
            </a:r>
            <a:r>
              <a:rPr lang="it-IT" sz="2000" dirty="0" err="1" smtClean="0"/>
              <a:t>these</a:t>
            </a:r>
            <a:r>
              <a:rPr lang="it-IT" sz="2000" dirty="0" smtClean="0"/>
              <a:t> </a:t>
            </a:r>
            <a:r>
              <a:rPr lang="it-IT" sz="2000" dirty="0" err="1" smtClean="0"/>
              <a:t>fossil</a:t>
            </a:r>
            <a:r>
              <a:rPr lang="it-IT" sz="2000" dirty="0" smtClean="0"/>
              <a:t> </a:t>
            </a:r>
            <a:r>
              <a:rPr lang="it-IT" sz="2000" dirty="0" err="1" smtClean="0"/>
              <a:t>fuels</a:t>
            </a:r>
            <a:r>
              <a:rPr lang="it-IT" sz="2000" dirty="0" smtClean="0"/>
              <a:t>, </a:t>
            </a:r>
            <a:r>
              <a:rPr lang="it-IT" sz="2000" dirty="0" err="1" smtClean="0"/>
              <a:t>such</a:t>
            </a:r>
            <a:r>
              <a:rPr lang="it-IT" sz="2000" dirty="0" smtClean="0"/>
              <a:t> </a:t>
            </a:r>
            <a:r>
              <a:rPr lang="it-IT" sz="2000" dirty="0" err="1" smtClean="0"/>
              <a:t>as</a:t>
            </a:r>
            <a:r>
              <a:rPr lang="it-IT" sz="2000" dirty="0" smtClean="0"/>
              <a:t> </a:t>
            </a:r>
            <a:r>
              <a:rPr lang="it-IT" sz="2000" dirty="0" err="1" smtClean="0"/>
              <a:t>gasoline</a:t>
            </a:r>
            <a:r>
              <a:rPr lang="it-IT" sz="2000" dirty="0" smtClean="0"/>
              <a:t> and diesel </a:t>
            </a:r>
            <a:r>
              <a:rPr lang="it-IT" sz="2000" dirty="0" err="1" smtClean="0"/>
              <a:t>fuel</a:t>
            </a:r>
            <a:r>
              <a:rPr lang="it-IT" sz="2000" dirty="0" smtClean="0"/>
              <a:t>, </a:t>
            </a:r>
            <a:r>
              <a:rPr lang="it-IT" sz="2000" dirty="0" err="1" smtClean="0"/>
              <a:t>power</a:t>
            </a:r>
            <a:r>
              <a:rPr lang="it-IT" sz="2000" dirty="0" smtClean="0"/>
              <a:t> </a:t>
            </a:r>
            <a:r>
              <a:rPr lang="it-IT" sz="2000" dirty="0" err="1" smtClean="0"/>
              <a:t>most</a:t>
            </a:r>
            <a:r>
              <a:rPr lang="it-IT" sz="2000" dirty="0" smtClean="0"/>
              <a:t> </a:t>
            </a:r>
            <a:r>
              <a:rPr lang="it-IT" sz="2000" dirty="0" err="1" smtClean="0"/>
              <a:t>of</a:t>
            </a:r>
            <a:r>
              <a:rPr lang="it-IT" sz="2000" dirty="0" smtClean="0"/>
              <a:t> the </a:t>
            </a:r>
            <a:r>
              <a:rPr lang="it-IT" sz="2000" dirty="0" err="1" smtClean="0"/>
              <a:t>engines</a:t>
            </a:r>
            <a:r>
              <a:rPr lang="it-IT" sz="2000" dirty="0" smtClean="0"/>
              <a:t> </a:t>
            </a:r>
            <a:r>
              <a:rPr lang="it-IT" sz="2000" dirty="0" err="1" smtClean="0"/>
              <a:t>that</a:t>
            </a:r>
            <a:r>
              <a:rPr lang="it-IT" sz="2000" dirty="0" smtClean="0"/>
              <a:t> drive </a:t>
            </a:r>
            <a:r>
              <a:rPr lang="it-IT" sz="2000" dirty="0" err="1" smtClean="0"/>
              <a:t>cars</a:t>
            </a:r>
            <a:r>
              <a:rPr lang="it-IT" sz="2000" dirty="0" smtClean="0"/>
              <a:t>, </a:t>
            </a:r>
            <a:r>
              <a:rPr lang="it-IT" sz="2000" dirty="0" err="1" smtClean="0"/>
              <a:t>airplanes</a:t>
            </a:r>
            <a:r>
              <a:rPr lang="it-IT" sz="2000" dirty="0"/>
              <a:t> </a:t>
            </a:r>
            <a:r>
              <a:rPr lang="it-IT" sz="2000" dirty="0" smtClean="0"/>
              <a:t>and </a:t>
            </a:r>
            <a:r>
              <a:rPr lang="it-IT" sz="2000" dirty="0" err="1" smtClean="0"/>
              <a:t>ships</a:t>
            </a:r>
            <a:r>
              <a:rPr lang="it-IT" sz="2000" dirty="0" smtClean="0"/>
              <a:t>.</a:t>
            </a:r>
            <a:endParaRPr lang="it-IT" sz="2400" dirty="0">
              <a:solidFill>
                <a:srgbClr val="FFC000"/>
              </a:solidFill>
            </a:endParaRPr>
          </a:p>
        </p:txBody>
      </p:sp>
      <p:pic>
        <p:nvPicPr>
          <p:cNvPr id="13" name="irc_mi" descr="Risultati immagini per global warming and greenhouse effect">
            <a:hlinkClick r:id="rId2"/>
          </p:cNvPr>
          <p:cNvPicPr>
            <a:picLocks noGrp="1"/>
          </p:cNvPicPr>
          <p:nvPr>
            <p:ph sz="half" idx="1"/>
          </p:nvPr>
        </p:nvPicPr>
        <p:blipFill>
          <a:blip r:embed="rId3" cstate="email"/>
          <a:srcRect/>
          <a:stretch>
            <a:fillRect/>
          </a:stretch>
        </p:blipFill>
        <p:spPr bwMode="auto">
          <a:xfrm>
            <a:off x="611560" y="3068960"/>
            <a:ext cx="3672408" cy="2808312"/>
          </a:xfrm>
          <a:prstGeom prst="rect">
            <a:avLst/>
          </a:prstGeom>
          <a:noFill/>
          <a:ln w="9525">
            <a:noFill/>
            <a:miter lim="800000"/>
            <a:headEnd/>
            <a:tailEnd/>
          </a:ln>
        </p:spPr>
      </p:pic>
      <p:pic>
        <p:nvPicPr>
          <p:cNvPr id="14" name="irc_mi" descr="Risultati immagini per global warming and greenhouse effect">
            <a:hlinkClick r:id="rId4"/>
          </p:cNvPr>
          <p:cNvPicPr>
            <a:picLocks noGrp="1"/>
          </p:cNvPicPr>
          <p:nvPr>
            <p:ph sz="half" idx="2"/>
          </p:nvPr>
        </p:nvPicPr>
        <p:blipFill>
          <a:blip r:embed="rId5" cstate="email"/>
          <a:srcRect/>
          <a:stretch>
            <a:fillRect/>
          </a:stretch>
        </p:blipFill>
        <p:spPr bwMode="auto">
          <a:xfrm>
            <a:off x="4860032" y="3068960"/>
            <a:ext cx="3744416" cy="280831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67544" y="260648"/>
            <a:ext cx="8229600" cy="720080"/>
          </a:xfrm>
        </p:spPr>
        <p:txBody>
          <a:bodyPr>
            <a:normAutofit/>
          </a:bodyPr>
          <a:lstStyle/>
          <a:p>
            <a:r>
              <a:rPr lang="it-IT" sz="2800" dirty="0" smtClean="0">
                <a:solidFill>
                  <a:srgbClr val="C00000"/>
                </a:solidFill>
                <a:latin typeface="Calligraphic" pitchFamily="2" charset="0"/>
              </a:rPr>
              <a:t>GLOBAL WARMING</a:t>
            </a:r>
            <a:endParaRPr lang="it-IT" sz="2800" dirty="0">
              <a:solidFill>
                <a:srgbClr val="C00000"/>
              </a:solidFill>
              <a:latin typeface="Calligraphic" pitchFamily="2" charset="0"/>
            </a:endParaRPr>
          </a:p>
        </p:txBody>
      </p:sp>
      <p:sp>
        <p:nvSpPr>
          <p:cNvPr id="6" name="Segnaposto contenuto 5"/>
          <p:cNvSpPr>
            <a:spLocks noGrp="1"/>
          </p:cNvSpPr>
          <p:nvPr>
            <p:ph idx="1"/>
          </p:nvPr>
        </p:nvSpPr>
        <p:spPr/>
        <p:txBody>
          <a:bodyPr/>
          <a:lstStyle/>
          <a:p>
            <a:pPr>
              <a:buNone/>
            </a:pPr>
            <a:r>
              <a:rPr lang="it-IT" dirty="0" smtClean="0"/>
              <a:t> </a:t>
            </a:r>
            <a:endParaRPr lang="it-IT" dirty="0"/>
          </a:p>
        </p:txBody>
      </p:sp>
      <p:pic>
        <p:nvPicPr>
          <p:cNvPr id="7" name="irc_mi" descr="Risultati immagini per global warming and greenhouse effect">
            <a:hlinkClick r:id="rId2"/>
          </p:cNvPr>
          <p:cNvPicPr/>
          <p:nvPr/>
        </p:nvPicPr>
        <p:blipFill>
          <a:blip r:embed="rId3" cstate="email"/>
          <a:srcRect/>
          <a:stretch>
            <a:fillRect/>
          </a:stretch>
        </p:blipFill>
        <p:spPr bwMode="auto">
          <a:xfrm>
            <a:off x="1763688" y="1124744"/>
            <a:ext cx="5616624" cy="4896544"/>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94122"/>
          </a:xfrm>
        </p:spPr>
        <p:txBody>
          <a:bodyPr>
            <a:normAutofit/>
          </a:bodyPr>
          <a:lstStyle/>
          <a:p>
            <a:r>
              <a:rPr lang="it-IT" sz="2800" dirty="0" smtClean="0">
                <a:solidFill>
                  <a:srgbClr val="00B050"/>
                </a:solidFill>
                <a:latin typeface="Calligraphic" pitchFamily="2" charset="0"/>
              </a:rPr>
              <a:t>THE CHANGING OF THE LANDSCAPE</a:t>
            </a:r>
            <a:endParaRPr lang="it-IT" sz="2800" dirty="0">
              <a:solidFill>
                <a:srgbClr val="00B050"/>
              </a:solidFill>
              <a:latin typeface="Calligraphic" pitchFamily="2" charset="0"/>
            </a:endParaRPr>
          </a:p>
        </p:txBody>
      </p:sp>
      <p:sp>
        <p:nvSpPr>
          <p:cNvPr id="3" name="Segnaposto contenuto 2"/>
          <p:cNvSpPr>
            <a:spLocks noGrp="1"/>
          </p:cNvSpPr>
          <p:nvPr>
            <p:ph idx="1"/>
          </p:nvPr>
        </p:nvSpPr>
        <p:spPr>
          <a:xfrm>
            <a:off x="457200" y="1196752"/>
            <a:ext cx="8229600" cy="4929411"/>
          </a:xfrm>
        </p:spPr>
        <p:txBody>
          <a:bodyPr>
            <a:normAutofit/>
          </a:bodyPr>
          <a:lstStyle/>
          <a:p>
            <a:pPr>
              <a:buNone/>
            </a:pPr>
            <a:r>
              <a:rPr lang="it-IT" sz="2000" dirty="0" smtClean="0"/>
              <a:t>      </a:t>
            </a:r>
            <a:r>
              <a:rPr lang="it-IT" sz="2000" dirty="0" err="1" smtClean="0"/>
              <a:t>Humans</a:t>
            </a:r>
            <a:r>
              <a:rPr lang="it-IT" sz="2000" dirty="0" smtClean="0"/>
              <a:t> </a:t>
            </a:r>
            <a:r>
              <a:rPr lang="it-IT" sz="2000" dirty="0" err="1" smtClean="0"/>
              <a:t>have</a:t>
            </a:r>
            <a:r>
              <a:rPr lang="it-IT" sz="2000" dirty="0" smtClean="0"/>
              <a:t> </a:t>
            </a:r>
            <a:r>
              <a:rPr lang="it-IT" sz="2000" dirty="0" err="1" smtClean="0"/>
              <a:t>further</a:t>
            </a:r>
            <a:r>
              <a:rPr lang="it-IT" sz="2000" dirty="0" smtClean="0"/>
              <a:t> </a:t>
            </a:r>
            <a:r>
              <a:rPr lang="it-IT" sz="2000" dirty="0" err="1" smtClean="0"/>
              <a:t>increased</a:t>
            </a:r>
            <a:r>
              <a:rPr lang="it-IT" sz="2000" dirty="0" smtClean="0"/>
              <a:t> the </a:t>
            </a:r>
            <a:r>
              <a:rPr lang="it-IT" sz="2000" dirty="0" err="1" smtClean="0"/>
              <a:t>levels</a:t>
            </a:r>
            <a:r>
              <a:rPr lang="it-IT" sz="2000" dirty="0" smtClean="0"/>
              <a:t> </a:t>
            </a:r>
            <a:r>
              <a:rPr lang="it-IT" sz="2000" dirty="0" err="1" smtClean="0"/>
              <a:t>of</a:t>
            </a:r>
            <a:r>
              <a:rPr lang="it-IT" sz="2000" dirty="0" smtClean="0"/>
              <a:t> </a:t>
            </a:r>
            <a:r>
              <a:rPr lang="it-IT" sz="2000" dirty="0" err="1" smtClean="0"/>
              <a:t>greenhouse</a:t>
            </a:r>
            <a:r>
              <a:rPr lang="it-IT" sz="2000" dirty="0" smtClean="0"/>
              <a:t> </a:t>
            </a:r>
            <a:r>
              <a:rPr lang="it-IT" sz="2000" dirty="0" err="1" smtClean="0"/>
              <a:t>gases</a:t>
            </a:r>
            <a:r>
              <a:rPr lang="it-IT" sz="2000" dirty="0" smtClean="0"/>
              <a:t> in the air </a:t>
            </a:r>
            <a:r>
              <a:rPr lang="it-IT" sz="2000" dirty="0" err="1" smtClean="0"/>
              <a:t>by</a:t>
            </a:r>
            <a:r>
              <a:rPr lang="it-IT" sz="2000" dirty="0" smtClean="0"/>
              <a:t> </a:t>
            </a:r>
            <a:r>
              <a:rPr lang="it-IT" sz="2000" dirty="0" err="1" smtClean="0"/>
              <a:t>changing</a:t>
            </a:r>
            <a:r>
              <a:rPr lang="it-IT" sz="2000" dirty="0" smtClean="0"/>
              <a:t> the </a:t>
            </a:r>
            <a:r>
              <a:rPr lang="it-IT" sz="2000" dirty="0" err="1" smtClean="0"/>
              <a:t>landscape</a:t>
            </a:r>
            <a:r>
              <a:rPr lang="it-IT" sz="2000" dirty="0" smtClean="0"/>
              <a:t>. </a:t>
            </a:r>
            <a:r>
              <a:rPr lang="it-IT" sz="2000" dirty="0" err="1" smtClean="0"/>
              <a:t>Plants</a:t>
            </a:r>
            <a:r>
              <a:rPr lang="it-IT" sz="2000" dirty="0" smtClean="0"/>
              <a:t> take up </a:t>
            </a:r>
            <a:r>
              <a:rPr lang="it-IT" sz="2000" dirty="0" err="1" smtClean="0"/>
              <a:t>carbon</a:t>
            </a:r>
            <a:r>
              <a:rPr lang="it-IT" sz="2000" dirty="0" smtClean="0"/>
              <a:t> </a:t>
            </a:r>
            <a:r>
              <a:rPr lang="it-IT" sz="2000" dirty="0" err="1" smtClean="0"/>
              <a:t>dioxide</a:t>
            </a:r>
            <a:r>
              <a:rPr lang="it-IT" sz="2000" dirty="0" smtClean="0"/>
              <a:t> </a:t>
            </a:r>
            <a:r>
              <a:rPr lang="it-IT" sz="2000" dirty="0" err="1" smtClean="0"/>
              <a:t>to</a:t>
            </a:r>
            <a:r>
              <a:rPr lang="it-IT" sz="2000" dirty="0" smtClean="0"/>
              <a:t> </a:t>
            </a:r>
            <a:r>
              <a:rPr lang="it-IT" sz="2000" dirty="0" err="1" smtClean="0"/>
              <a:t>make</a:t>
            </a:r>
            <a:r>
              <a:rPr lang="it-IT" sz="2000" dirty="0" smtClean="0"/>
              <a:t> </a:t>
            </a:r>
            <a:r>
              <a:rPr lang="it-IT" sz="2000" dirty="0" err="1" smtClean="0"/>
              <a:t>food</a:t>
            </a:r>
            <a:r>
              <a:rPr lang="it-IT" sz="2000" dirty="0" smtClean="0"/>
              <a:t> in a </a:t>
            </a:r>
            <a:r>
              <a:rPr lang="it-IT" sz="2000" dirty="0" err="1" smtClean="0"/>
              <a:t>process</a:t>
            </a:r>
            <a:r>
              <a:rPr lang="it-IT" sz="2000" dirty="0" smtClean="0"/>
              <a:t> calle </a:t>
            </a:r>
            <a:r>
              <a:rPr lang="it-IT" sz="2000" dirty="0" err="1" smtClean="0"/>
              <a:t>photosynthesis</a:t>
            </a:r>
            <a:r>
              <a:rPr lang="it-IT" sz="2000" dirty="0" smtClean="0"/>
              <a:t>. Once cut down, </a:t>
            </a:r>
            <a:r>
              <a:rPr lang="it-IT" sz="2000" dirty="0" err="1" smtClean="0"/>
              <a:t>they</a:t>
            </a:r>
            <a:r>
              <a:rPr lang="it-IT" sz="2000" dirty="0" smtClean="0"/>
              <a:t> can no </a:t>
            </a:r>
            <a:r>
              <a:rPr lang="it-IT" sz="2000" dirty="0" err="1" smtClean="0"/>
              <a:t>longer</a:t>
            </a:r>
            <a:r>
              <a:rPr lang="it-IT" sz="2000" dirty="0" smtClean="0"/>
              <a:t> take in </a:t>
            </a:r>
            <a:r>
              <a:rPr lang="it-IT" sz="2000" dirty="0" err="1" smtClean="0"/>
              <a:t>carbon</a:t>
            </a:r>
            <a:r>
              <a:rPr lang="it-IT" sz="2000" dirty="0" smtClean="0"/>
              <a:t> </a:t>
            </a:r>
            <a:r>
              <a:rPr lang="it-IT" sz="2000" dirty="0" err="1" smtClean="0"/>
              <a:t>dioxide</a:t>
            </a:r>
            <a:r>
              <a:rPr lang="it-IT" sz="2000" dirty="0" smtClean="0"/>
              <a:t>, and </a:t>
            </a:r>
            <a:r>
              <a:rPr lang="it-IT" sz="2000" dirty="0" err="1" smtClean="0"/>
              <a:t>this</a:t>
            </a:r>
            <a:r>
              <a:rPr lang="it-IT" sz="2000" dirty="0" smtClean="0"/>
              <a:t> gas </a:t>
            </a:r>
            <a:r>
              <a:rPr lang="it-IT" sz="2000" dirty="0" err="1" smtClean="0"/>
              <a:t>begins</a:t>
            </a:r>
            <a:r>
              <a:rPr lang="it-IT" sz="2000" dirty="0" smtClean="0"/>
              <a:t> building up in the air </a:t>
            </a:r>
            <a:r>
              <a:rPr lang="it-IT" sz="2000" dirty="0" err="1" smtClean="0"/>
              <a:t>instead</a:t>
            </a:r>
            <a:r>
              <a:rPr lang="it-IT" sz="2000" dirty="0" smtClean="0"/>
              <a:t> </a:t>
            </a:r>
            <a:r>
              <a:rPr lang="it-IT" sz="2000" dirty="0" err="1" smtClean="0"/>
              <a:t>of</a:t>
            </a:r>
            <a:r>
              <a:rPr lang="it-IT" sz="2000" dirty="0" smtClean="0"/>
              <a:t> </a:t>
            </a:r>
            <a:r>
              <a:rPr lang="it-IT" sz="2000" dirty="0" err="1" smtClean="0"/>
              <a:t>fueling</a:t>
            </a:r>
            <a:r>
              <a:rPr lang="it-IT" sz="2000" dirty="0"/>
              <a:t> </a:t>
            </a:r>
            <a:r>
              <a:rPr lang="it-IT" sz="2000" dirty="0" smtClean="0"/>
              <a:t>the </a:t>
            </a:r>
            <a:r>
              <a:rPr lang="it-IT" sz="2000" dirty="0" err="1" smtClean="0"/>
              <a:t>growth</a:t>
            </a:r>
            <a:r>
              <a:rPr lang="it-IT" sz="2000" dirty="0" smtClean="0"/>
              <a:t> </a:t>
            </a:r>
            <a:r>
              <a:rPr lang="it-IT" sz="2000" dirty="0" err="1" smtClean="0"/>
              <a:t>of</a:t>
            </a:r>
            <a:r>
              <a:rPr lang="it-IT" sz="2000" dirty="0" smtClean="0"/>
              <a:t> </a:t>
            </a:r>
            <a:r>
              <a:rPr lang="it-IT" sz="2000" dirty="0" err="1" smtClean="0"/>
              <a:t>plants</a:t>
            </a:r>
            <a:r>
              <a:rPr lang="it-IT" sz="2000" dirty="0" smtClean="0"/>
              <a:t>. So </a:t>
            </a:r>
            <a:r>
              <a:rPr lang="it-IT" sz="2000" dirty="0" err="1" smtClean="0"/>
              <a:t>by</a:t>
            </a:r>
            <a:r>
              <a:rPr lang="it-IT" sz="2000" dirty="0" smtClean="0"/>
              <a:t> </a:t>
            </a:r>
            <a:r>
              <a:rPr lang="it-IT" sz="2000" dirty="0" err="1" smtClean="0"/>
              <a:t>cutting</a:t>
            </a:r>
            <a:r>
              <a:rPr lang="it-IT" sz="2000" dirty="0" smtClean="0"/>
              <a:t> down </a:t>
            </a:r>
            <a:r>
              <a:rPr lang="it-IT" sz="2000" dirty="0" err="1" smtClean="0"/>
              <a:t>trees</a:t>
            </a:r>
            <a:r>
              <a:rPr lang="it-IT" sz="2000" dirty="0" smtClean="0"/>
              <a:t> and </a:t>
            </a:r>
            <a:r>
              <a:rPr lang="it-IT" sz="2000" dirty="0" err="1" smtClean="0"/>
              <a:t>forests</a:t>
            </a:r>
            <a:r>
              <a:rPr lang="it-IT" sz="2000" dirty="0" smtClean="0"/>
              <a:t> </a:t>
            </a:r>
            <a:r>
              <a:rPr lang="it-IT" sz="2000" dirty="0" err="1" smtClean="0"/>
              <a:t>for</a:t>
            </a:r>
            <a:r>
              <a:rPr lang="it-IT" sz="2000" dirty="0" smtClean="0"/>
              <a:t> </a:t>
            </a:r>
            <a:r>
              <a:rPr lang="it-IT" sz="2000" dirty="0" err="1" smtClean="0"/>
              <a:t>farmland</a:t>
            </a:r>
            <a:r>
              <a:rPr lang="it-IT" sz="2000" dirty="0" smtClean="0"/>
              <a:t> and </a:t>
            </a:r>
            <a:r>
              <a:rPr lang="it-IT" sz="2000" dirty="0" err="1" smtClean="0"/>
              <a:t>other</a:t>
            </a:r>
            <a:r>
              <a:rPr lang="it-IT" sz="2000" dirty="0" smtClean="0"/>
              <a:t> </a:t>
            </a:r>
            <a:r>
              <a:rPr lang="it-IT" sz="2000" dirty="0" err="1" smtClean="0"/>
              <a:t>human</a:t>
            </a:r>
            <a:r>
              <a:rPr lang="it-IT" sz="2000" dirty="0" smtClean="0"/>
              <a:t> </a:t>
            </a:r>
            <a:r>
              <a:rPr lang="it-IT" sz="2000" dirty="0" err="1" smtClean="0"/>
              <a:t>uses</a:t>
            </a:r>
            <a:r>
              <a:rPr lang="it-IT" sz="2000" dirty="0" smtClean="0"/>
              <a:t>, more </a:t>
            </a:r>
            <a:r>
              <a:rPr lang="it-IT" sz="2000" dirty="0" err="1" smtClean="0"/>
              <a:t>carbon</a:t>
            </a:r>
            <a:r>
              <a:rPr lang="it-IT" sz="2000" dirty="0" smtClean="0"/>
              <a:t> </a:t>
            </a:r>
            <a:r>
              <a:rPr lang="it-IT" sz="2000" dirty="0" err="1" smtClean="0"/>
              <a:t>dioxide</a:t>
            </a:r>
            <a:r>
              <a:rPr lang="it-IT" sz="2000" dirty="0" smtClean="0"/>
              <a:t> </a:t>
            </a:r>
            <a:r>
              <a:rPr lang="it-IT" sz="2000" dirty="0" err="1" smtClean="0"/>
              <a:t>is</a:t>
            </a:r>
            <a:r>
              <a:rPr lang="it-IT" sz="2000" dirty="0" smtClean="0"/>
              <a:t> </a:t>
            </a:r>
            <a:r>
              <a:rPr lang="it-IT" sz="2000" dirty="0" err="1" smtClean="0"/>
              <a:t>also</a:t>
            </a:r>
            <a:r>
              <a:rPr lang="it-IT" sz="2000" dirty="0" smtClean="0"/>
              <a:t> </a:t>
            </a:r>
            <a:r>
              <a:rPr lang="it-IT" sz="2000" dirty="0" err="1" smtClean="0"/>
              <a:t>added</a:t>
            </a:r>
            <a:r>
              <a:rPr lang="it-IT" sz="2000" dirty="0" smtClean="0"/>
              <a:t> </a:t>
            </a:r>
            <a:r>
              <a:rPr lang="it-IT" sz="2000" dirty="0" err="1" smtClean="0"/>
              <a:t>into</a:t>
            </a:r>
            <a:r>
              <a:rPr lang="it-IT" sz="2000" dirty="0" smtClean="0"/>
              <a:t> the atmosphere.</a:t>
            </a:r>
            <a:endParaRPr lang="it-IT" sz="2000" dirty="0"/>
          </a:p>
        </p:txBody>
      </p:sp>
      <p:pic>
        <p:nvPicPr>
          <p:cNvPr id="4" name="irc_mi" descr="Immagine correlata">
            <a:hlinkClick r:id="rId2"/>
          </p:cNvPr>
          <p:cNvPicPr/>
          <p:nvPr/>
        </p:nvPicPr>
        <p:blipFill>
          <a:blip r:embed="rId3" cstate="email"/>
          <a:srcRect/>
          <a:stretch>
            <a:fillRect/>
          </a:stretch>
        </p:blipFill>
        <p:spPr bwMode="auto">
          <a:xfrm>
            <a:off x="2267744" y="3573016"/>
            <a:ext cx="4896544" cy="266429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smtClean="0">
                <a:solidFill>
                  <a:srgbClr val="FF0000"/>
                </a:solidFill>
                <a:latin typeface="Calligraphic" pitchFamily="2" charset="0"/>
              </a:rPr>
              <a:t>EFFECTS OF GLOBAL WARMING</a:t>
            </a:r>
            <a:endParaRPr lang="it-IT" sz="2800" dirty="0">
              <a:solidFill>
                <a:srgbClr val="FF0000"/>
              </a:solidFill>
              <a:latin typeface="Calligraphic" pitchFamily="2" charset="0"/>
            </a:endParaRPr>
          </a:p>
        </p:txBody>
      </p:sp>
      <p:sp>
        <p:nvSpPr>
          <p:cNvPr id="3" name="Segnaposto contenuto 2"/>
          <p:cNvSpPr>
            <a:spLocks noGrp="1"/>
          </p:cNvSpPr>
          <p:nvPr>
            <p:ph idx="1"/>
          </p:nvPr>
        </p:nvSpPr>
        <p:spPr>
          <a:xfrm>
            <a:off x="3575050" y="476671"/>
            <a:ext cx="5111750" cy="5544617"/>
          </a:xfrm>
        </p:spPr>
        <p:txBody>
          <a:bodyPr>
            <a:normAutofit fontScale="92500" lnSpcReduction="10000"/>
          </a:bodyPr>
          <a:lstStyle/>
          <a:p>
            <a:pPr>
              <a:buNone/>
            </a:pPr>
            <a:r>
              <a:rPr lang="en-US" sz="2000" dirty="0" smtClean="0"/>
              <a:t>      Heat is energy and when you add energy to any system changes occur.</a:t>
            </a:r>
          </a:p>
          <a:p>
            <a:pPr>
              <a:buNone/>
            </a:pPr>
            <a:r>
              <a:rPr lang="en-US" sz="2000" dirty="0" smtClean="0"/>
              <a:t>      Because all systems in the global climate system are connected, adding heat energy causes the global climate as a whole to change.</a:t>
            </a:r>
          </a:p>
          <a:p>
            <a:pPr>
              <a:buNone/>
            </a:pPr>
            <a:r>
              <a:rPr lang="en-US" sz="2000" dirty="0" smtClean="0"/>
              <a:t>      Much of the world is covered with ocean which heats up. When the ocean heats up, more water evaporates into clouds.</a:t>
            </a:r>
          </a:p>
          <a:p>
            <a:pPr>
              <a:buNone/>
            </a:pPr>
            <a:r>
              <a:rPr lang="en-US" sz="2000" dirty="0" smtClean="0"/>
              <a:t>      Where storms like hurricanes and typhoons are forming, the result is more energy-intensive storms. A warmer atmosphere makes glaciers and mountain snow packs, the Polar ice cap, and the great ice shield jutting off of Antarctica melt raising sea levels.</a:t>
            </a:r>
          </a:p>
          <a:p>
            <a:pPr>
              <a:buNone/>
            </a:pPr>
            <a:r>
              <a:rPr lang="en-US" sz="2000" dirty="0" smtClean="0"/>
              <a:t>      Changes in temperature change the great patterns of wind that bring the monsoons in Asia and rain and snow around the world, making drought and unpredictable weather more common.</a:t>
            </a:r>
          </a:p>
          <a:p>
            <a:endParaRPr lang="it-IT" dirty="0"/>
          </a:p>
        </p:txBody>
      </p:sp>
      <p:sp>
        <p:nvSpPr>
          <p:cNvPr id="5" name="Segnaposto testo 4"/>
          <p:cNvSpPr>
            <a:spLocks noGrp="1"/>
          </p:cNvSpPr>
          <p:nvPr>
            <p:ph type="body" sz="half" idx="2"/>
          </p:nvPr>
        </p:nvSpPr>
        <p:spPr>
          <a:xfrm>
            <a:off x="457200" y="1435100"/>
            <a:ext cx="3250704" cy="4802212"/>
          </a:xfrm>
        </p:spPr>
        <p:txBody>
          <a:bodyPr/>
          <a:lstStyle/>
          <a:p>
            <a:endParaRPr lang="it-IT" dirty="0"/>
          </a:p>
        </p:txBody>
      </p:sp>
      <p:pic>
        <p:nvPicPr>
          <p:cNvPr id="4" name="Immagine 3" descr="climate change"/>
          <p:cNvPicPr/>
          <p:nvPr/>
        </p:nvPicPr>
        <p:blipFill>
          <a:blip r:embed="rId2" cstate="email"/>
          <a:srcRect/>
          <a:stretch>
            <a:fillRect/>
          </a:stretch>
        </p:blipFill>
        <p:spPr bwMode="auto">
          <a:xfrm>
            <a:off x="467544" y="2276872"/>
            <a:ext cx="3312368" cy="3096344"/>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246</TotalTime>
  <Words>527</Words>
  <Application>Microsoft Office PowerPoint</Application>
  <PresentationFormat>Presentazione su schermo (4:3)</PresentationFormat>
  <Paragraphs>40</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Tema di Office</vt:lpstr>
      <vt:lpstr>Erasmus+ project 2018-2020 2018-1-HR01-KA229- 047516 Stop Climate Change – Together Europe Achieves More               </vt:lpstr>
      <vt:lpstr>GLOBAL WARMING  According to the vast majority of climate scientists, the planet is heating up. Scientists have concluded that this appears to be the result of increased human emissions of greenhouse gases, especially carbon dioxide, which trap heat near the surface of Earth.</vt:lpstr>
      <vt:lpstr>THE RISE IN TEMPERATURE</vt:lpstr>
      <vt:lpstr>GREENHOUSE EFFECT</vt:lpstr>
      <vt:lpstr>GREENHOUSE EFFECT</vt:lpstr>
      <vt:lpstr>BURNING OF FOSSIL FUELS Carbon dioxide is released when we use fossil fuels, such as coal, oil and natural gas. We burn these fuels, made from the ancient remains of plants and animals, to run electricity-generating plants that power factories, homes and schools. Products of these fossil fuels, such as gasoline and diesel fuel, power most of the engines that drive cars, airplanes and ships.</vt:lpstr>
      <vt:lpstr>GLOBAL WARMING</vt:lpstr>
      <vt:lpstr>THE CHANGING OF THE LANDSCAPE</vt:lpstr>
      <vt:lpstr>EFFECTS OF GLOBAL WARMING</vt:lpstr>
      <vt:lpstr>RENEWABLE ENERGIES Renewable energy sources are literally found in sunlight, in the air, deep underground and in our oceans. They are part of the planet’s physical structure, which means they are constantly being renewed by natural means. They simply cannot run out.</vt:lpstr>
      <vt:lpstr>WIND ENERGY  There is a Wind Farm in the territory of Pietracatella, near Sant’Elia a Pianisi. These are some wind turbines.</vt:lpstr>
      <vt:lpstr>SOLAR PANELS This is one of the houses with solar panels on its roof in Sant’Elia a Pianisi.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project 2018-2020 2018-1-HR01-KA229- 047516 Stop Climate Change – Together Europe Achieves More</dc:title>
  <dc:creator>Fausto</dc:creator>
  <cp:lastModifiedBy>Fausto</cp:lastModifiedBy>
  <cp:revision>47</cp:revision>
  <dcterms:created xsi:type="dcterms:W3CDTF">2019-05-01T16:37:19Z</dcterms:created>
  <dcterms:modified xsi:type="dcterms:W3CDTF">2019-05-02T18:46:30Z</dcterms:modified>
</cp:coreProperties>
</file>