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5" r:id="rId8"/>
    <p:sldId id="266" r:id="rId9"/>
    <p:sldId id="262" r:id="rId10"/>
    <p:sldId id="263" r:id="rId11"/>
    <p:sldId id="264"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412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0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347F541-A901-46E8-822C-D2A513DCA37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AF6E504-1B30-4B04-A451-02470C28B2EC}" type="datetimeFigureOut">
              <a:rPr lang="it-IT" smtClean="0"/>
              <a:pPr/>
              <a:t>28/09/2019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A347F541-A901-46E8-822C-D2A513DCA376}"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F6E504-1B30-4B04-A451-02470C28B2EC}" type="datetimeFigureOut">
              <a:rPr lang="it-IT" smtClean="0"/>
              <a:pPr/>
              <a:t>28/09/2019</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47F541-A901-46E8-822C-D2A513DCA376}"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google.it/url?sa=i&amp;rct=j&amp;q=&amp;esrc=s&amp;source=images&amp;cd=&amp;ved=2ahUKEwi5ht_M6eTkAhUB-qQKHVjKDcsQjRx6BAgBEAQ&amp;url=https://www.bbc.com/news/world-us-canada-44212666&amp;psig=AOvVaw0aQfaCi04mECUXZDjotnwM&amp;ust=156925516051840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google.it/url?sa=i&amp;rct=j&amp;q=&amp;esrc=s&amp;source=images&amp;cd=&amp;ved=2ahUKEwjL6ITPnOTkAhXRLVAKHYTEBAEQjRx6BAgBEAQ&amp;url=https://www.ilsussidiario.net/news/cronaca/2017/7/11/incendio-messina-video-inferno-di-fiamme-in-sicilia-l-appello-di-fiorello-ultime-notizie/773333/&amp;psig=AOvVaw26YlPcHgHSttMaxKFvW9OM&amp;ust=1569234601471734" TargetMode="Externa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hyperlink" Target="https://www.google.it/url?sa=i&amp;rct=j&amp;q=&amp;esrc=s&amp;source=images&amp;cd=&amp;ved=2ahUKEwjE_Y7pqefkAhUosaQKHbb6DEcQjRx6BAgBEAQ&amp;url=https://climate.nasa.gov/news/2602/lightning-sparking-more-boreal-forest-fires/&amp;psig=AOvVaw3bz6wOCN8FV5WlE5y3_TP0&amp;ust=156934122246990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it/url?sa=i&amp;rct=j&amp;q=&amp;esrc=s&amp;source=images&amp;cd=&amp;ved=2ahUKEwjZ84TTm-TkAhXCa1AKHS6KDt4QjRx6BAgBEAQ&amp;url=https://www.nationalgeographic.com/environment/2019/08/near-brazil-amazon-fires-residents-sick-worried-angry/&amp;psig=AOvVaw3WebPDggL3C2z4CImovGbE&amp;ust=1569234265116483" TargetMode="External"/><Relationship Id="rId2" Type="http://schemas.openxmlformats.org/officeDocument/2006/relationships/hyperlink" Target="http://queimadas.dgi.inpe.br/queimadas/portal" TargetMode="Externa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hyperlink" Target="https://www.google.it/url?sa=i&amp;rct=j&amp;q=&amp;esrc=s&amp;source=images&amp;cd=&amp;ved=2ahUKEwjLksnMqufkAhVFCuwKHTrkC9wQjRx6BAgBEAQ&amp;url=https://www.geospatialworld.net/blogs/satellite-images-show-devastating-amazon-rainforest-fire/&amp;psig=AOvVaw3u0ukfu2BY9x3OcjufRJjw&amp;ust=1569341360293596" TargetMode="Externa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it/url?sa=i&amp;rct=j&amp;q=&amp;esrc=s&amp;source=images&amp;cd=&amp;ved=2ahUKEwj6ltq7qufkAhWKzaQKHYJ1DsIQjRx6BAgBEAQ&amp;url=https://i-d.vice.com/en_uk/article/ne8bkx/amazon-rainforest-fires-action&amp;psig=AOvVaw3u0ukfu2BY9x3OcjufRJjw&amp;ust=1569341360293596" TargetMode="External"/><Relationship Id="rId2" Type="http://schemas.openxmlformats.org/officeDocument/2006/relationships/hyperlink" Target="https://twitter.com/WMO/status/1163853178749825024?ref_src=twsrc%5etfw|twcamp%5etweetembed|twterm%5e1163853178749825024&amp;ref_url=https://www.businessinsider.com/amazon-rainforest-fires-breaking-records-2019-8?r=US&amp;IR=T" TargetMode="External"/><Relationship Id="rId1" Type="http://schemas.openxmlformats.org/officeDocument/2006/relationships/slideLayout" Target="../slideLayouts/slideLayout4.xml"/><Relationship Id="rId6" Type="http://schemas.openxmlformats.org/officeDocument/2006/relationships/image" Target="../media/image24.jpeg"/><Relationship Id="rId5" Type="http://schemas.openxmlformats.org/officeDocument/2006/relationships/hyperlink" Target="http://www.google.it/url?sa=i&amp;rct=j&amp;q=&amp;esrc=s&amp;source=images&amp;cd=&amp;cad=rja&amp;uact=8&amp;ved=2ahUKEwj4ya72sOfkAhXR0aQKHXTADjEQjRx6BAgBEAQ&amp;url=/url?sa=i&amp;rct=j&amp;q=&amp;esrc=s&amp;source=images&amp;cd=&amp;ved=2ahUKEwje7q7rsOfkAhXS6qQKHRl_AYAQjRx6BAgBEAQ&amp;url=https://archinect.com/news/article/150153604/smoke-from-burning-amazon-rainforest-drops-s-o-paulo-into-sudden-darkness&amp;psig=AOvVaw2a1CrJ7GuF4zRkQlMr2KTS&amp;ust=1569343116317935&amp;psig=AOvVaw2a1CrJ7GuF4zRkQlMr2KTS&amp;ust=1569343116317935" TargetMode="External"/><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rance24.com/en/tag/gabon/" TargetMode="External"/><Relationship Id="rId2" Type="http://schemas.openxmlformats.org/officeDocument/2006/relationships/hyperlink" Target="https://www.france24.com/en/tag/dr-congo/" TargetMode="External"/><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hyperlink" Target="https://www.google.it/url?sa=i&amp;rct=j&amp;q=&amp;esrc=s&amp;source=images&amp;cd=&amp;ved=2ahUKEwiQ9PSXneTkAhVFZVAKHSGID6YQjRx6BAgBEAQ&amp;url=https://www.thesun.co.uk/news/9807922/africa-forest-fires-where-they-what-happening/&amp;psig=AOvVaw26YlPcHgHSttMaxKFvW9OM&amp;ust=1569234601471734"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www.google.it/url?sa=i&amp;rct=j&amp;q=&amp;esrc=s&amp;source=images&amp;cd=&amp;ved=2ahUKEwjeseHYzOfkAhWR6qQKHXW6CVYQjRx6BAgBEAQ&amp;url=https://www.state.sc.us/forest/posters.htm&amp;psig=AOvVaw3FF-IOYYx19_eiyqsHXtMr&amp;ust=156935042898507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twitter.com/gurselkz/status/91671453785599590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it/url?sa=i&amp;rct=j&amp;q=&amp;esrc=s&amp;source=images&amp;cd=&amp;ved=2ahUKEwjAxL75g-TkAhVNzKQKHfGoCXIQjRx6BAgBEAQ&amp;url=http://www.bbps.school.nz/the-importance-of-trees-2/&amp;psig=AOvVaw0yOrBKkY7f-bkYYGEqGT4K&amp;ust=1569227939794924"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google.it/url?sa=i&amp;rct=j&amp;q=&amp;esrc=s&amp;source=images&amp;cd=&amp;ved=2ahUKEwjWl7bjj-TkAhWIzaQKHZc1AMMQjRx6BAgBEAQ&amp;url=https://www.mnn.com/earth-matters/wilderness-resources/blogs/21-reasons-why-forests-are-important&amp;psig=AOvVaw1TFRvGJkKDTYWI129SHe7o&amp;ust=156923109851673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media.mnn.com/assets/images/2015/07/forest-canopy.jpg.838x0_q80.jpg"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s://www.google.it/url?sa=i&amp;rct=j&amp;q=&amp;esrc=s&amp;source=images&amp;cd=&amp;ved=2ahUKEwipptjpkOTkAhVMDewKHUWBDXgQjRx6BAgBEAQ&amp;url=https://www.mnn.com/earth-matters/wilderness-resources/blogs/21-reasons-why-forests-are-important&amp;psig=AOvVaw1TFRvGJkKDTYWI129SHe7o&amp;ust=156923109851673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it/url?sa=i&amp;rct=j&amp;q=&amp;esrc=s&amp;source=images&amp;cd=&amp;ved=2ahUKEwijgJyQkuTkAhXrsaQKHcqhAAoQjRx6BAgBEAQ&amp;url=https://stunninglist.com/most-famous-forests-of-the-world/&amp;psig=AOvVaw30_-KZpRQjOWn4FpqX_mpr&amp;ust=1569231646553360" TargetMode="Externa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hyperlink" Target="http://www.google.it/url?sa=i&amp;rct=j&amp;q=&amp;esrc=s&amp;source=images&amp;cd=&amp;ved=2ahUKEwiMyL25kuTkAhXO1qQKHfIOAoYQjRx6BAgBEAQ&amp;url=http://www.bbc.com/future/story/20130226-amazon-lungs-of-the-planet&amp;psig=AOvVaw30_-KZpRQjOWn4FpqX_mpr&amp;ust=156923164655336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nn.com/earth-matters/climate-weather/stories/how-amazon-triggers-its-own-rainy-season" TargetMode="External"/><Relationship Id="rId7" Type="http://schemas.openxmlformats.org/officeDocument/2006/relationships/image" Target="../media/image11.jpeg"/><Relationship Id="rId2" Type="http://schemas.openxmlformats.org/officeDocument/2006/relationships/hyperlink" Target="https://www.mnn.com/earth-matters/wilderness-resources/blogs/forest-restoration-slow-down-climate-change" TargetMode="External"/><Relationship Id="rId1" Type="http://schemas.openxmlformats.org/officeDocument/2006/relationships/slideLayout" Target="../slideLayouts/slideLayout2.xml"/><Relationship Id="rId6" Type="http://schemas.openxmlformats.org/officeDocument/2006/relationships/hyperlink" Target="https://ag.umass.edu/cafe/news/40th-annual-umass-community-tree-conference" TargetMode="External"/><Relationship Id="rId5" Type="http://schemas.openxmlformats.org/officeDocument/2006/relationships/image" Target="../media/image10.jpeg"/><Relationship Id="rId4" Type="http://schemas.openxmlformats.org/officeDocument/2006/relationships/hyperlink" Target="https://www.google.it/url?sa=i&amp;rct=j&amp;q=&amp;esrc=s&amp;source=images&amp;cd=&amp;cad=rja&amp;uact=8&amp;ved=2ahUKEwjWj4OXhOTkAhUN_qQKHV8mAM8QjRx6BAgBEAQ&amp;url=https://www.slavictravels.com/subotica-serbia/&amp;psig=AOvVaw0yOrBKkY7f-bkYYGEqGT4K&amp;ust=1569227939794924"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s://www.tes.com/lessons/-5U_uFe2q5p5kA/biodiversity" TargetMode="External"/><Relationship Id="rId7" Type="http://schemas.openxmlformats.org/officeDocument/2006/relationships/hyperlink" Target="https://www.youtube.com/watch?v=Iz06QeuSoSM" TargetMode="External"/><Relationship Id="rId2" Type="http://schemas.openxmlformats.org/officeDocument/2006/relationships/hyperlink" Target="http://worldwildlife.org/habitats/forests"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s://www.google.it/url?sa=i&amp;rct=j&amp;q=&amp;esrc=s&amp;source=images&amp;cd=&amp;ved=2ahUKEwiVzYijkOTkAhWFjqQKHfWPDOYQjRx6BAgBEAQ&amp;url=https://wwf.panda.org/our_work/forests/importance_forests/&amp;psig=AOvVaw1TFRvGJkKDTYWI129SHe7o&amp;ust=1569231098516735" TargetMode="Externa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google.it/url?sa=i&amp;rct=j&amp;q=&amp;esrc=s&amp;source=images&amp;cd=&amp;ved=2ahUKEwjxwvv8j-TkAhWEGewKHWk-DFwQjRx6BAgBEAQ&amp;url=https://www.stnf.org/about-the-forest/the-importance-of-our-forests/oxygen&amp;psig=AOvVaw1TFRvGJkKDTYWI129SHe7o&amp;ust=1569231098516735"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764704"/>
            <a:ext cx="8305800" cy="3600400"/>
          </a:xfrm>
        </p:spPr>
        <p:txBody>
          <a:bodyPr/>
          <a:lstStyle/>
          <a:p>
            <a:pPr algn="ctr">
              <a:lnSpc>
                <a:spcPct val="200000"/>
              </a:lnSpc>
            </a:pPr>
            <a:r>
              <a:rPr lang="it-IT" dirty="0" smtClean="0">
                <a:solidFill>
                  <a:schemeClr val="accent3">
                    <a:lumMod val="50000"/>
                  </a:schemeClr>
                </a:solidFill>
                <a:latin typeface="Adobe Gothic Std B" pitchFamily="34" charset="-128"/>
                <a:ea typeface="Adobe Gothic Std B" pitchFamily="34" charset="-128"/>
              </a:rPr>
              <a:t>FORESTS, FIRES AND</a:t>
            </a:r>
            <a:br>
              <a:rPr lang="it-IT" dirty="0" smtClean="0">
                <a:solidFill>
                  <a:schemeClr val="accent3">
                    <a:lumMod val="50000"/>
                  </a:schemeClr>
                </a:solidFill>
                <a:latin typeface="Adobe Gothic Std B" pitchFamily="34" charset="-128"/>
                <a:ea typeface="Adobe Gothic Std B" pitchFamily="34" charset="-128"/>
              </a:rPr>
            </a:br>
            <a:r>
              <a:rPr lang="it-IT" dirty="0" smtClean="0">
                <a:solidFill>
                  <a:schemeClr val="accent3">
                    <a:lumMod val="50000"/>
                  </a:schemeClr>
                </a:solidFill>
                <a:latin typeface="Adobe Gothic Std B" pitchFamily="34" charset="-128"/>
                <a:ea typeface="Adobe Gothic Std B" pitchFamily="34" charset="-128"/>
              </a:rPr>
              <a:t> CLIMATE CHANGE</a:t>
            </a:r>
            <a:endParaRPr lang="it-IT" dirty="0">
              <a:solidFill>
                <a:schemeClr val="accent3">
                  <a:lumMod val="50000"/>
                </a:schemeClr>
              </a:solidFill>
              <a:latin typeface="Adobe Gothic Std B" pitchFamily="34" charset="-128"/>
              <a:ea typeface="Adobe Gothic Std B"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936104"/>
          </a:xfrm>
        </p:spPr>
        <p:txBody>
          <a:bodyPr>
            <a:normAutofit fontScale="90000"/>
          </a:bodyPr>
          <a:lstStyle/>
          <a:p>
            <a:pPr algn="ctr"/>
            <a:r>
              <a:rPr lang="it-IT" sz="3200" dirty="0" smtClean="0">
                <a:solidFill>
                  <a:srgbClr val="C00000"/>
                </a:solidFill>
                <a:latin typeface="Adobe Gothic Std B" pitchFamily="34" charset="-128"/>
                <a:ea typeface="Adobe Gothic Std B" pitchFamily="34" charset="-128"/>
              </a:rPr>
              <a:t>FIRES</a:t>
            </a:r>
            <a:br>
              <a:rPr lang="it-IT" sz="3200" dirty="0" smtClean="0">
                <a:solidFill>
                  <a:srgbClr val="C00000"/>
                </a:solidFill>
                <a:latin typeface="Adobe Gothic Std B" pitchFamily="34" charset="-128"/>
                <a:ea typeface="Adobe Gothic Std B" pitchFamily="34" charset="-128"/>
              </a:rPr>
            </a:br>
            <a:r>
              <a:rPr lang="it-IT" sz="2800" dirty="0" err="1" smtClean="0">
                <a:solidFill>
                  <a:srgbClr val="C00000"/>
                </a:solidFill>
                <a:latin typeface="Adobe Gothic Std B" pitchFamily="34" charset="-128"/>
                <a:ea typeface="Adobe Gothic Std B" pitchFamily="34" charset="-128"/>
              </a:rPr>
              <a:t>What</a:t>
            </a:r>
            <a:r>
              <a:rPr lang="it-IT" sz="2800" dirty="0" smtClean="0">
                <a:solidFill>
                  <a:srgbClr val="C00000"/>
                </a:solidFill>
                <a:latin typeface="Adobe Gothic Std B" pitchFamily="34" charset="-128"/>
                <a:ea typeface="Adobe Gothic Std B" pitchFamily="34" charset="-128"/>
              </a:rPr>
              <a:t> </a:t>
            </a:r>
            <a:r>
              <a:rPr lang="it-IT" sz="2800" dirty="0" err="1" smtClean="0">
                <a:solidFill>
                  <a:srgbClr val="C00000"/>
                </a:solidFill>
                <a:latin typeface="Adobe Gothic Std B" pitchFamily="34" charset="-128"/>
                <a:ea typeface="Adobe Gothic Std B" pitchFamily="34" charset="-128"/>
              </a:rPr>
              <a:t>causes</a:t>
            </a:r>
            <a:r>
              <a:rPr lang="it-IT" sz="2800" dirty="0" smtClean="0">
                <a:solidFill>
                  <a:srgbClr val="C00000"/>
                </a:solidFill>
                <a:latin typeface="Adobe Gothic Std B" pitchFamily="34" charset="-128"/>
                <a:ea typeface="Adobe Gothic Std B" pitchFamily="34" charset="-128"/>
              </a:rPr>
              <a:t> </a:t>
            </a:r>
            <a:r>
              <a:rPr lang="it-IT" sz="2800" dirty="0" err="1" smtClean="0">
                <a:solidFill>
                  <a:srgbClr val="C00000"/>
                </a:solidFill>
                <a:latin typeface="Adobe Gothic Std B" pitchFamily="34" charset="-128"/>
                <a:ea typeface="Adobe Gothic Std B" pitchFamily="34" charset="-128"/>
              </a:rPr>
              <a:t>forest</a:t>
            </a:r>
            <a:r>
              <a:rPr lang="it-IT" sz="2800" dirty="0" smtClean="0">
                <a:solidFill>
                  <a:srgbClr val="C00000"/>
                </a:solidFill>
                <a:latin typeface="Adobe Gothic Std B" pitchFamily="34" charset="-128"/>
                <a:ea typeface="Adobe Gothic Std B" pitchFamily="34" charset="-128"/>
              </a:rPr>
              <a:t> </a:t>
            </a:r>
            <a:r>
              <a:rPr lang="it-IT" sz="2800" dirty="0" err="1" smtClean="0">
                <a:solidFill>
                  <a:srgbClr val="C00000"/>
                </a:solidFill>
                <a:latin typeface="Adobe Gothic Std B" pitchFamily="34" charset="-128"/>
                <a:ea typeface="Adobe Gothic Std B" pitchFamily="34" charset="-128"/>
              </a:rPr>
              <a:t>fires</a:t>
            </a:r>
            <a:r>
              <a:rPr lang="it-IT" sz="2800" dirty="0" smtClean="0">
                <a:solidFill>
                  <a:srgbClr val="C00000"/>
                </a:solidFill>
                <a:latin typeface="Adobe Gothic Std B" pitchFamily="34" charset="-128"/>
                <a:ea typeface="Adobe Gothic Std B" pitchFamily="34" charset="-128"/>
              </a:rPr>
              <a:t>?</a:t>
            </a:r>
            <a:endParaRPr lang="it-IT" sz="3200" dirty="0">
              <a:solidFill>
                <a:srgbClr val="C00000"/>
              </a:solidFill>
              <a:latin typeface="Adobe Gothic Std B" pitchFamily="34" charset="-128"/>
              <a:ea typeface="Adobe Gothic Std B" pitchFamily="34" charset="-128"/>
            </a:endParaRPr>
          </a:p>
        </p:txBody>
      </p:sp>
      <p:sp>
        <p:nvSpPr>
          <p:cNvPr id="3" name="Segnaposto contenuto 2"/>
          <p:cNvSpPr>
            <a:spLocks noGrp="1"/>
          </p:cNvSpPr>
          <p:nvPr>
            <p:ph idx="1"/>
          </p:nvPr>
        </p:nvSpPr>
        <p:spPr>
          <a:xfrm>
            <a:off x="457200" y="1484784"/>
            <a:ext cx="8291264" cy="5112568"/>
          </a:xfrm>
        </p:spPr>
        <p:txBody>
          <a:bodyPr>
            <a:normAutofit/>
          </a:bodyPr>
          <a:lstStyle/>
          <a:p>
            <a:r>
              <a:rPr lang="it-IT" sz="2400" dirty="0" err="1" smtClean="0">
                <a:latin typeface="Calibri" pitchFamily="34" charset="0"/>
                <a:ea typeface="Adobe Gothic Std B" pitchFamily="34" charset="-128"/>
                <a:cs typeface="Calibri" pitchFamily="34" charset="0"/>
              </a:rPr>
              <a:t>One</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of</a:t>
            </a:r>
            <a:r>
              <a:rPr lang="it-IT" sz="2400" dirty="0" smtClean="0">
                <a:latin typeface="Calibri" pitchFamily="34" charset="0"/>
                <a:ea typeface="Adobe Gothic Std B" pitchFamily="34" charset="-128"/>
                <a:cs typeface="Calibri" pitchFamily="34" charset="0"/>
              </a:rPr>
              <a:t> the </a:t>
            </a:r>
            <a:r>
              <a:rPr lang="it-IT" sz="2400" dirty="0" err="1" smtClean="0">
                <a:latin typeface="Calibri" pitchFamily="34" charset="0"/>
                <a:ea typeface="Adobe Gothic Std B" pitchFamily="34" charset="-128"/>
                <a:cs typeface="Calibri" pitchFamily="34" charset="0"/>
              </a:rPr>
              <a:t>most</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prevalent</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causes</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of</a:t>
            </a:r>
            <a:r>
              <a:rPr lang="it-IT" sz="2400" dirty="0" smtClean="0">
                <a:latin typeface="Calibri" pitchFamily="34" charset="0"/>
                <a:ea typeface="Adobe Gothic Std B" pitchFamily="34" charset="-128"/>
                <a:cs typeface="Calibri" pitchFamily="34" charset="0"/>
              </a:rPr>
              <a:t> global </a:t>
            </a:r>
            <a:r>
              <a:rPr lang="it-IT" sz="2400" dirty="0" err="1" smtClean="0">
                <a:latin typeface="Calibri" pitchFamily="34" charset="0"/>
                <a:ea typeface="Adobe Gothic Std B" pitchFamily="34" charset="-128"/>
                <a:cs typeface="Calibri" pitchFamily="34" charset="0"/>
              </a:rPr>
              <a:t>deforestation</a:t>
            </a:r>
            <a:r>
              <a:rPr lang="it-IT" sz="2400" dirty="0" smtClean="0">
                <a:latin typeface="Calibri" pitchFamily="34" charset="0"/>
                <a:ea typeface="Adobe Gothic Std B" pitchFamily="34" charset="-128"/>
                <a:cs typeface="Calibri" pitchFamily="34" charset="0"/>
              </a:rPr>
              <a:t> and </a:t>
            </a:r>
            <a:r>
              <a:rPr lang="it-IT" sz="2400" dirty="0" err="1" smtClean="0">
                <a:latin typeface="Calibri" pitchFamily="34" charset="0"/>
                <a:ea typeface="Adobe Gothic Std B" pitchFamily="34" charset="-128"/>
                <a:cs typeface="Calibri" pitchFamily="34" charset="0"/>
              </a:rPr>
              <a:t>destruction</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of</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wildlife</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is</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fire</a:t>
            </a:r>
            <a:r>
              <a:rPr lang="it-IT" sz="2400" smtClean="0">
                <a:latin typeface="Calibri" pitchFamily="34" charset="0"/>
                <a:ea typeface="Adobe Gothic Std B" pitchFamily="34" charset="-128"/>
                <a:cs typeface="Calibri" pitchFamily="34" charset="0"/>
              </a:rPr>
              <a:t>.</a:t>
            </a:r>
            <a:endParaRPr lang="it-IT" sz="2400" dirty="0" smtClean="0">
              <a:latin typeface="Calibri" pitchFamily="34" charset="0"/>
              <a:ea typeface="Adobe Gothic Std B" pitchFamily="34" charset="-128"/>
              <a:cs typeface="Calibri" pitchFamily="34" charset="0"/>
            </a:endParaRPr>
          </a:p>
          <a:p>
            <a:r>
              <a:rPr lang="it-IT" sz="2400" dirty="0" err="1" smtClean="0">
                <a:latin typeface="Calibri" pitchFamily="34" charset="0"/>
                <a:ea typeface="Adobe Gothic Std B" pitchFamily="34" charset="-128"/>
                <a:cs typeface="Calibri" pitchFamily="34" charset="0"/>
              </a:rPr>
              <a:t>Discovered</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fossil</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charcoal</a:t>
            </a:r>
            <a:r>
              <a:rPr lang="it-IT" sz="2400" dirty="0" smtClean="0">
                <a:latin typeface="Calibri" pitchFamily="34" charset="0"/>
                <a:ea typeface="Adobe Gothic Std B" pitchFamily="34" charset="-128"/>
                <a:cs typeface="Calibri" pitchFamily="34" charset="0"/>
              </a:rPr>
              <a:t> indicate </a:t>
            </a:r>
            <a:r>
              <a:rPr lang="it-IT" sz="2400" dirty="0" err="1" smtClean="0">
                <a:latin typeface="Calibri" pitchFamily="34" charset="0"/>
                <a:ea typeface="Adobe Gothic Std B" pitchFamily="34" charset="-128"/>
                <a:cs typeface="Calibri" pitchFamily="34" charset="0"/>
              </a:rPr>
              <a:t>that</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forest</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fires</a:t>
            </a:r>
            <a:r>
              <a:rPr lang="it-IT" sz="2400" dirty="0" smtClean="0">
                <a:latin typeface="Calibri" pitchFamily="34" charset="0"/>
                <a:ea typeface="Adobe Gothic Std B" pitchFamily="34" charset="-128"/>
                <a:cs typeface="Calibri" pitchFamily="34" charset="0"/>
              </a:rPr>
              <a:t> are </a:t>
            </a:r>
            <a:r>
              <a:rPr lang="it-IT" sz="2400" dirty="0" err="1" smtClean="0">
                <a:latin typeface="Calibri" pitchFamily="34" charset="0"/>
                <a:ea typeface="Adobe Gothic Std B" pitchFamily="34" charset="-128"/>
                <a:cs typeface="Calibri" pitchFamily="34" charset="0"/>
              </a:rPr>
              <a:t>not</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new</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to</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modern</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history</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as</a:t>
            </a:r>
            <a:r>
              <a:rPr lang="it-IT" sz="2400" dirty="0" smtClean="0">
                <a:latin typeface="Calibri" pitchFamily="34" charset="0"/>
                <a:ea typeface="Adobe Gothic Std B" pitchFamily="34" charset="-128"/>
                <a:cs typeface="Calibri" pitchFamily="34" charset="0"/>
              </a:rPr>
              <a:t> some date back </a:t>
            </a:r>
            <a:r>
              <a:rPr lang="it-IT" sz="2400" dirty="0" err="1" smtClean="0">
                <a:latin typeface="Calibri" pitchFamily="34" charset="0"/>
                <a:ea typeface="Adobe Gothic Std B" pitchFamily="34" charset="-128"/>
                <a:cs typeface="Calibri" pitchFamily="34" charset="0"/>
              </a:rPr>
              <a:t>to</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over</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one</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hundred</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million</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years</a:t>
            </a:r>
            <a:r>
              <a:rPr lang="it-IT" sz="2400" dirty="0" smtClean="0">
                <a:latin typeface="Calibri" pitchFamily="34" charset="0"/>
                <a:ea typeface="Adobe Gothic Std B" pitchFamily="34" charset="-128"/>
                <a:cs typeface="Calibri" pitchFamily="34" charset="0"/>
              </a:rPr>
              <a:t> ago. The </a:t>
            </a:r>
            <a:r>
              <a:rPr lang="it-IT" sz="2400" dirty="0" err="1" smtClean="0">
                <a:latin typeface="Calibri" pitchFamily="34" charset="0"/>
                <a:ea typeface="Adobe Gothic Std B" pitchFamily="34" charset="-128"/>
                <a:cs typeface="Calibri" pitchFamily="34" charset="0"/>
              </a:rPr>
              <a:t>Earth</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is</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said</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to</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be</a:t>
            </a:r>
            <a:r>
              <a:rPr lang="it-IT" sz="2400" dirty="0" smtClean="0">
                <a:latin typeface="Calibri" pitchFamily="34" charset="0"/>
                <a:ea typeface="Adobe Gothic Std B" pitchFamily="34" charset="-128"/>
                <a:cs typeface="Calibri" pitchFamily="34" charset="0"/>
              </a:rPr>
              <a:t> a </a:t>
            </a:r>
            <a:r>
              <a:rPr lang="it-IT" sz="2400" dirty="0" err="1" smtClean="0">
                <a:latin typeface="Calibri" pitchFamily="34" charset="0"/>
                <a:ea typeface="Adobe Gothic Std B" pitchFamily="34" charset="-128"/>
                <a:cs typeface="Calibri" pitchFamily="34" charset="0"/>
              </a:rPr>
              <a:t>fundamentally</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flammable</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planet</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because</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of</a:t>
            </a:r>
            <a:r>
              <a:rPr lang="it-IT" sz="2400" dirty="0" smtClean="0">
                <a:latin typeface="Calibri" pitchFamily="34" charset="0"/>
                <a:ea typeface="Adobe Gothic Std B" pitchFamily="34" charset="-128"/>
                <a:cs typeface="Calibri" pitchFamily="34" charset="0"/>
              </a:rPr>
              <a:t> the </a:t>
            </a:r>
            <a:r>
              <a:rPr lang="it-IT" sz="2400" dirty="0" err="1" smtClean="0">
                <a:latin typeface="Calibri" pitchFamily="34" charset="0"/>
                <a:ea typeface="Adobe Gothic Std B" pitchFamily="34" charset="-128"/>
                <a:cs typeface="Calibri" pitchFamily="34" charset="0"/>
              </a:rPr>
              <a:t>existence</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of</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vegetation</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rich</a:t>
            </a:r>
            <a:r>
              <a:rPr lang="it-IT" sz="2400" dirty="0" smtClean="0">
                <a:latin typeface="Calibri" pitchFamily="34" charset="0"/>
                <a:ea typeface="Adobe Gothic Std B" pitchFamily="34" charset="-128"/>
                <a:cs typeface="Calibri" pitchFamily="34" charset="0"/>
              </a:rPr>
              <a:t> in </a:t>
            </a:r>
            <a:r>
              <a:rPr lang="it-IT" sz="2400" dirty="0" err="1" smtClean="0">
                <a:latin typeface="Calibri" pitchFamily="34" charset="0"/>
                <a:ea typeface="Adobe Gothic Std B" pitchFamily="34" charset="-128"/>
                <a:cs typeface="Calibri" pitchFamily="34" charset="0"/>
              </a:rPr>
              <a:t>carbon</a:t>
            </a:r>
            <a:r>
              <a:rPr lang="it-IT" sz="2400" dirty="0" smtClean="0">
                <a:latin typeface="Calibri" pitchFamily="34" charset="0"/>
                <a:ea typeface="Adobe Gothic Std B" pitchFamily="34" charset="-128"/>
                <a:cs typeface="Calibri" pitchFamily="34" charset="0"/>
              </a:rPr>
              <a:t>, dry </a:t>
            </a:r>
            <a:r>
              <a:rPr lang="it-IT" sz="2400" dirty="0" err="1" smtClean="0">
                <a:latin typeface="Calibri" pitchFamily="34" charset="0"/>
                <a:ea typeface="Adobe Gothic Std B" pitchFamily="34" charset="-128"/>
                <a:cs typeface="Calibri" pitchFamily="34" charset="0"/>
              </a:rPr>
              <a:t>climates</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oxygen</a:t>
            </a:r>
            <a:r>
              <a:rPr lang="it-IT" sz="2400" dirty="0" smtClean="0">
                <a:latin typeface="Calibri" pitchFamily="34" charset="0"/>
                <a:ea typeface="Adobe Gothic Std B" pitchFamily="34" charset="-128"/>
                <a:cs typeface="Calibri" pitchFamily="34" charset="0"/>
              </a:rPr>
              <a:t> in the atmosphere, </a:t>
            </a:r>
            <a:r>
              <a:rPr lang="it-IT" sz="2400" dirty="0" err="1" smtClean="0">
                <a:latin typeface="Calibri" pitchFamily="34" charset="0"/>
                <a:ea typeface="Adobe Gothic Std B" pitchFamily="34" charset="-128"/>
                <a:cs typeface="Calibri" pitchFamily="34" charset="0"/>
              </a:rPr>
              <a:t>lightning</a:t>
            </a:r>
            <a:r>
              <a:rPr lang="it-IT" sz="2400" dirty="0" smtClean="0">
                <a:latin typeface="Calibri" pitchFamily="34" charset="0"/>
                <a:ea typeface="Adobe Gothic Std B" pitchFamily="34" charset="-128"/>
                <a:cs typeface="Calibri" pitchFamily="34" charset="0"/>
              </a:rPr>
              <a:t>, and </a:t>
            </a:r>
            <a:r>
              <a:rPr lang="it-IT" sz="2400" dirty="0" err="1" smtClean="0">
                <a:latin typeface="Calibri" pitchFamily="34" charset="0"/>
                <a:ea typeface="Adobe Gothic Std B" pitchFamily="34" charset="-128"/>
                <a:cs typeface="Calibri" pitchFamily="34" charset="0"/>
              </a:rPr>
              <a:t>volcanic</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activities</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among</a:t>
            </a:r>
            <a:r>
              <a:rPr lang="it-IT" sz="2400" dirty="0" smtClean="0">
                <a:latin typeface="Calibri" pitchFamily="34" charset="0"/>
                <a:ea typeface="Adobe Gothic Std B" pitchFamily="34" charset="-128"/>
                <a:cs typeface="Calibri" pitchFamily="34" charset="0"/>
              </a:rPr>
              <a:t> </a:t>
            </a:r>
            <a:r>
              <a:rPr lang="it-IT" sz="2400" dirty="0" err="1" smtClean="0">
                <a:latin typeface="Calibri" pitchFamily="34" charset="0"/>
                <a:ea typeface="Adobe Gothic Std B" pitchFamily="34" charset="-128"/>
                <a:cs typeface="Calibri" pitchFamily="34" charset="0"/>
              </a:rPr>
              <a:t>others</a:t>
            </a:r>
            <a:r>
              <a:rPr lang="it-IT" sz="2400" dirty="0" smtClean="0">
                <a:latin typeface="Calibri" pitchFamily="34" charset="0"/>
                <a:ea typeface="Adobe Gothic Std B" pitchFamily="34" charset="-128"/>
                <a:cs typeface="Calibri" pitchFamily="34" charset="0"/>
              </a:rPr>
              <a:t>.</a:t>
            </a:r>
            <a:r>
              <a:rPr lang="it-IT" dirty="0" smtClean="0"/>
              <a:t> </a:t>
            </a:r>
          </a:p>
          <a:p>
            <a:endParaRPr lang="it-IT" dirty="0" smtClean="0"/>
          </a:p>
          <a:p>
            <a:endParaRPr lang="it-IT" dirty="0"/>
          </a:p>
        </p:txBody>
      </p:sp>
      <p:pic>
        <p:nvPicPr>
          <p:cNvPr id="4" name="irc_mi" descr="Risultati immagini per forest fires caused by volcanoes">
            <a:hlinkClick r:id="rId2" tgtFrame="&quot;_blank&quot;"/>
          </p:cNvPr>
          <p:cNvPicPr/>
          <p:nvPr/>
        </p:nvPicPr>
        <p:blipFill>
          <a:blip r:embed="rId3" cstate="email"/>
          <a:srcRect/>
          <a:stretch>
            <a:fillRect/>
          </a:stretch>
        </p:blipFill>
        <p:spPr bwMode="auto">
          <a:xfrm>
            <a:off x="5076056" y="4581128"/>
            <a:ext cx="3486150" cy="196559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0"/>
            <a:ext cx="9144000" cy="6858000"/>
          </a:xfrm>
        </p:spPr>
        <p:txBody>
          <a:bodyPr/>
          <a:lstStyle/>
          <a:p>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 or </a:t>
            </a:r>
            <a:r>
              <a:rPr lang="it-IT" sz="2000" dirty="0" err="1" smtClean="0">
                <a:latin typeface="Calibri" pitchFamily="34" charset="0"/>
                <a:cs typeface="Calibri" pitchFamily="34" charset="0"/>
              </a:rPr>
              <a:t>wildlife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spread at </a:t>
            </a:r>
            <a:r>
              <a:rPr lang="it-IT" sz="2000" dirty="0" err="1" smtClean="0">
                <a:latin typeface="Calibri" pitchFamily="34" charset="0"/>
                <a:cs typeface="Calibri" pitchFamily="34" charset="0"/>
              </a:rPr>
              <a:t>different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speeds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depending</a:t>
            </a:r>
            <a:r>
              <a:rPr lang="it-IT" sz="2000" dirty="0" smtClean="0">
                <a:latin typeface="Calibri" pitchFamily="34" charset="0"/>
                <a:cs typeface="Calibri" pitchFamily="34" charset="0"/>
              </a:rPr>
              <a:t> on </a:t>
            </a:r>
            <a:r>
              <a:rPr lang="it-IT" sz="2000" dirty="0" err="1" smtClean="0">
                <a:latin typeface="Calibri" pitchFamily="34" charset="0"/>
                <a:cs typeface="Calibri" pitchFamily="34" charset="0"/>
              </a:rPr>
              <a:t>vegetation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weather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conditions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physical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features</a:t>
            </a:r>
            <a:r>
              <a:rPr lang="it-IT" sz="2000" dirty="0" smtClean="0">
                <a:latin typeface="Calibri" pitchFamily="34" charset="0"/>
                <a:cs typeface="Calibri" pitchFamily="34" charset="0"/>
              </a:rPr>
              <a:t>.</a:t>
            </a:r>
          </a:p>
          <a:p>
            <a:r>
              <a:rPr lang="it-IT" sz="2000" dirty="0" smtClean="0">
                <a:latin typeface="Calibri" pitchFamily="34" charset="0"/>
                <a:cs typeface="Calibri" pitchFamily="34" charset="0"/>
              </a:rPr>
              <a:t>90%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are </a:t>
            </a:r>
            <a:r>
              <a:rPr lang="it-IT" sz="2000" dirty="0" err="1" smtClean="0">
                <a:latin typeface="Calibri" pitchFamily="34" charset="0"/>
                <a:cs typeface="Calibri" pitchFamily="34" charset="0"/>
              </a:rPr>
              <a:t>caused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human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involvement</a:t>
            </a:r>
            <a:r>
              <a:rPr lang="it-IT" sz="2000" dirty="0" smtClean="0">
                <a:latin typeface="Calibri" pitchFamily="34" charset="0"/>
                <a:cs typeface="Calibri" pitchFamily="34" charset="0"/>
              </a:rPr>
              <a:t>.</a:t>
            </a:r>
          </a:p>
          <a:p>
            <a:r>
              <a:rPr lang="it-IT" sz="2000" dirty="0" err="1" smtClean="0">
                <a:latin typeface="Calibri" pitchFamily="34" charset="0"/>
                <a:cs typeface="Calibri" pitchFamily="34" charset="0"/>
              </a:rPr>
              <a:t>Human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activities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near</a:t>
            </a:r>
            <a:r>
              <a:rPr lang="it-IT" sz="2000" dirty="0" smtClean="0">
                <a:latin typeface="Calibri" pitchFamily="34" charset="0"/>
                <a:cs typeface="Calibri" pitchFamily="34" charset="0"/>
              </a:rPr>
              <a:t> or </a:t>
            </a:r>
            <a:r>
              <a:rPr lang="it-IT" sz="2000" dirty="0" err="1" smtClean="0">
                <a:latin typeface="Calibri" pitchFamily="34" charset="0"/>
                <a:cs typeface="Calibri" pitchFamily="34" charset="0"/>
              </a:rPr>
              <a:t>within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areas</a:t>
            </a:r>
            <a:r>
              <a:rPr lang="it-IT" sz="2000" dirty="0" smtClean="0">
                <a:latin typeface="Calibri" pitchFamily="34" charset="0"/>
                <a:cs typeface="Calibri" pitchFamily="34" charset="0"/>
              </a:rPr>
              <a:t> are the </a:t>
            </a:r>
            <a:r>
              <a:rPr lang="it-IT" sz="2000" dirty="0" err="1" smtClean="0">
                <a:latin typeface="Calibri" pitchFamily="34" charset="0"/>
                <a:cs typeface="Calibri" pitchFamily="34" charset="0"/>
              </a:rPr>
              <a:t>number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one</a:t>
            </a:r>
            <a:r>
              <a:rPr lang="it-IT" sz="2000" dirty="0" smtClean="0">
                <a:latin typeface="Calibri" pitchFamily="34" charset="0"/>
                <a:cs typeface="Calibri" pitchFamily="34" charset="0"/>
              </a:rPr>
              <a:t> cause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Smoking </a:t>
            </a:r>
            <a:r>
              <a:rPr lang="it-IT" sz="2000" dirty="0" err="1" smtClean="0">
                <a:latin typeface="Calibri" pitchFamily="34" charset="0"/>
                <a:cs typeface="Calibri" pitchFamily="34" charset="0"/>
              </a:rPr>
              <a:t>near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vegetation</a:t>
            </a:r>
            <a:r>
              <a:rPr lang="it-IT" sz="2000" dirty="0" smtClean="0">
                <a:latin typeface="Calibri" pitchFamily="34" charset="0"/>
                <a:cs typeface="Calibri" pitchFamily="34" charset="0"/>
              </a:rPr>
              <a:t> can cause a </a:t>
            </a:r>
            <a:r>
              <a:rPr lang="it-IT" sz="2000" dirty="0" err="1" smtClean="0">
                <a:latin typeface="Calibri" pitchFamily="34" charset="0"/>
                <a:cs typeface="Calibri" pitchFamily="34" charset="0"/>
              </a:rPr>
              <a:t>widespread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fire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Equipment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such</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machinery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used</a:t>
            </a:r>
            <a:r>
              <a:rPr lang="it-IT" sz="2000" dirty="0" smtClean="0">
                <a:latin typeface="Calibri" pitchFamily="34" charset="0"/>
                <a:cs typeface="Calibri" pitchFamily="34" charset="0"/>
              </a:rPr>
              <a:t> in </a:t>
            </a:r>
            <a:r>
              <a:rPr lang="it-IT" sz="2000" dirty="0" err="1" smtClean="0">
                <a:latin typeface="Calibri" pitchFamily="34" charset="0"/>
                <a:cs typeface="Calibri" pitchFamily="34" charset="0"/>
              </a:rPr>
              <a:t>logging</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hunting</a:t>
            </a:r>
            <a:r>
              <a:rPr lang="it-IT" sz="2000" dirty="0" smtClean="0">
                <a:latin typeface="Calibri" pitchFamily="34" charset="0"/>
                <a:cs typeface="Calibri" pitchFamily="34" charset="0"/>
              </a:rPr>
              <a:t> can </a:t>
            </a:r>
            <a:r>
              <a:rPr lang="it-IT" sz="2000" dirty="0" err="1" smtClean="0">
                <a:latin typeface="Calibri" pitchFamily="34" charset="0"/>
                <a:cs typeface="Calibri" pitchFamily="34" charset="0"/>
              </a:rPr>
              <a:t>also</a:t>
            </a:r>
            <a:r>
              <a:rPr lang="it-IT" sz="2000" dirty="0" smtClean="0">
                <a:latin typeface="Calibri" pitchFamily="34" charset="0"/>
                <a:cs typeface="Calibri" pitchFamily="34" charset="0"/>
              </a:rPr>
              <a:t> cause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Bullets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hitting</a:t>
            </a:r>
            <a:r>
              <a:rPr lang="it-IT" sz="2000" dirty="0" smtClean="0">
                <a:latin typeface="Calibri" pitchFamily="34" charset="0"/>
                <a:cs typeface="Calibri" pitchFamily="34" charset="0"/>
              </a:rPr>
              <a:t> on some dry </a:t>
            </a:r>
            <a:r>
              <a:rPr lang="it-IT" sz="2000" dirty="0" err="1" smtClean="0">
                <a:latin typeface="Calibri" pitchFamily="34" charset="0"/>
                <a:cs typeface="Calibri" pitchFamily="34" charset="0"/>
              </a:rPr>
              <a:t>vegetation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may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result</a:t>
            </a:r>
            <a:r>
              <a:rPr lang="it-IT" sz="2000" dirty="0" smtClean="0">
                <a:latin typeface="Calibri" pitchFamily="34" charset="0"/>
                <a:cs typeface="Calibri" pitchFamily="34" charset="0"/>
              </a:rPr>
              <a:t> in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a:t>
            </a:r>
          </a:p>
          <a:p>
            <a:r>
              <a:rPr lang="it-IT" sz="2000" dirty="0" err="1" smtClean="0">
                <a:latin typeface="Calibri" pitchFamily="34" charset="0"/>
                <a:cs typeface="Calibri" pitchFamily="34" charset="0"/>
              </a:rPr>
              <a:t>Electric</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faults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from</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facilities</a:t>
            </a:r>
            <a:r>
              <a:rPr lang="it-IT" sz="2000" dirty="0" smtClean="0">
                <a:latin typeface="Calibri" pitchFamily="34" charset="0"/>
                <a:cs typeface="Calibri" pitchFamily="34" charset="0"/>
              </a:rPr>
              <a:t> or </a:t>
            </a:r>
            <a:r>
              <a:rPr lang="it-IT" sz="2000" dirty="0" err="1" smtClean="0">
                <a:latin typeface="Calibri" pitchFamily="34" charset="0"/>
                <a:cs typeface="Calibri" pitchFamily="34" charset="0"/>
              </a:rPr>
              <a:t>electricity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plants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near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can </a:t>
            </a:r>
            <a:r>
              <a:rPr lang="it-IT" sz="2000" dirty="0" err="1" smtClean="0">
                <a:latin typeface="Calibri" pitchFamily="34" charset="0"/>
                <a:cs typeface="Calibri" pitchFamily="34" charset="0"/>
              </a:rPr>
              <a:t>also</a:t>
            </a:r>
            <a:r>
              <a:rPr lang="it-IT" sz="2000" dirty="0" smtClean="0">
                <a:latin typeface="Calibri" pitchFamily="34" charset="0"/>
                <a:cs typeface="Calibri" pitchFamily="34" charset="0"/>
              </a:rPr>
              <a:t> cause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In some </a:t>
            </a:r>
            <a:r>
              <a:rPr lang="it-IT" sz="2000" dirty="0" err="1" smtClean="0">
                <a:latin typeface="Calibri" pitchFamily="34" charset="0"/>
                <a:cs typeface="Calibri" pitchFamily="34" charset="0"/>
              </a:rPr>
              <a:t>extreme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cases</a:t>
            </a:r>
            <a:r>
              <a:rPr lang="it-IT" sz="2000" dirty="0" smtClean="0">
                <a:latin typeface="Calibri" pitchFamily="34" charset="0"/>
                <a:cs typeface="Calibri" pitchFamily="34" charset="0"/>
              </a:rPr>
              <a:t>, people </a:t>
            </a:r>
            <a:r>
              <a:rPr lang="it-IT" sz="2000" dirty="0" err="1" smtClean="0">
                <a:latin typeface="Calibri" pitchFamily="34" charset="0"/>
                <a:cs typeface="Calibri" pitchFamily="34" charset="0"/>
              </a:rPr>
              <a:t>have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deliberately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caused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during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hunting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corner wild </a:t>
            </a:r>
            <a:r>
              <a:rPr lang="it-IT" sz="2000" dirty="0" err="1" smtClean="0">
                <a:latin typeface="Calibri" pitchFamily="34" charset="0"/>
                <a:cs typeface="Calibri" pitchFamily="34" charset="0"/>
              </a:rPr>
              <a:t>animals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while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others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burn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clear</a:t>
            </a:r>
            <a:r>
              <a:rPr lang="it-IT" sz="2000" dirty="0" smtClean="0">
                <a:latin typeface="Calibri" pitchFamily="34" charset="0"/>
                <a:cs typeface="Calibri" pitchFamily="34" charset="0"/>
              </a:rPr>
              <a:t> the way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agriculture</a:t>
            </a:r>
            <a:r>
              <a:rPr lang="it-IT" sz="2000" dirty="0" smtClean="0">
                <a:latin typeface="Calibri" pitchFamily="34" charset="0"/>
                <a:cs typeface="Calibri" pitchFamily="34" charset="0"/>
              </a:rPr>
              <a:t> or </a:t>
            </a:r>
            <a:r>
              <a:rPr lang="it-IT" sz="2000" dirty="0" err="1" smtClean="0">
                <a:latin typeface="Calibri" pitchFamily="34" charset="0"/>
                <a:cs typeface="Calibri" pitchFamily="34" charset="0"/>
              </a:rPr>
              <a:t>development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activities</a:t>
            </a:r>
            <a:r>
              <a:rPr lang="it-IT" sz="2000" dirty="0" smtClean="0">
                <a:latin typeface="Calibri" pitchFamily="34" charset="0"/>
                <a:cs typeface="Calibri" pitchFamily="34" charset="0"/>
              </a:rPr>
              <a:t>. </a:t>
            </a:r>
          </a:p>
          <a:p>
            <a:r>
              <a:rPr lang="it-IT" sz="2000" dirty="0" smtClean="0">
                <a:latin typeface="Calibri" pitchFamily="34" charset="0"/>
                <a:cs typeface="Calibri" pitchFamily="34" charset="0"/>
              </a:rPr>
              <a:t>Some people just start </a:t>
            </a:r>
            <a:r>
              <a:rPr lang="it-IT" sz="2000" dirty="0" err="1" smtClean="0">
                <a:latin typeface="Calibri" pitchFamily="34" charset="0"/>
                <a:cs typeface="Calibri" pitchFamily="34" charset="0"/>
              </a:rPr>
              <a:t>fires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without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any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reason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arson</a:t>
            </a:r>
            <a:r>
              <a:rPr lang="it-IT" sz="2000" dirty="0" smtClean="0">
                <a:latin typeface="Calibri" pitchFamily="34" charset="0"/>
                <a:cs typeface="Calibri" pitchFamily="34" charset="0"/>
              </a:rPr>
              <a:t>). </a:t>
            </a:r>
          </a:p>
          <a:p>
            <a:endParaRPr lang="it-IT" sz="2000" dirty="0" smtClean="0">
              <a:latin typeface="Calibri" pitchFamily="34" charset="0"/>
              <a:cs typeface="Calibri" pitchFamily="34" charset="0"/>
            </a:endParaRPr>
          </a:p>
          <a:p>
            <a:pPr>
              <a:buNone/>
            </a:pPr>
            <a:r>
              <a:rPr lang="it-IT" sz="2000" dirty="0" smtClean="0">
                <a:latin typeface="Calibri" pitchFamily="34" charset="0"/>
                <a:cs typeface="Calibri" pitchFamily="34" charset="0"/>
              </a:rPr>
              <a:t> </a:t>
            </a:r>
          </a:p>
          <a:p>
            <a:endParaRPr lang="it-IT" dirty="0" smtClean="0"/>
          </a:p>
          <a:p>
            <a:endParaRPr lang="it-IT" dirty="0" smtClean="0"/>
          </a:p>
          <a:p>
            <a:endParaRPr lang="it-IT" dirty="0"/>
          </a:p>
        </p:txBody>
      </p:sp>
      <p:pic>
        <p:nvPicPr>
          <p:cNvPr id="4" name="Immagine 3" descr="feu-foret-incendie"/>
          <p:cNvPicPr/>
          <p:nvPr/>
        </p:nvPicPr>
        <p:blipFill>
          <a:blip r:embed="rId2" cstate="email"/>
          <a:srcRect/>
          <a:stretch>
            <a:fillRect/>
          </a:stretch>
        </p:blipFill>
        <p:spPr bwMode="auto">
          <a:xfrm>
            <a:off x="611560" y="4149080"/>
            <a:ext cx="3960440" cy="2232248"/>
          </a:xfrm>
          <a:prstGeom prst="rect">
            <a:avLst/>
          </a:prstGeom>
          <a:noFill/>
          <a:ln w="9525">
            <a:noFill/>
            <a:miter lim="800000"/>
            <a:headEnd/>
            <a:tailEnd/>
          </a:ln>
        </p:spPr>
      </p:pic>
      <p:pic>
        <p:nvPicPr>
          <p:cNvPr id="5" name="Immagine 4" descr="incendie-foret"/>
          <p:cNvPicPr/>
          <p:nvPr/>
        </p:nvPicPr>
        <p:blipFill>
          <a:blip r:embed="rId3" cstate="email"/>
          <a:srcRect/>
          <a:stretch>
            <a:fillRect/>
          </a:stretch>
        </p:blipFill>
        <p:spPr bwMode="auto">
          <a:xfrm>
            <a:off x="4860032" y="4221088"/>
            <a:ext cx="3888432" cy="208823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rmAutofit/>
          </a:bodyPr>
          <a:lstStyle/>
          <a:p>
            <a:pPr algn="ctr"/>
            <a:r>
              <a:rPr lang="it-IT" sz="3200" dirty="0" err="1" smtClean="0">
                <a:latin typeface="Adobe Gothic Std B" pitchFamily="34" charset="-128"/>
                <a:ea typeface="Adobe Gothic Std B" pitchFamily="34" charset="-128"/>
              </a:rPr>
              <a:t>Natural</a:t>
            </a:r>
            <a:r>
              <a:rPr lang="it-IT" sz="3200" dirty="0" smtClean="0">
                <a:latin typeface="Adobe Gothic Std B" pitchFamily="34" charset="-128"/>
                <a:ea typeface="Adobe Gothic Std B" pitchFamily="34" charset="-128"/>
              </a:rPr>
              <a:t> </a:t>
            </a:r>
            <a:r>
              <a:rPr lang="it-IT" sz="3200" dirty="0" err="1" smtClean="0">
                <a:latin typeface="Adobe Gothic Std B" pitchFamily="34" charset="-128"/>
                <a:ea typeface="Adobe Gothic Std B" pitchFamily="34" charset="-128"/>
              </a:rPr>
              <a:t>causes</a:t>
            </a:r>
            <a:endParaRPr lang="it-IT" sz="3200" dirty="0">
              <a:latin typeface="Adobe Gothic Std B" pitchFamily="34" charset="-128"/>
              <a:ea typeface="Adobe Gothic Std B" pitchFamily="34" charset="-128"/>
            </a:endParaRPr>
          </a:p>
        </p:txBody>
      </p:sp>
      <p:sp>
        <p:nvSpPr>
          <p:cNvPr id="3" name="Segnaposto contenuto 2"/>
          <p:cNvSpPr>
            <a:spLocks noGrp="1"/>
          </p:cNvSpPr>
          <p:nvPr>
            <p:ph idx="1"/>
          </p:nvPr>
        </p:nvSpPr>
        <p:spPr>
          <a:xfrm>
            <a:off x="179512" y="836712"/>
            <a:ext cx="8712968" cy="6021288"/>
          </a:xfrm>
        </p:spPr>
        <p:txBody>
          <a:bodyPr>
            <a:normAutofit/>
          </a:bodyPr>
          <a:lstStyle/>
          <a:p>
            <a:r>
              <a:rPr lang="it-IT" sz="1800" dirty="0" err="1" smtClean="0">
                <a:latin typeface="Calibri" pitchFamily="34" charset="0"/>
                <a:cs typeface="Calibri" pitchFamily="34" charset="0"/>
              </a:rPr>
              <a:t>Lightning</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is</a:t>
            </a:r>
            <a:r>
              <a:rPr lang="it-IT" sz="1800" dirty="0" smtClean="0">
                <a:latin typeface="Calibri" pitchFamily="34" charset="0"/>
                <a:cs typeface="Calibri" pitchFamily="34" charset="0"/>
              </a:rPr>
              <a:t> the </a:t>
            </a:r>
            <a:r>
              <a:rPr lang="it-IT" sz="1800" dirty="0" err="1" smtClean="0">
                <a:latin typeface="Calibri" pitchFamily="34" charset="0"/>
                <a:cs typeface="Calibri" pitchFamily="34" charset="0"/>
              </a:rPr>
              <a:t>biggest</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natural</a:t>
            </a:r>
            <a:r>
              <a:rPr lang="it-IT" sz="1800" dirty="0" smtClean="0">
                <a:latin typeface="Calibri" pitchFamily="34" charset="0"/>
                <a:cs typeface="Calibri" pitchFamily="34" charset="0"/>
              </a:rPr>
              <a:t> cause </a:t>
            </a:r>
            <a:r>
              <a:rPr lang="it-IT" sz="1800" dirty="0" err="1" smtClean="0">
                <a:latin typeface="Calibri" pitchFamily="34" charset="0"/>
                <a:cs typeface="Calibri" pitchFamily="34" charset="0"/>
              </a:rPr>
              <a:t>of</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forest</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Lightning</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are </a:t>
            </a:r>
            <a:r>
              <a:rPr lang="it-IT" sz="1800" dirty="0" err="1" smtClean="0">
                <a:latin typeface="Calibri" pitchFamily="34" charset="0"/>
                <a:cs typeface="Calibri" pitchFamily="34" charset="0"/>
              </a:rPr>
              <a:t>always</a:t>
            </a:r>
            <a:r>
              <a:rPr lang="it-IT" sz="1800" dirty="0" smtClean="0">
                <a:latin typeface="Calibri" pitchFamily="34" charset="0"/>
                <a:cs typeface="Calibri" pitchFamily="34" charset="0"/>
              </a:rPr>
              <a:t> more common </a:t>
            </a:r>
            <a:r>
              <a:rPr lang="it-IT" sz="1800" dirty="0" err="1" smtClean="0">
                <a:latin typeface="Calibri" pitchFamily="34" charset="0"/>
                <a:cs typeface="Calibri" pitchFamily="34" charset="0"/>
              </a:rPr>
              <a:t>immediately</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after</a:t>
            </a:r>
            <a:r>
              <a:rPr lang="it-IT" sz="1800" dirty="0" smtClean="0">
                <a:latin typeface="Calibri" pitchFamily="34" charset="0"/>
                <a:cs typeface="Calibri" pitchFamily="34" charset="0"/>
              </a:rPr>
              <a:t> dry </a:t>
            </a:r>
            <a:r>
              <a:rPr lang="it-IT" sz="1800" dirty="0" err="1" smtClean="0">
                <a:latin typeface="Calibri" pitchFamily="34" charset="0"/>
                <a:cs typeface="Calibri" pitchFamily="34" charset="0"/>
              </a:rPr>
              <a:t>seasons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when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vegetation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is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still</a:t>
            </a:r>
            <a:r>
              <a:rPr lang="it-IT" sz="1800" dirty="0" smtClean="0">
                <a:latin typeface="Calibri" pitchFamily="34" charset="0"/>
                <a:cs typeface="Calibri" pitchFamily="34" charset="0"/>
              </a:rPr>
              <a:t> dry. </a:t>
            </a:r>
            <a:r>
              <a:rPr lang="it-IT" sz="1800" dirty="0" err="1" smtClean="0">
                <a:latin typeface="Calibri" pitchFamily="34" charset="0"/>
                <a:cs typeface="Calibri" pitchFamily="34" charset="0"/>
              </a:rPr>
              <a:t>Lightning</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destroy</a:t>
            </a:r>
            <a:r>
              <a:rPr lang="it-IT" sz="1800" dirty="0" smtClean="0">
                <a:latin typeface="Calibri" pitchFamily="34" charset="0"/>
                <a:cs typeface="Calibri" pitchFamily="34" charset="0"/>
              </a:rPr>
              <a:t> more </a:t>
            </a:r>
            <a:r>
              <a:rPr lang="it-IT" sz="1800" dirty="0" err="1" smtClean="0">
                <a:latin typeface="Calibri" pitchFamily="34" charset="0"/>
                <a:cs typeface="Calibri" pitchFamily="34" charset="0"/>
              </a:rPr>
              <a:t>vegetation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than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human-caused</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This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is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because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lighting</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occur</a:t>
            </a:r>
            <a:r>
              <a:rPr lang="it-IT" sz="1800" dirty="0" smtClean="0">
                <a:latin typeface="Calibri" pitchFamily="34" charset="0"/>
                <a:cs typeface="Calibri" pitchFamily="34" charset="0"/>
              </a:rPr>
              <a:t> in remote </a:t>
            </a:r>
            <a:r>
              <a:rPr lang="it-IT" sz="1800" dirty="0" err="1" smtClean="0">
                <a:latin typeface="Calibri" pitchFamily="34" charset="0"/>
                <a:cs typeface="Calibri" pitchFamily="34" charset="0"/>
              </a:rPr>
              <a:t>areas</a:t>
            </a:r>
            <a:r>
              <a:rPr lang="it-IT" sz="1800" dirty="0" smtClean="0">
                <a:latin typeface="Calibri" pitchFamily="34" charset="0"/>
                <a:cs typeface="Calibri" pitchFamily="34" charset="0"/>
              </a:rPr>
              <a:t> far </a:t>
            </a:r>
            <a:r>
              <a:rPr lang="it-IT" sz="1800" dirty="0" err="1" smtClean="0">
                <a:latin typeface="Calibri" pitchFamily="34" charset="0"/>
                <a:cs typeface="Calibri" pitchFamily="34" charset="0"/>
              </a:rPr>
              <a:t>from</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human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presence</a:t>
            </a:r>
            <a:r>
              <a:rPr lang="it-IT" sz="1800" dirty="0" smtClean="0">
                <a:latin typeface="Calibri" pitchFamily="34" charset="0"/>
                <a:cs typeface="Calibri" pitchFamily="34" charset="0"/>
              </a:rPr>
              <a:t> and are </a:t>
            </a:r>
            <a:r>
              <a:rPr lang="it-IT" sz="1800" dirty="0" err="1" smtClean="0">
                <a:latin typeface="Calibri" pitchFamily="34" charset="0"/>
                <a:cs typeface="Calibri" pitchFamily="34" charset="0"/>
              </a:rPr>
              <a:t>not</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notice</a:t>
            </a:r>
            <a:r>
              <a:rPr lang="it-IT" sz="1800" dirty="0" smtClean="0">
                <a:latin typeface="Calibri" pitchFamily="34" charset="0"/>
                <a:cs typeface="Calibri" pitchFamily="34" charset="0"/>
              </a:rPr>
              <a:t> in </a:t>
            </a:r>
            <a:r>
              <a:rPr lang="it-IT" sz="1800" dirty="0" err="1" smtClean="0">
                <a:latin typeface="Calibri" pitchFamily="34" charset="0"/>
                <a:cs typeface="Calibri" pitchFamily="34" charset="0"/>
              </a:rPr>
              <a:t>time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unlike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caused</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by</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human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activities</a:t>
            </a:r>
            <a:r>
              <a:rPr lang="it-IT" sz="1800" dirty="0" smtClean="0">
                <a:latin typeface="Calibri" pitchFamily="34" charset="0"/>
                <a:cs typeface="Calibri" pitchFamily="34" charset="0"/>
              </a:rPr>
              <a:t>.  </a:t>
            </a:r>
          </a:p>
          <a:p>
            <a:r>
              <a:rPr lang="it-IT" sz="1800" dirty="0" smtClean="0">
                <a:latin typeface="Calibri" pitchFamily="34" charset="0"/>
                <a:cs typeface="Calibri" pitchFamily="34" charset="0"/>
              </a:rPr>
              <a:t>In rare </a:t>
            </a:r>
            <a:r>
              <a:rPr lang="it-IT" sz="1800" dirty="0" err="1" smtClean="0">
                <a:latin typeface="Calibri" pitchFamily="34" charset="0"/>
                <a:cs typeface="Calibri" pitchFamily="34" charset="0"/>
              </a:rPr>
              <a:t>occurrences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volcanic</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activities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such</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eruptions</a:t>
            </a:r>
            <a:r>
              <a:rPr lang="it-IT" sz="1800" dirty="0" smtClean="0">
                <a:latin typeface="Calibri" pitchFamily="34" charset="0"/>
                <a:cs typeface="Calibri" pitchFamily="34" charset="0"/>
              </a:rPr>
              <a:t> and lava flow can cause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which</a:t>
            </a:r>
            <a:r>
              <a:rPr lang="it-IT" sz="1800" dirty="0" smtClean="0">
                <a:latin typeface="Calibri" pitchFamily="34" charset="0"/>
                <a:cs typeface="Calibri" pitchFamily="34" charset="0"/>
              </a:rPr>
              <a:t> are </a:t>
            </a:r>
            <a:r>
              <a:rPr lang="it-IT" sz="1800" dirty="0" err="1" smtClean="0">
                <a:latin typeface="Calibri" pitchFamily="34" charset="0"/>
                <a:cs typeface="Calibri" pitchFamily="34" charset="0"/>
              </a:rPr>
              <a:t>difficult</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to</a:t>
            </a:r>
            <a:r>
              <a:rPr lang="it-IT" sz="1800" dirty="0" smtClean="0">
                <a:latin typeface="Calibri" pitchFamily="34" charset="0"/>
                <a:cs typeface="Calibri" pitchFamily="34" charset="0"/>
              </a:rPr>
              <a:t> put out </a:t>
            </a:r>
            <a:r>
              <a:rPr lang="it-IT" sz="1800" dirty="0" err="1" smtClean="0">
                <a:latin typeface="Calibri" pitchFamily="34" charset="0"/>
                <a:cs typeface="Calibri" pitchFamily="34" charset="0"/>
              </a:rPr>
              <a:t>because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of</a:t>
            </a:r>
            <a:r>
              <a:rPr lang="it-IT" sz="1800" dirty="0" smtClean="0">
                <a:latin typeface="Calibri" pitchFamily="34" charset="0"/>
                <a:cs typeface="Calibri" pitchFamily="34" charset="0"/>
              </a:rPr>
              <a:t> the lava flow and </a:t>
            </a:r>
            <a:r>
              <a:rPr lang="it-IT" sz="1800" dirty="0" err="1" smtClean="0">
                <a:latin typeface="Calibri" pitchFamily="34" charset="0"/>
                <a:cs typeface="Calibri" pitchFamily="34" charset="0"/>
              </a:rPr>
              <a:t>other</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associated</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risks</a:t>
            </a:r>
            <a:r>
              <a:rPr lang="it-IT" sz="1800" dirty="0" smtClean="0">
                <a:latin typeface="Calibri" pitchFamily="34" charset="0"/>
                <a:cs typeface="Calibri" pitchFamily="34" charset="0"/>
              </a:rPr>
              <a:t>. </a:t>
            </a:r>
          </a:p>
          <a:p>
            <a:r>
              <a:rPr lang="it-IT" sz="1800" dirty="0" err="1" smtClean="0">
                <a:latin typeface="Calibri" pitchFamily="34" charset="0"/>
                <a:cs typeface="Calibri" pitchFamily="34" charset="0"/>
              </a:rPr>
              <a:t>Spontaneous</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combustion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of</a:t>
            </a:r>
            <a:r>
              <a:rPr lang="it-IT" sz="1800" dirty="0" smtClean="0">
                <a:latin typeface="Calibri" pitchFamily="34" charset="0"/>
                <a:cs typeface="Calibri" pitchFamily="34" charset="0"/>
              </a:rPr>
              <a:t> dry </a:t>
            </a:r>
            <a:r>
              <a:rPr lang="it-IT" sz="1800" dirty="0" err="1" smtClean="0">
                <a:latin typeface="Calibri" pitchFamily="34" charset="0"/>
                <a:cs typeface="Calibri" pitchFamily="34" charset="0"/>
              </a:rPr>
              <a:t>leaves</a:t>
            </a:r>
            <a:r>
              <a:rPr lang="it-IT" sz="1800" dirty="0" smtClean="0">
                <a:latin typeface="Calibri" pitchFamily="34" charset="0"/>
                <a:cs typeface="Calibri" pitchFamily="34" charset="0"/>
              </a:rPr>
              <a:t> and </a:t>
            </a:r>
            <a:r>
              <a:rPr lang="it-IT" sz="1800" dirty="0" err="1" smtClean="0">
                <a:latin typeface="Calibri" pitchFamily="34" charset="0"/>
                <a:cs typeface="Calibri" pitchFamily="34" charset="0"/>
              </a:rPr>
              <a:t>vegetation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may</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also</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responsible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for</a:t>
            </a:r>
            <a:r>
              <a:rPr lang="it-IT" sz="1800" dirty="0" smtClean="0">
                <a:latin typeface="Calibri" pitchFamily="34" charset="0"/>
                <a:cs typeface="Calibri" pitchFamily="34" charset="0"/>
              </a:rPr>
              <a:t> some </a:t>
            </a:r>
            <a:r>
              <a:rPr lang="it-IT" sz="1800" dirty="0" err="1" smtClean="0">
                <a:latin typeface="Calibri" pitchFamily="34" charset="0"/>
                <a:cs typeface="Calibri" pitchFamily="34" charset="0"/>
              </a:rPr>
              <a:t>fire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outbreaks</a:t>
            </a:r>
            <a:r>
              <a:rPr lang="it-IT" sz="1800" dirty="0" smtClean="0">
                <a:latin typeface="Calibri" pitchFamily="34" charset="0"/>
                <a:cs typeface="Calibri" pitchFamily="34" charset="0"/>
              </a:rPr>
              <a:t>.</a:t>
            </a:r>
          </a:p>
          <a:p>
            <a:r>
              <a:rPr lang="it-IT" sz="1800" dirty="0" err="1" smtClean="0">
                <a:latin typeface="Calibri" pitchFamily="34" charset="0"/>
                <a:cs typeface="Calibri" pitchFamily="34" charset="0"/>
              </a:rPr>
              <a:t>Most</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natural</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fires</a:t>
            </a:r>
            <a:r>
              <a:rPr lang="it-IT" sz="1800" dirty="0" smtClean="0">
                <a:latin typeface="Calibri" pitchFamily="34" charset="0"/>
                <a:cs typeface="Calibri" pitchFamily="34" charset="0"/>
              </a:rPr>
              <a:t> are </a:t>
            </a:r>
            <a:r>
              <a:rPr lang="it-IT" sz="1800" dirty="0" err="1" smtClean="0">
                <a:latin typeface="Calibri" pitchFamily="34" charset="0"/>
                <a:cs typeface="Calibri" pitchFamily="34" charset="0"/>
              </a:rPr>
              <a:t>usually</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monitored</a:t>
            </a:r>
            <a:r>
              <a:rPr lang="it-IT" sz="1800" dirty="0" smtClean="0">
                <a:latin typeface="Calibri" pitchFamily="34" charset="0"/>
                <a:cs typeface="Calibri" pitchFamily="34" charset="0"/>
              </a:rPr>
              <a:t> and </a:t>
            </a:r>
            <a:r>
              <a:rPr lang="it-IT" sz="1800" dirty="0" err="1" smtClean="0">
                <a:latin typeface="Calibri" pitchFamily="34" charset="0"/>
                <a:cs typeface="Calibri" pitchFamily="34" charset="0"/>
              </a:rPr>
              <a:t>allowed</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to</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burn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with</a:t>
            </a:r>
            <a:r>
              <a:rPr lang="it-IT" sz="1800" dirty="0" smtClean="0">
                <a:latin typeface="Calibri" pitchFamily="34" charset="0"/>
                <a:cs typeface="Calibri" pitchFamily="34" charset="0"/>
              </a:rPr>
              <a:t> the </a:t>
            </a:r>
            <a:r>
              <a:rPr lang="it-IT" sz="1800" dirty="0" err="1" smtClean="0">
                <a:latin typeface="Calibri" pitchFamily="34" charset="0"/>
                <a:cs typeface="Calibri" pitchFamily="34" charset="0"/>
              </a:rPr>
              <a:t>aim</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of</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balancing</a:t>
            </a:r>
            <a:r>
              <a:rPr lang="it-IT" sz="1800" dirty="0" smtClean="0">
                <a:latin typeface="Calibri" pitchFamily="34" charset="0"/>
                <a:cs typeface="Calibri" pitchFamily="34" charset="0"/>
              </a:rPr>
              <a:t> a </a:t>
            </a:r>
            <a:r>
              <a:rPr lang="it-IT" sz="1800" dirty="0" err="1" smtClean="0">
                <a:latin typeface="Calibri" pitchFamily="34" charset="0"/>
                <a:cs typeface="Calibri" pitchFamily="34" charset="0"/>
              </a:rPr>
              <a:t>forest</a:t>
            </a:r>
            <a:r>
              <a:rPr lang="it-IT" sz="1800" dirty="0" smtClean="0">
                <a:latin typeface="Calibri" pitchFamily="34" charset="0"/>
                <a:cs typeface="Calibri" pitchFamily="34" charset="0"/>
              </a:rPr>
              <a:t>'s </a:t>
            </a:r>
            <a:r>
              <a:rPr lang="it-IT" sz="1800" dirty="0" err="1" smtClean="0">
                <a:latin typeface="Calibri" pitchFamily="34" charset="0"/>
                <a:cs typeface="Calibri" pitchFamily="34" charset="0"/>
              </a:rPr>
              <a:t>ecology</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Vegetation</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may</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also</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burned</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occasionally</a:t>
            </a:r>
            <a:r>
              <a:rPr lang="it-IT" sz="1800" dirty="0" smtClean="0">
                <a:latin typeface="Calibri" pitchFamily="34" charset="0"/>
                <a:cs typeface="Calibri" pitchFamily="34" charset="0"/>
              </a:rPr>
              <a:t> in </a:t>
            </a:r>
            <a:r>
              <a:rPr lang="it-IT" sz="1800" dirty="0" err="1" smtClean="0">
                <a:latin typeface="Calibri" pitchFamily="34" charset="0"/>
                <a:cs typeface="Calibri" pitchFamily="34" charset="0"/>
              </a:rPr>
              <a:t>order</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to</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balance</a:t>
            </a:r>
            <a:r>
              <a:rPr lang="it-IT" sz="1800" dirty="0" smtClean="0">
                <a:latin typeface="Calibri" pitchFamily="34" charset="0"/>
                <a:cs typeface="Calibri" pitchFamily="34" charset="0"/>
              </a:rPr>
              <a:t> </a:t>
            </a:r>
            <a:r>
              <a:rPr lang="it-IT" sz="1800" dirty="0" err="1" smtClean="0">
                <a:latin typeface="Calibri" pitchFamily="34" charset="0"/>
                <a:cs typeface="Calibri" pitchFamily="34" charset="0"/>
              </a:rPr>
              <a:t>species</a:t>
            </a:r>
            <a:r>
              <a:rPr lang="it-IT" sz="1800" dirty="0" smtClean="0">
                <a:latin typeface="Calibri" pitchFamily="34" charset="0"/>
                <a:cs typeface="Calibri" pitchFamily="34" charset="0"/>
              </a:rPr>
              <a:t>.</a:t>
            </a: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p:txBody>
      </p:sp>
      <p:pic>
        <p:nvPicPr>
          <p:cNvPr id="4" name="irc_mi" descr="Immagine correlata">
            <a:hlinkClick r:id="rId2" tgtFrame="&quot;_blank&quot;"/>
          </p:cNvPr>
          <p:cNvPicPr/>
          <p:nvPr/>
        </p:nvPicPr>
        <p:blipFill>
          <a:blip r:embed="rId3" cstate="email"/>
          <a:srcRect/>
          <a:stretch>
            <a:fillRect/>
          </a:stretch>
        </p:blipFill>
        <p:spPr bwMode="auto">
          <a:xfrm>
            <a:off x="1403648" y="4221088"/>
            <a:ext cx="3196987" cy="2202180"/>
          </a:xfrm>
          <a:prstGeom prst="rect">
            <a:avLst/>
          </a:prstGeom>
          <a:noFill/>
          <a:ln w="9525">
            <a:noFill/>
            <a:miter lim="800000"/>
            <a:headEnd/>
            <a:tailEnd/>
          </a:ln>
        </p:spPr>
      </p:pic>
      <p:pic>
        <p:nvPicPr>
          <p:cNvPr id="5" name="irc_mi" descr="Risultati immagini per fires created by lightning">
            <a:hlinkClick r:id="rId4" tgtFrame="&quot;_blank&quot;"/>
          </p:cNvPr>
          <p:cNvPicPr/>
          <p:nvPr/>
        </p:nvPicPr>
        <p:blipFill>
          <a:blip r:embed="rId5" cstate="email"/>
          <a:srcRect/>
          <a:stretch>
            <a:fillRect/>
          </a:stretch>
        </p:blipFill>
        <p:spPr bwMode="auto">
          <a:xfrm>
            <a:off x="4788024" y="4149080"/>
            <a:ext cx="3816424" cy="244827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p:spPr>
        <p:txBody>
          <a:bodyPr>
            <a:normAutofit/>
          </a:bodyPr>
          <a:lstStyle/>
          <a:p>
            <a:pPr algn="ctr"/>
            <a:r>
              <a:rPr lang="it-IT" sz="3200" dirty="0" err="1" smtClean="0">
                <a:solidFill>
                  <a:srgbClr val="C00000"/>
                </a:solidFill>
                <a:latin typeface="Adobe Gothic Std B" pitchFamily="34" charset="-128"/>
                <a:ea typeface="Adobe Gothic Std B" pitchFamily="34" charset="-128"/>
              </a:rPr>
              <a:t>Fires</a:t>
            </a:r>
            <a:r>
              <a:rPr lang="it-IT" sz="3200" dirty="0" smtClean="0">
                <a:solidFill>
                  <a:srgbClr val="C00000"/>
                </a:solidFill>
                <a:latin typeface="Adobe Gothic Std B" pitchFamily="34" charset="-128"/>
                <a:ea typeface="Adobe Gothic Std B" pitchFamily="34" charset="-128"/>
              </a:rPr>
              <a:t> in the Amazon </a:t>
            </a:r>
            <a:r>
              <a:rPr lang="it-IT" sz="3200" dirty="0" err="1" smtClean="0">
                <a:solidFill>
                  <a:srgbClr val="C00000"/>
                </a:solidFill>
                <a:latin typeface="Adobe Gothic Std B" pitchFamily="34" charset="-128"/>
                <a:ea typeface="Adobe Gothic Std B" pitchFamily="34" charset="-128"/>
              </a:rPr>
              <a:t>Rainforest</a:t>
            </a:r>
            <a:endParaRPr lang="it-IT" sz="3200" dirty="0">
              <a:solidFill>
                <a:srgbClr val="C00000"/>
              </a:solidFill>
              <a:latin typeface="Adobe Gothic Std B" pitchFamily="34" charset="-128"/>
              <a:ea typeface="Adobe Gothic Std B" pitchFamily="34" charset="-128"/>
            </a:endParaRPr>
          </a:p>
        </p:txBody>
      </p:sp>
      <p:sp>
        <p:nvSpPr>
          <p:cNvPr id="3" name="Segnaposto contenuto 2"/>
          <p:cNvSpPr>
            <a:spLocks noGrp="1"/>
          </p:cNvSpPr>
          <p:nvPr>
            <p:ph idx="1"/>
          </p:nvPr>
        </p:nvSpPr>
        <p:spPr>
          <a:xfrm>
            <a:off x="457200" y="980728"/>
            <a:ext cx="8435280" cy="5616624"/>
          </a:xfrm>
        </p:spPr>
        <p:txBody>
          <a:bodyPr/>
          <a:lstStyle/>
          <a:p>
            <a:pPr>
              <a:buNone/>
            </a:pPr>
            <a:r>
              <a:rPr lang="en-US" sz="2000" b="1" dirty="0" smtClean="0">
                <a:latin typeface="Calibri" pitchFamily="34" charset="0"/>
                <a:cs typeface="Calibri" pitchFamily="34" charset="0"/>
              </a:rPr>
              <a:t>There have been a lot of fires this year</a:t>
            </a:r>
          </a:p>
          <a:p>
            <a:r>
              <a:rPr lang="en-US" sz="2000" dirty="0" smtClean="0">
                <a:latin typeface="Calibri" pitchFamily="34" charset="0"/>
                <a:cs typeface="Calibri" pitchFamily="34" charset="0"/>
              </a:rPr>
              <a:t>Brazil - home to more than half the Amazon rainforest - has seen </a:t>
            </a:r>
            <a:r>
              <a:rPr lang="en-US" sz="2000" b="1" dirty="0" smtClean="0">
                <a:latin typeface="Calibri" pitchFamily="34" charset="0"/>
                <a:cs typeface="Calibri" pitchFamily="34" charset="0"/>
                <a:hlinkClick r:id="rId2"/>
              </a:rPr>
              <a:t>a high number of fires in 2019, Brazilian space agency data suggests.</a:t>
            </a: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The National Institute for Space Research (</a:t>
            </a:r>
            <a:r>
              <a:rPr lang="en-US" sz="2000" dirty="0" err="1" smtClean="0">
                <a:latin typeface="Calibri" pitchFamily="34" charset="0"/>
                <a:cs typeface="Calibri" pitchFamily="34" charset="0"/>
              </a:rPr>
              <a:t>Inpe</a:t>
            </a:r>
            <a:r>
              <a:rPr lang="en-US" sz="2000" dirty="0" smtClean="0">
                <a:latin typeface="Calibri" pitchFamily="34" charset="0"/>
                <a:cs typeface="Calibri" pitchFamily="34" charset="0"/>
              </a:rPr>
              <a:t>) says its satellite data shows an 76% increase on the same period in 2018.</a:t>
            </a:r>
          </a:p>
          <a:p>
            <a:pPr>
              <a:buNone/>
            </a:pPr>
            <a:r>
              <a:rPr lang="en-US" sz="2000" b="1" dirty="0" smtClean="0">
                <a:latin typeface="Calibri" pitchFamily="34" charset="0"/>
                <a:cs typeface="Calibri" pitchFamily="34" charset="0"/>
              </a:rPr>
              <a:t>Other countries have also been affected</a:t>
            </a:r>
          </a:p>
          <a:p>
            <a:r>
              <a:rPr lang="en-US" sz="2000" dirty="0" smtClean="0">
                <a:latin typeface="Calibri" pitchFamily="34" charset="0"/>
                <a:cs typeface="Calibri" pitchFamily="34" charset="0"/>
              </a:rPr>
              <a:t>A number of other countries in the Amazon basin - an area spanning 7.4m sq km (2.9m sq miles) - have also seen a high number of fires this year: Venezuela, Peru and Bolivia.</a:t>
            </a:r>
            <a:endParaRPr lang="it-IT" sz="2000" dirty="0" smtClean="0">
              <a:latin typeface="Calibri" pitchFamily="34" charset="0"/>
              <a:cs typeface="Calibri" pitchFamily="34" charset="0"/>
            </a:endParaRPr>
          </a:p>
          <a:p>
            <a:endParaRPr lang="en-US" sz="2000" dirty="0" smtClean="0">
              <a:latin typeface="Calibri" pitchFamily="34" charset="0"/>
              <a:cs typeface="Calibri" pitchFamily="34" charset="0"/>
            </a:endParaRPr>
          </a:p>
          <a:p>
            <a:endParaRPr lang="en-US" sz="2000" dirty="0" smtClean="0">
              <a:latin typeface="Calibri" pitchFamily="34" charset="0"/>
              <a:cs typeface="Calibri" pitchFamily="34" charset="0"/>
            </a:endParaRPr>
          </a:p>
          <a:p>
            <a:endParaRPr lang="it-IT" dirty="0"/>
          </a:p>
        </p:txBody>
      </p:sp>
      <p:pic>
        <p:nvPicPr>
          <p:cNvPr id="4" name="irc_mi" descr="Risultati immagini per forests fires in italy and amazon">
            <a:hlinkClick r:id="rId3" tgtFrame="&quot;_blank&quot;"/>
          </p:cNvPr>
          <p:cNvPicPr/>
          <p:nvPr/>
        </p:nvPicPr>
        <p:blipFill>
          <a:blip r:embed="rId4" cstate="email"/>
          <a:srcRect/>
          <a:stretch>
            <a:fillRect/>
          </a:stretch>
        </p:blipFill>
        <p:spPr bwMode="auto">
          <a:xfrm>
            <a:off x="5004048" y="3789040"/>
            <a:ext cx="3024336" cy="2736304"/>
          </a:xfrm>
          <a:prstGeom prst="rect">
            <a:avLst/>
          </a:prstGeom>
          <a:noFill/>
          <a:ln w="9525">
            <a:noFill/>
            <a:miter lim="800000"/>
            <a:headEnd/>
            <a:tailEnd/>
          </a:ln>
        </p:spPr>
      </p:pic>
      <p:pic>
        <p:nvPicPr>
          <p:cNvPr id="5" name="irc_mi" descr="Risultati immagini per fires in amazon rainforest">
            <a:hlinkClick r:id="rId5" tgtFrame="&quot;_blank&quot;"/>
          </p:cNvPr>
          <p:cNvPicPr/>
          <p:nvPr/>
        </p:nvPicPr>
        <p:blipFill>
          <a:blip r:embed="rId6" cstate="email"/>
          <a:srcRect/>
          <a:stretch>
            <a:fillRect/>
          </a:stretch>
        </p:blipFill>
        <p:spPr bwMode="auto">
          <a:xfrm>
            <a:off x="539552" y="4149080"/>
            <a:ext cx="3600400" cy="237626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457200" y="332656"/>
            <a:ext cx="8229600" cy="792088"/>
          </a:xfrm>
        </p:spPr>
        <p:txBody>
          <a:bodyPr>
            <a:normAutofit/>
          </a:bodyPr>
          <a:lstStyle/>
          <a:p>
            <a:pPr algn="ctr"/>
            <a:r>
              <a:rPr lang="it-IT" sz="3200" dirty="0" err="1" smtClean="0">
                <a:solidFill>
                  <a:srgbClr val="FFFF00"/>
                </a:solidFill>
              </a:rPr>
              <a:t>Fires</a:t>
            </a:r>
            <a:r>
              <a:rPr lang="it-IT" sz="3200" dirty="0" smtClean="0">
                <a:solidFill>
                  <a:srgbClr val="FFFF00"/>
                </a:solidFill>
              </a:rPr>
              <a:t> in the Amazon </a:t>
            </a:r>
            <a:r>
              <a:rPr lang="it-IT" sz="3200" dirty="0" err="1" smtClean="0">
                <a:solidFill>
                  <a:srgbClr val="FFFF00"/>
                </a:solidFill>
              </a:rPr>
              <a:t>Rainforest</a:t>
            </a:r>
            <a:endParaRPr lang="it-IT" sz="3200" dirty="0">
              <a:solidFill>
                <a:srgbClr val="FFFF00"/>
              </a:solidFill>
            </a:endParaRPr>
          </a:p>
        </p:txBody>
      </p:sp>
      <p:sp>
        <p:nvSpPr>
          <p:cNvPr id="10" name="Segnaposto contenuto 9"/>
          <p:cNvSpPr>
            <a:spLocks noGrp="1"/>
          </p:cNvSpPr>
          <p:nvPr>
            <p:ph sz="half" idx="1"/>
          </p:nvPr>
        </p:nvSpPr>
        <p:spPr>
          <a:xfrm>
            <a:off x="107504" y="1196752"/>
            <a:ext cx="4392488" cy="5472608"/>
          </a:xfrm>
        </p:spPr>
        <p:txBody>
          <a:bodyPr>
            <a:normAutofit/>
          </a:bodyPr>
          <a:lstStyle/>
          <a:p>
            <a:r>
              <a:rPr lang="en-US" sz="1900" dirty="0" smtClean="0">
                <a:latin typeface="Calibri" pitchFamily="34" charset="0"/>
                <a:cs typeface="Calibri" pitchFamily="34" charset="0"/>
              </a:rPr>
              <a:t>Forest fires are common in the Amazon during the dry season, which runs from July to October. They can be caused by naturally occurring events, such as lightning strikes, but this year most are believed to have been started by farmers and loggers clearing land for crops or grazing.</a:t>
            </a:r>
          </a:p>
          <a:p>
            <a:r>
              <a:rPr lang="en-US" sz="1900" dirty="0" smtClean="0">
                <a:latin typeface="Calibri" pitchFamily="34" charset="0"/>
                <a:cs typeface="Calibri" pitchFamily="34" charset="0"/>
              </a:rPr>
              <a:t>There had been a noticeable increase in large, intense, and persistent fires along major roads in the central Brazilian Amazon.</a:t>
            </a:r>
          </a:p>
          <a:p>
            <a:endParaRPr lang="it-IT" dirty="0"/>
          </a:p>
        </p:txBody>
      </p:sp>
      <p:sp>
        <p:nvSpPr>
          <p:cNvPr id="11" name="Segnaposto contenuto 10"/>
          <p:cNvSpPr>
            <a:spLocks noGrp="1"/>
          </p:cNvSpPr>
          <p:nvPr>
            <p:ph sz="half" idx="2"/>
          </p:nvPr>
        </p:nvSpPr>
        <p:spPr>
          <a:xfrm>
            <a:off x="4648200" y="1196752"/>
            <a:ext cx="4244280" cy="5400600"/>
          </a:xfrm>
        </p:spPr>
        <p:txBody>
          <a:bodyPr>
            <a:normAutofit/>
          </a:bodyPr>
          <a:lstStyle/>
          <a:p>
            <a:r>
              <a:rPr lang="en-US" sz="1800" b="1" dirty="0" smtClean="0">
                <a:latin typeface="Calibri" pitchFamily="34" charset="0"/>
                <a:cs typeface="Calibri" pitchFamily="34" charset="0"/>
              </a:rPr>
              <a:t>The fires are emitting large amounts of smoke and carbon</a:t>
            </a:r>
          </a:p>
          <a:p>
            <a:r>
              <a:rPr lang="en-US" sz="1800" dirty="0" smtClean="0">
                <a:latin typeface="Calibri" pitchFamily="34" charset="0"/>
                <a:cs typeface="Calibri" pitchFamily="34" charset="0"/>
              </a:rPr>
              <a:t>Plumes of smoke from the fires have spread across the Amazon region and beyond. </a:t>
            </a:r>
          </a:p>
          <a:p>
            <a:r>
              <a:rPr lang="en-US" sz="1800" b="1" dirty="0" smtClean="0">
                <a:latin typeface="Calibri" pitchFamily="34" charset="0"/>
                <a:cs typeface="Calibri" pitchFamily="34" charset="0"/>
                <a:hlinkClick r:id="rId2"/>
              </a:rPr>
              <a:t>the smoke has been travelling as far as the Atlantic coast.</a:t>
            </a:r>
            <a:endParaRPr lang="en-US" sz="1800" b="1" dirty="0" smtClean="0">
              <a:latin typeface="Calibri" pitchFamily="34" charset="0"/>
              <a:cs typeface="Calibri" pitchFamily="34" charset="0"/>
            </a:endParaRPr>
          </a:p>
          <a:p>
            <a:r>
              <a:rPr lang="en-US" sz="1800" dirty="0" smtClean="0">
                <a:latin typeface="Calibri" pitchFamily="34" charset="0"/>
                <a:cs typeface="Calibri" pitchFamily="34" charset="0"/>
              </a:rPr>
              <a:t>The fires have been releasing a large amount of carbon dioxide.</a:t>
            </a:r>
          </a:p>
          <a:p>
            <a:r>
              <a:rPr lang="en-US" sz="1800" dirty="0" smtClean="0">
                <a:latin typeface="Calibri" pitchFamily="34" charset="0"/>
                <a:cs typeface="Calibri" pitchFamily="34" charset="0"/>
              </a:rPr>
              <a:t>They are also emitting carbon monoxide - a gas released when wood is burned and does not have much access to oxygen.</a:t>
            </a:r>
            <a:endParaRPr lang="it-IT" sz="1800" b="1" dirty="0">
              <a:latin typeface="Calibri" pitchFamily="34" charset="0"/>
              <a:cs typeface="Calibri" pitchFamily="34" charset="0"/>
            </a:endParaRPr>
          </a:p>
        </p:txBody>
      </p:sp>
      <p:pic>
        <p:nvPicPr>
          <p:cNvPr id="12" name="irc_mi" descr="Risultati immagini per fires in amazon rainforest">
            <a:hlinkClick r:id="rId3" tgtFrame="&quot;_blank&quot;"/>
          </p:cNvPr>
          <p:cNvPicPr/>
          <p:nvPr/>
        </p:nvPicPr>
        <p:blipFill>
          <a:blip r:embed="rId4" cstate="email"/>
          <a:srcRect/>
          <a:stretch>
            <a:fillRect/>
          </a:stretch>
        </p:blipFill>
        <p:spPr bwMode="auto">
          <a:xfrm>
            <a:off x="1403648" y="4725144"/>
            <a:ext cx="2880320" cy="1944216"/>
          </a:xfrm>
          <a:prstGeom prst="rect">
            <a:avLst/>
          </a:prstGeom>
          <a:noFill/>
          <a:ln w="9525">
            <a:noFill/>
            <a:miter lim="800000"/>
            <a:headEnd/>
            <a:tailEnd/>
          </a:ln>
        </p:spPr>
      </p:pic>
      <p:pic>
        <p:nvPicPr>
          <p:cNvPr id="13" name="irc_mi" descr="Risultati immagini per sao paulo under the smog of amazon rainforest">
            <a:hlinkClick r:id="rId5" tgtFrame="&quot;_blank&quot;"/>
          </p:cNvPr>
          <p:cNvPicPr/>
          <p:nvPr/>
        </p:nvPicPr>
        <p:blipFill>
          <a:blip r:embed="rId6" cstate="email"/>
          <a:srcRect/>
          <a:stretch>
            <a:fillRect/>
          </a:stretch>
        </p:blipFill>
        <p:spPr bwMode="auto">
          <a:xfrm>
            <a:off x="5940152" y="4797153"/>
            <a:ext cx="2736304" cy="1800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404664"/>
            <a:ext cx="8229600" cy="648072"/>
          </a:xfrm>
        </p:spPr>
        <p:txBody>
          <a:bodyPr>
            <a:noAutofit/>
          </a:bodyPr>
          <a:lstStyle/>
          <a:p>
            <a:pPr algn="ctr"/>
            <a:r>
              <a:rPr lang="it-IT" sz="3200" dirty="0" err="1" smtClean="0">
                <a:solidFill>
                  <a:srgbClr val="002060"/>
                </a:solidFill>
                <a:latin typeface="Adobe Gothic Std B" pitchFamily="34" charset="-128"/>
                <a:ea typeface="Adobe Gothic Std B" pitchFamily="34" charset="-128"/>
              </a:rPr>
              <a:t>Fires</a:t>
            </a:r>
            <a:r>
              <a:rPr lang="it-IT" sz="3200" dirty="0" smtClean="0">
                <a:solidFill>
                  <a:srgbClr val="002060"/>
                </a:solidFill>
                <a:latin typeface="Adobe Gothic Std B" pitchFamily="34" charset="-128"/>
                <a:ea typeface="Adobe Gothic Std B" pitchFamily="34" charset="-128"/>
              </a:rPr>
              <a:t> and </a:t>
            </a:r>
            <a:r>
              <a:rPr lang="it-IT" sz="3200" dirty="0" err="1" smtClean="0">
                <a:solidFill>
                  <a:srgbClr val="002060"/>
                </a:solidFill>
                <a:latin typeface="Adobe Gothic Std B" pitchFamily="34" charset="-128"/>
                <a:ea typeface="Adobe Gothic Std B" pitchFamily="34" charset="-128"/>
              </a:rPr>
              <a:t>Climate</a:t>
            </a:r>
            <a:r>
              <a:rPr lang="it-IT" sz="3200" dirty="0" smtClean="0">
                <a:solidFill>
                  <a:srgbClr val="002060"/>
                </a:solidFill>
                <a:latin typeface="Adobe Gothic Std B" pitchFamily="34" charset="-128"/>
                <a:ea typeface="Adobe Gothic Std B" pitchFamily="34" charset="-128"/>
              </a:rPr>
              <a:t> </a:t>
            </a:r>
            <a:r>
              <a:rPr lang="it-IT" sz="3200" dirty="0" err="1" smtClean="0">
                <a:solidFill>
                  <a:srgbClr val="002060"/>
                </a:solidFill>
                <a:latin typeface="Adobe Gothic Std B" pitchFamily="34" charset="-128"/>
                <a:ea typeface="Adobe Gothic Std B" pitchFamily="34" charset="-128"/>
              </a:rPr>
              <a:t>Change</a:t>
            </a:r>
            <a:endParaRPr lang="it-IT" sz="3200" dirty="0">
              <a:solidFill>
                <a:srgbClr val="002060"/>
              </a:solidFill>
              <a:latin typeface="Adobe Gothic Std B" pitchFamily="34" charset="-128"/>
              <a:ea typeface="Adobe Gothic Std B" pitchFamily="34" charset="-128"/>
            </a:endParaRPr>
          </a:p>
        </p:txBody>
      </p:sp>
      <p:sp>
        <p:nvSpPr>
          <p:cNvPr id="6" name="Segnaposto contenuto 5"/>
          <p:cNvSpPr>
            <a:spLocks noGrp="1"/>
          </p:cNvSpPr>
          <p:nvPr>
            <p:ph idx="1"/>
          </p:nvPr>
        </p:nvSpPr>
        <p:spPr>
          <a:xfrm>
            <a:off x="457200" y="1196752"/>
            <a:ext cx="8229600" cy="5127848"/>
          </a:xfrm>
        </p:spPr>
        <p:txBody>
          <a:bodyPr/>
          <a:lstStyle/>
          <a:p>
            <a:r>
              <a:rPr lang="en-US" sz="2000" dirty="0" smtClean="0">
                <a:latin typeface="Calibri" pitchFamily="34" charset="0"/>
                <a:cs typeface="Calibri" pitchFamily="34" charset="0"/>
              </a:rPr>
              <a:t>The Amazon basin - home to about three million species of plants and animals, and one million indigenous people - is crucial to regulating global warming, with its forests absorbing millions of </a:t>
            </a:r>
            <a:r>
              <a:rPr lang="en-US" sz="2000" dirty="0" err="1" smtClean="0">
                <a:latin typeface="Calibri" pitchFamily="34" charset="0"/>
                <a:cs typeface="Calibri" pitchFamily="34" charset="0"/>
              </a:rPr>
              <a:t>tonnes</a:t>
            </a:r>
            <a:r>
              <a:rPr lang="en-US" sz="2000" dirty="0" smtClean="0">
                <a:latin typeface="Calibri" pitchFamily="34" charset="0"/>
                <a:cs typeface="Calibri" pitchFamily="34" charset="0"/>
              </a:rPr>
              <a:t> of carbon every year. </a:t>
            </a:r>
          </a:p>
          <a:p>
            <a:r>
              <a:rPr lang="en-US" sz="2000" dirty="0" smtClean="0">
                <a:latin typeface="Calibri" pitchFamily="34" charset="0"/>
                <a:cs typeface="Calibri" pitchFamily="34" charset="0"/>
              </a:rPr>
              <a:t>But when trees are cut or burned, the carbon they are storing is released into the atmosphere and the rainforest's capacity to absorb carbon is reduced.</a:t>
            </a:r>
          </a:p>
          <a:p>
            <a:r>
              <a:rPr lang="en-US" sz="2000" dirty="0" smtClean="0">
                <a:latin typeface="Calibri" pitchFamily="34" charset="0"/>
                <a:cs typeface="Calibri" pitchFamily="34" charset="0"/>
              </a:rPr>
              <a:t>When the frequency of forest fires in a given area is high, </a:t>
            </a:r>
            <a:r>
              <a:rPr lang="en-US" sz="2000" b="1" dirty="0" smtClean="0">
                <a:latin typeface="Calibri" pitchFamily="34" charset="0"/>
                <a:cs typeface="Calibri" pitchFamily="34" charset="0"/>
              </a:rPr>
              <a:t>the consequences can be devastating. </a:t>
            </a:r>
            <a:r>
              <a:rPr lang="en-US" sz="2000" dirty="0" smtClean="0">
                <a:latin typeface="Calibri" pitchFamily="34" charset="0"/>
                <a:cs typeface="Calibri" pitchFamily="34" charset="0"/>
              </a:rPr>
              <a:t>If some specialists consider fire to be a windfall for the ecosystem (elimination of diseased plants and plants, increased plant and animal diversity, etc.), we must not forget that </a:t>
            </a:r>
            <a:r>
              <a:rPr lang="en-US" sz="2000" b="1" dirty="0" smtClean="0">
                <a:latin typeface="Calibri" pitchFamily="34" charset="0"/>
                <a:cs typeface="Calibri" pitchFamily="34" charset="0"/>
              </a:rPr>
              <a:t>the natural cycles of forests are disturbed and that some species disappear, while invasive plants proliferate. </a:t>
            </a:r>
            <a:r>
              <a:rPr lang="en-US" sz="2000" dirty="0" smtClean="0">
                <a:latin typeface="Calibri" pitchFamily="34" charset="0"/>
                <a:cs typeface="Calibri" pitchFamily="34" charset="0"/>
              </a:rPr>
              <a:t>Forest fires increase carbon dioxide levels in the atmosphere, contributing to the greenhouse effect and climate change. In addition, ashes destroy much of the nutrients and erode the soil, causing flooding and landslides.</a:t>
            </a:r>
            <a:endParaRPr lang="it-IT" sz="2000" dirty="0" smtClean="0">
              <a:latin typeface="Calibri" pitchFamily="34" charset="0"/>
              <a:cs typeface="Calibri" pitchFamily="34" charset="0"/>
            </a:endParaRPr>
          </a:p>
          <a:p>
            <a:endParaRPr lang="en-US" sz="2000" dirty="0" smtClean="0">
              <a:latin typeface="Calibri" pitchFamily="34" charset="0"/>
              <a:cs typeface="Calibri" pitchFamily="34" charset="0"/>
            </a:endParaRPr>
          </a:p>
          <a:p>
            <a:endParaRPr lang="en-US" sz="2000" dirty="0" smtClean="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576064"/>
          </a:xfrm>
        </p:spPr>
        <p:txBody>
          <a:bodyPr>
            <a:normAutofit/>
          </a:bodyPr>
          <a:lstStyle/>
          <a:p>
            <a:pPr algn="ctr"/>
            <a:r>
              <a:rPr lang="it-IT" sz="3200" dirty="0" err="1" smtClean="0">
                <a:solidFill>
                  <a:srgbClr val="C00000"/>
                </a:solidFill>
                <a:latin typeface="Adobe Gothic Std B" pitchFamily="34" charset="-128"/>
                <a:ea typeface="Adobe Gothic Std B" pitchFamily="34" charset="-128"/>
              </a:rPr>
              <a:t>Fires</a:t>
            </a:r>
            <a:r>
              <a:rPr lang="it-IT" sz="3200" dirty="0" smtClean="0">
                <a:solidFill>
                  <a:srgbClr val="C00000"/>
                </a:solidFill>
                <a:latin typeface="Adobe Gothic Std B" pitchFamily="34" charset="-128"/>
                <a:ea typeface="Adobe Gothic Std B" pitchFamily="34" charset="-128"/>
              </a:rPr>
              <a:t> in </a:t>
            </a:r>
            <a:r>
              <a:rPr lang="it-IT" sz="3200" dirty="0" err="1" smtClean="0">
                <a:solidFill>
                  <a:srgbClr val="C00000"/>
                </a:solidFill>
                <a:latin typeface="Adobe Gothic Std B" pitchFamily="34" charset="-128"/>
                <a:ea typeface="Adobe Gothic Std B" pitchFamily="34" charset="-128"/>
              </a:rPr>
              <a:t>African</a:t>
            </a:r>
            <a:r>
              <a:rPr lang="it-IT" sz="3200" dirty="0" smtClean="0">
                <a:solidFill>
                  <a:srgbClr val="C00000"/>
                </a:solidFill>
                <a:latin typeface="Adobe Gothic Std B" pitchFamily="34" charset="-128"/>
                <a:ea typeface="Adobe Gothic Std B" pitchFamily="34" charset="-128"/>
              </a:rPr>
              <a:t> </a:t>
            </a:r>
            <a:r>
              <a:rPr lang="it-IT" sz="3200" dirty="0" err="1" smtClean="0">
                <a:solidFill>
                  <a:srgbClr val="C00000"/>
                </a:solidFill>
                <a:latin typeface="Adobe Gothic Std B" pitchFamily="34" charset="-128"/>
                <a:ea typeface="Adobe Gothic Std B" pitchFamily="34" charset="-128"/>
              </a:rPr>
              <a:t>Forests</a:t>
            </a:r>
            <a:endParaRPr lang="it-IT" sz="3200" dirty="0">
              <a:solidFill>
                <a:srgbClr val="C00000"/>
              </a:solidFill>
              <a:latin typeface="Adobe Gothic Std B" pitchFamily="34" charset="-128"/>
              <a:ea typeface="Adobe Gothic Std B" pitchFamily="34" charset="-128"/>
            </a:endParaRPr>
          </a:p>
        </p:txBody>
      </p:sp>
      <p:sp>
        <p:nvSpPr>
          <p:cNvPr id="3" name="Segnaposto contenuto 2"/>
          <p:cNvSpPr>
            <a:spLocks noGrp="1"/>
          </p:cNvSpPr>
          <p:nvPr>
            <p:ph idx="1"/>
          </p:nvPr>
        </p:nvSpPr>
        <p:spPr>
          <a:xfrm>
            <a:off x="457200" y="908720"/>
            <a:ext cx="8435280" cy="5760640"/>
          </a:xfrm>
        </p:spPr>
        <p:txBody>
          <a:bodyPr>
            <a:normAutofit/>
          </a:bodyPr>
          <a:lstStyle/>
          <a:p>
            <a:r>
              <a:rPr lang="en-US" sz="1800" dirty="0" smtClean="0">
                <a:latin typeface="Calibri" pitchFamily="34" charset="0"/>
                <a:cs typeface="Calibri" pitchFamily="34" charset="0"/>
              </a:rPr>
              <a:t>In NASA satellite images, forest fires in central Africa appear to burn alarmingly like a red chain from Gabon to Angola similar to the blazes in Brazil’s Amazon.</a:t>
            </a:r>
          </a:p>
          <a:p>
            <a:r>
              <a:rPr lang="en-US" sz="1800" dirty="0" smtClean="0">
                <a:latin typeface="Calibri" pitchFamily="34" charset="0"/>
                <a:cs typeface="Calibri" pitchFamily="34" charset="0"/>
              </a:rPr>
              <a:t>Experts say central Africa’s rainforest fires are often more seasonal and linked to traditional seasonal farming methods.</a:t>
            </a:r>
          </a:p>
          <a:p>
            <a:r>
              <a:rPr lang="en-US" sz="1800" dirty="0" smtClean="0">
                <a:latin typeface="Calibri" pitchFamily="34" charset="0"/>
                <a:cs typeface="Calibri" pitchFamily="34" charset="0"/>
              </a:rPr>
              <a:t>No doubt the region is key for the climate: The Congo Basin forest is commonly referred to as the “second green lung” of the planet after the Amazon.</a:t>
            </a:r>
          </a:p>
          <a:p>
            <a:r>
              <a:rPr lang="en-US" sz="1800" dirty="0" smtClean="0">
                <a:latin typeface="Calibri" pitchFamily="34" charset="0"/>
                <a:cs typeface="Calibri" pitchFamily="34" charset="0"/>
              </a:rPr>
              <a:t>The forests cover an area of 3.3 million square </a:t>
            </a:r>
            <a:r>
              <a:rPr lang="en-US" sz="1800" dirty="0" err="1" smtClean="0">
                <a:latin typeface="Calibri" pitchFamily="34" charset="0"/>
                <a:cs typeface="Calibri" pitchFamily="34" charset="0"/>
              </a:rPr>
              <a:t>kilometres</a:t>
            </a:r>
            <a:r>
              <a:rPr lang="en-US" sz="1800" dirty="0" smtClean="0">
                <a:latin typeface="Calibri" pitchFamily="34" charset="0"/>
                <a:cs typeface="Calibri" pitchFamily="34" charset="0"/>
              </a:rPr>
              <a:t> in several countries, including about a third in the </a:t>
            </a:r>
            <a:r>
              <a:rPr lang="en-US" sz="1800" b="1" dirty="0" smtClean="0">
                <a:latin typeface="Calibri" pitchFamily="34" charset="0"/>
                <a:cs typeface="Calibri" pitchFamily="34" charset="0"/>
                <a:hlinkClick r:id="rId2"/>
              </a:rPr>
              <a:t>Democratic Republic of Congo</a:t>
            </a:r>
            <a:r>
              <a:rPr lang="en-US" sz="1800" dirty="0" smtClean="0">
                <a:latin typeface="Calibri" pitchFamily="34" charset="0"/>
                <a:cs typeface="Calibri" pitchFamily="34" charset="0"/>
              </a:rPr>
              <a:t>, and the rest in </a:t>
            </a:r>
            <a:r>
              <a:rPr lang="en-US" sz="1800" b="1" dirty="0" smtClean="0">
                <a:latin typeface="Calibri" pitchFamily="34" charset="0"/>
                <a:cs typeface="Calibri" pitchFamily="34" charset="0"/>
                <a:hlinkClick r:id="rId3"/>
              </a:rPr>
              <a:t>Gabon</a:t>
            </a:r>
            <a:r>
              <a:rPr lang="en-US" sz="1800" dirty="0" smtClean="0">
                <a:latin typeface="Calibri" pitchFamily="34" charset="0"/>
                <a:cs typeface="Calibri" pitchFamily="34" charset="0"/>
              </a:rPr>
              <a:t>, Congo, Cameroon and Central Africa.</a:t>
            </a:r>
          </a:p>
          <a:p>
            <a:r>
              <a:rPr lang="en-US" sz="1800" dirty="0" smtClean="0">
                <a:latin typeface="Calibri" pitchFamily="34" charset="0"/>
                <a:cs typeface="Calibri" pitchFamily="34" charset="0"/>
              </a:rPr>
              <a:t>Just like the Amazon, the forests of the Congo Basin absorb tons of carbon dioxide (CO2) in trees and peat marshes - seen by experts as a key way to combat climate change. They are also sanctuaries for endangered species.</a:t>
            </a:r>
          </a:p>
          <a:p>
            <a:endParaRPr lang="en-US" sz="1800" dirty="0" smtClean="0">
              <a:latin typeface="Calibri" pitchFamily="34" charset="0"/>
              <a:cs typeface="Calibri" pitchFamily="34" charset="0"/>
            </a:endParaRPr>
          </a:p>
          <a:p>
            <a:endParaRPr lang="en-US" sz="2000" dirty="0" smtClean="0">
              <a:latin typeface="Calibri" pitchFamily="34" charset="0"/>
              <a:cs typeface="Calibri" pitchFamily="34" charset="0"/>
            </a:endParaRPr>
          </a:p>
          <a:p>
            <a:endParaRPr lang="it-IT" sz="2000" dirty="0">
              <a:latin typeface="Calibri" pitchFamily="34" charset="0"/>
              <a:cs typeface="Calibri" pitchFamily="34" charset="0"/>
            </a:endParaRPr>
          </a:p>
        </p:txBody>
      </p:sp>
      <p:pic>
        <p:nvPicPr>
          <p:cNvPr id="4" name="irc_mi" descr="Risultati immagini per forests fires in italy 2019">
            <a:hlinkClick r:id="rId4" tgtFrame="&quot;_blank&quot;"/>
          </p:cNvPr>
          <p:cNvPicPr/>
          <p:nvPr/>
        </p:nvPicPr>
        <p:blipFill>
          <a:blip r:embed="rId5" cstate="email"/>
          <a:srcRect/>
          <a:stretch>
            <a:fillRect/>
          </a:stretch>
        </p:blipFill>
        <p:spPr bwMode="auto">
          <a:xfrm>
            <a:off x="3275856" y="4509120"/>
            <a:ext cx="3312368" cy="216024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188640"/>
            <a:ext cx="2743200" cy="936104"/>
          </a:xfrm>
        </p:spPr>
        <p:txBody>
          <a:bodyPr>
            <a:normAutofit fontScale="90000"/>
          </a:bodyPr>
          <a:lstStyle/>
          <a:p>
            <a:pPr algn="ctr"/>
            <a:r>
              <a:rPr lang="it-IT" sz="3200" dirty="0" err="1" smtClean="0">
                <a:solidFill>
                  <a:srgbClr val="7030A0"/>
                </a:solidFill>
                <a:latin typeface="Adobe Gothic Std B" pitchFamily="34" charset="-128"/>
                <a:ea typeface="Adobe Gothic Std B" pitchFamily="34" charset="-128"/>
              </a:rPr>
              <a:t>How</a:t>
            </a:r>
            <a:r>
              <a:rPr lang="it-IT" sz="3200" dirty="0" smtClean="0">
                <a:solidFill>
                  <a:srgbClr val="7030A0"/>
                </a:solidFill>
                <a:latin typeface="Adobe Gothic Std B" pitchFamily="34" charset="-128"/>
                <a:ea typeface="Adobe Gothic Std B" pitchFamily="34" charset="-128"/>
              </a:rPr>
              <a:t> </a:t>
            </a:r>
            <a:r>
              <a:rPr lang="it-IT" sz="3200" dirty="0" err="1" smtClean="0">
                <a:solidFill>
                  <a:srgbClr val="7030A0"/>
                </a:solidFill>
                <a:latin typeface="Adobe Gothic Std B" pitchFamily="34" charset="-128"/>
                <a:ea typeface="Adobe Gothic Std B" pitchFamily="34" charset="-128"/>
              </a:rPr>
              <a:t>to</a:t>
            </a:r>
            <a:r>
              <a:rPr lang="it-IT" sz="3200" dirty="0" smtClean="0">
                <a:solidFill>
                  <a:srgbClr val="7030A0"/>
                </a:solidFill>
                <a:latin typeface="Adobe Gothic Std B" pitchFamily="34" charset="-128"/>
                <a:ea typeface="Adobe Gothic Std B" pitchFamily="34" charset="-128"/>
              </a:rPr>
              <a:t> </a:t>
            </a:r>
            <a:r>
              <a:rPr lang="it-IT" sz="3200" dirty="0" err="1" smtClean="0">
                <a:solidFill>
                  <a:srgbClr val="7030A0"/>
                </a:solidFill>
                <a:latin typeface="Adobe Gothic Std B" pitchFamily="34" charset="-128"/>
                <a:ea typeface="Adobe Gothic Std B" pitchFamily="34" charset="-128"/>
              </a:rPr>
              <a:t>prevent</a:t>
            </a:r>
            <a:r>
              <a:rPr lang="it-IT" sz="3200" dirty="0" smtClean="0">
                <a:solidFill>
                  <a:srgbClr val="7030A0"/>
                </a:solidFill>
                <a:latin typeface="Adobe Gothic Std B" pitchFamily="34" charset="-128"/>
                <a:ea typeface="Adobe Gothic Std B" pitchFamily="34" charset="-128"/>
              </a:rPr>
              <a:t> </a:t>
            </a:r>
            <a:r>
              <a:rPr lang="it-IT" sz="3200" dirty="0" err="1" smtClean="0">
                <a:solidFill>
                  <a:srgbClr val="7030A0"/>
                </a:solidFill>
                <a:latin typeface="Adobe Gothic Std B" pitchFamily="34" charset="-128"/>
                <a:ea typeface="Adobe Gothic Std B" pitchFamily="34" charset="-128"/>
              </a:rPr>
              <a:t>fire</a:t>
            </a:r>
            <a:endParaRPr lang="it-IT" sz="3200" dirty="0">
              <a:solidFill>
                <a:srgbClr val="7030A0"/>
              </a:solidFill>
              <a:latin typeface="Adobe Gothic Std B" pitchFamily="34" charset="-128"/>
              <a:ea typeface="Adobe Gothic Std B" pitchFamily="34" charset="-128"/>
            </a:endParaRPr>
          </a:p>
        </p:txBody>
      </p:sp>
      <p:sp>
        <p:nvSpPr>
          <p:cNvPr id="5" name="Segnaposto testo 4"/>
          <p:cNvSpPr>
            <a:spLocks noGrp="1"/>
          </p:cNvSpPr>
          <p:nvPr>
            <p:ph type="body" idx="2"/>
          </p:nvPr>
        </p:nvSpPr>
        <p:spPr>
          <a:xfrm>
            <a:off x="323528" y="1196752"/>
            <a:ext cx="3105472" cy="5400600"/>
          </a:xfrm>
        </p:spPr>
        <p:txBody>
          <a:bodyPr>
            <a:normAutofit/>
          </a:bodyPr>
          <a:lstStyle/>
          <a:p>
            <a:r>
              <a:rPr lang="en-US" sz="1800" b="1" dirty="0" smtClean="0">
                <a:latin typeface="Calibri" pitchFamily="34" charset="0"/>
                <a:cs typeface="Calibri" pitchFamily="34" charset="0"/>
              </a:rPr>
              <a:t>A forest fire ignites when there is high temperature, oxygen and flammable material.</a:t>
            </a:r>
          </a:p>
          <a:p>
            <a:r>
              <a:rPr lang="en-US" sz="1800" dirty="0" smtClean="0">
                <a:latin typeface="Calibri" pitchFamily="34" charset="0"/>
                <a:cs typeface="Calibri" pitchFamily="34" charset="0"/>
              </a:rPr>
              <a:t>A forest fire will spread when assisted by contiguous flammable material, both horizontal and vertical, by slopes and ravines and by weather conditions, primarily strong winds, low humidity and high temperatures</a:t>
            </a:r>
            <a:r>
              <a:rPr lang="en-US" sz="1800" dirty="0" smtClean="0"/>
              <a:t>.</a:t>
            </a:r>
          </a:p>
          <a:p>
            <a:endParaRPr lang="it-IT" sz="1800" b="1" dirty="0">
              <a:latin typeface="Calibri" pitchFamily="34" charset="0"/>
              <a:cs typeface="Calibri" pitchFamily="34" charset="0"/>
            </a:endParaRPr>
          </a:p>
        </p:txBody>
      </p:sp>
      <p:sp>
        <p:nvSpPr>
          <p:cNvPr id="4" name="Segnaposto contenuto 3"/>
          <p:cNvSpPr>
            <a:spLocks noGrp="1"/>
          </p:cNvSpPr>
          <p:nvPr>
            <p:ph sz="half" idx="1"/>
          </p:nvPr>
        </p:nvSpPr>
        <p:spPr>
          <a:xfrm>
            <a:off x="3575050" y="476672"/>
            <a:ext cx="5317430" cy="6192688"/>
          </a:xfrm>
        </p:spPr>
        <p:txBody>
          <a:bodyPr>
            <a:normAutofit/>
          </a:bodyPr>
          <a:lstStyle/>
          <a:p>
            <a:pPr>
              <a:buNone/>
            </a:pPr>
            <a:r>
              <a:rPr lang="en-US" sz="2400" b="1" dirty="0" smtClean="0">
                <a:latin typeface="Calibri" pitchFamily="34" charset="0"/>
                <a:cs typeface="Calibri" pitchFamily="34" charset="0"/>
              </a:rPr>
              <a:t>The ability of foresters to be effectual in preventing forest fires and minimizing them:</a:t>
            </a:r>
          </a:p>
          <a:p>
            <a:r>
              <a:rPr lang="en-US" sz="2000" dirty="0" smtClean="0">
                <a:latin typeface="Calibri" pitchFamily="34" charset="0"/>
                <a:cs typeface="Calibri" pitchFamily="34" charset="0"/>
              </a:rPr>
              <a:t>reducing the amount of flammable substances in the area</a:t>
            </a:r>
          </a:p>
          <a:p>
            <a:r>
              <a:rPr lang="en-US" sz="2000" dirty="0" smtClean="0">
                <a:latin typeface="Calibri" pitchFamily="34" charset="0"/>
                <a:cs typeface="Calibri" pitchFamily="34" charset="0"/>
              </a:rPr>
              <a:t>breaking its contiguity vertically as well as horizontally</a:t>
            </a:r>
          </a:p>
          <a:p>
            <a:r>
              <a:rPr lang="en-US" sz="2000" dirty="0" smtClean="0">
                <a:latin typeface="Calibri" pitchFamily="34" charset="0"/>
                <a:cs typeface="Calibri" pitchFamily="34" charset="0"/>
              </a:rPr>
              <a:t>Good infrastructure also helps minimize the area a fire spreads to, such as access roads and water supply</a:t>
            </a:r>
          </a:p>
          <a:p>
            <a:r>
              <a:rPr lang="en-US" sz="2000" dirty="0" smtClean="0">
                <a:latin typeface="Calibri" pitchFamily="34" charset="0"/>
                <a:cs typeface="Calibri" pitchFamily="34" charset="0"/>
              </a:rPr>
              <a:t>early detection of the fire</a:t>
            </a:r>
          </a:p>
          <a:p>
            <a:r>
              <a:rPr lang="en-US" sz="2000" dirty="0" smtClean="0">
                <a:latin typeface="Calibri" pitchFamily="34" charset="0"/>
                <a:cs typeface="Calibri" pitchFamily="34" charset="0"/>
              </a:rPr>
              <a:t>availability of sufficient firefighters to reach the fire as soon as possible</a:t>
            </a:r>
          </a:p>
          <a:p>
            <a:r>
              <a:rPr lang="en-US" sz="2000" dirty="0" smtClean="0">
                <a:latin typeface="Calibri" pitchFamily="34" charset="0"/>
                <a:cs typeface="Calibri" pitchFamily="34" charset="0"/>
              </a:rPr>
              <a:t>additional factors that can reduce the number of forest fires: community participation in fire prevention through publicity and education, legislation, law enforcement and penalties. </a:t>
            </a:r>
            <a:br>
              <a:rPr lang="en-US" sz="2000" dirty="0" smtClean="0">
                <a:latin typeface="Calibri" pitchFamily="34" charset="0"/>
                <a:cs typeface="Calibri" pitchFamily="34" charset="0"/>
              </a:rPr>
            </a:br>
            <a:endParaRPr lang="it-IT" sz="2000" dirty="0">
              <a:latin typeface="Calibri" pitchFamily="34" charset="0"/>
              <a:cs typeface="Calibri" pitchFamily="34" charset="0"/>
            </a:endParaRPr>
          </a:p>
        </p:txBody>
      </p:sp>
      <p:pic>
        <p:nvPicPr>
          <p:cNvPr id="6" name="Immagine 5" descr="http://www.kkl-jnf.org/files/forests/CarmelFire1.jpg"/>
          <p:cNvPicPr/>
          <p:nvPr/>
        </p:nvPicPr>
        <p:blipFill>
          <a:blip r:embed="rId2" cstate="email"/>
          <a:srcRect/>
          <a:stretch>
            <a:fillRect/>
          </a:stretch>
        </p:blipFill>
        <p:spPr bwMode="auto">
          <a:xfrm>
            <a:off x="179512" y="4437112"/>
            <a:ext cx="3312368" cy="208823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332656"/>
            <a:ext cx="8229600" cy="1872208"/>
          </a:xfrm>
        </p:spPr>
        <p:txBody>
          <a:bodyPr>
            <a:normAutofit fontScale="90000"/>
          </a:bodyPr>
          <a:lstStyle/>
          <a:p>
            <a:pPr algn="ctr"/>
            <a:r>
              <a:rPr lang="it-IT" sz="3600" dirty="0" err="1" smtClean="0">
                <a:solidFill>
                  <a:srgbClr val="002060"/>
                </a:solidFill>
                <a:latin typeface="Adobe Gothic Std B" pitchFamily="34" charset="-128"/>
                <a:ea typeface="Adobe Gothic Std B" pitchFamily="34" charset="-128"/>
              </a:rPr>
              <a:t>Finally</a:t>
            </a:r>
            <a:r>
              <a:rPr lang="it-IT" sz="3600" dirty="0" smtClean="0">
                <a:solidFill>
                  <a:srgbClr val="002060"/>
                </a:solidFill>
                <a:latin typeface="Adobe Gothic Std B" pitchFamily="34" charset="-128"/>
                <a:ea typeface="Adobe Gothic Std B" pitchFamily="34" charset="-128"/>
              </a:rPr>
              <a:t>...</a:t>
            </a:r>
            <a:br>
              <a:rPr lang="it-IT" sz="3600" dirty="0" smtClean="0">
                <a:solidFill>
                  <a:srgbClr val="002060"/>
                </a:solidFill>
                <a:latin typeface="Adobe Gothic Std B" pitchFamily="34" charset="-128"/>
                <a:ea typeface="Adobe Gothic Std B" pitchFamily="34" charset="-128"/>
              </a:rPr>
            </a:br>
            <a:r>
              <a:rPr lang="it-IT" sz="3600" dirty="0" smtClean="0">
                <a:solidFill>
                  <a:srgbClr val="002060"/>
                </a:solidFill>
                <a:latin typeface="Adobe Gothic Std B" pitchFamily="34" charset="-128"/>
                <a:ea typeface="Adobe Gothic Std B" pitchFamily="34" charset="-128"/>
              </a:rPr>
              <a:t/>
            </a:r>
            <a:br>
              <a:rPr lang="it-IT" sz="3600" dirty="0" smtClean="0">
                <a:solidFill>
                  <a:srgbClr val="002060"/>
                </a:solidFill>
                <a:latin typeface="Adobe Gothic Std B" pitchFamily="34" charset="-128"/>
                <a:ea typeface="Adobe Gothic Std B" pitchFamily="34" charset="-128"/>
              </a:rPr>
            </a:br>
            <a:r>
              <a:rPr lang="it-IT" sz="3600" b="1" i="1" dirty="0" smtClean="0">
                <a:solidFill>
                  <a:srgbClr val="002060"/>
                </a:solidFill>
                <a:latin typeface="Calibri" pitchFamily="34" charset="0"/>
                <a:ea typeface="Adobe Gothic Std B" pitchFamily="34" charset="-128"/>
                <a:cs typeface="Calibri" pitchFamily="34" charset="0"/>
              </a:rPr>
              <a:t>“Can </a:t>
            </a:r>
            <a:r>
              <a:rPr lang="it-IT" sz="3600" b="1" i="1" dirty="0" err="1" smtClean="0">
                <a:solidFill>
                  <a:srgbClr val="002060"/>
                </a:solidFill>
                <a:latin typeface="Calibri" pitchFamily="34" charset="0"/>
                <a:ea typeface="Adobe Gothic Std B" pitchFamily="34" charset="-128"/>
                <a:cs typeface="Calibri" pitchFamily="34" charset="0"/>
              </a:rPr>
              <a:t>you</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suggest</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your</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own</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solution</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to</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prevent</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forest</a:t>
            </a:r>
            <a:r>
              <a:rPr lang="it-IT" sz="3600" b="1" i="1" dirty="0" smtClean="0">
                <a:solidFill>
                  <a:srgbClr val="002060"/>
                </a:solidFill>
                <a:latin typeface="Calibri" pitchFamily="34" charset="0"/>
                <a:ea typeface="Adobe Gothic Std B" pitchFamily="34" charset="-128"/>
                <a:cs typeface="Calibri" pitchFamily="34" charset="0"/>
              </a:rPr>
              <a:t> </a:t>
            </a:r>
            <a:r>
              <a:rPr lang="it-IT" sz="3600" b="1" i="1" dirty="0" err="1" smtClean="0">
                <a:solidFill>
                  <a:srgbClr val="002060"/>
                </a:solidFill>
                <a:latin typeface="Calibri" pitchFamily="34" charset="0"/>
                <a:ea typeface="Adobe Gothic Std B" pitchFamily="34" charset="-128"/>
                <a:cs typeface="Calibri" pitchFamily="34" charset="0"/>
              </a:rPr>
              <a:t>fires</a:t>
            </a:r>
            <a:r>
              <a:rPr lang="it-IT" sz="3600" b="1" i="1" dirty="0" smtClean="0">
                <a:solidFill>
                  <a:srgbClr val="002060"/>
                </a:solidFill>
                <a:latin typeface="Calibri" pitchFamily="34" charset="0"/>
                <a:ea typeface="Adobe Gothic Std B" pitchFamily="34" charset="-128"/>
                <a:cs typeface="Calibri" pitchFamily="34" charset="0"/>
              </a:rPr>
              <a:t>?”</a:t>
            </a:r>
            <a:endParaRPr lang="it-IT" sz="3600" b="1" dirty="0">
              <a:solidFill>
                <a:srgbClr val="002060"/>
              </a:solidFill>
              <a:latin typeface="Adobe Gothic Std B" pitchFamily="34" charset="-128"/>
              <a:ea typeface="Adobe Gothic Std B" pitchFamily="34" charset="-128"/>
            </a:endParaRPr>
          </a:p>
        </p:txBody>
      </p:sp>
      <p:pic>
        <p:nvPicPr>
          <p:cNvPr id="7" name="Segnaposto contenuto 6" descr="Risultati immagini per how to prevent forest fire">
            <a:hlinkClick r:id="rId2" tgtFrame="&quot;_blank&quot;"/>
          </p:cNvPr>
          <p:cNvPicPr>
            <a:picLocks noGrp="1"/>
          </p:cNvPicPr>
          <p:nvPr>
            <p:ph idx="1"/>
          </p:nvPr>
        </p:nvPicPr>
        <p:blipFill>
          <a:blip r:embed="rId3" cstate="email"/>
          <a:srcRect/>
          <a:stretch>
            <a:fillRect/>
          </a:stretch>
        </p:blipFill>
        <p:spPr bwMode="auto">
          <a:xfrm>
            <a:off x="3059832" y="2564904"/>
            <a:ext cx="3168352" cy="36724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704088"/>
            <a:ext cx="8229600" cy="708688"/>
          </a:xfrm>
        </p:spPr>
        <p:txBody>
          <a:bodyPr>
            <a:normAutofit/>
          </a:bodyPr>
          <a:lstStyle/>
          <a:p>
            <a:pPr algn="ctr"/>
            <a:r>
              <a:rPr lang="it-IT" sz="3200" dirty="0" smtClean="0">
                <a:solidFill>
                  <a:schemeClr val="accent3">
                    <a:lumMod val="50000"/>
                  </a:schemeClr>
                </a:solidFill>
                <a:latin typeface="Adobe Gothic Std B" pitchFamily="34" charset="-128"/>
                <a:ea typeface="Adobe Gothic Std B" pitchFamily="34" charset="-128"/>
                <a:cs typeface="Arial" pitchFamily="34" charset="0"/>
              </a:rPr>
              <a:t>IMPORTANCE AND VALUE OF TREES</a:t>
            </a:r>
            <a:endParaRPr lang="it-IT" sz="3200" dirty="0">
              <a:solidFill>
                <a:schemeClr val="accent3">
                  <a:lumMod val="50000"/>
                </a:schemeClr>
              </a:solidFill>
              <a:latin typeface="Adobe Gothic Std B" pitchFamily="34" charset="-128"/>
              <a:ea typeface="Adobe Gothic Std B" pitchFamily="34" charset="-128"/>
              <a:cs typeface="Arial" pitchFamily="34" charset="0"/>
            </a:endParaRPr>
          </a:p>
        </p:txBody>
      </p:sp>
      <p:sp>
        <p:nvSpPr>
          <p:cNvPr id="5" name="Segnaposto contenuto 4"/>
          <p:cNvSpPr>
            <a:spLocks noGrp="1"/>
          </p:cNvSpPr>
          <p:nvPr>
            <p:ph sz="half" idx="2"/>
          </p:nvPr>
        </p:nvSpPr>
        <p:spPr>
          <a:xfrm>
            <a:off x="3707904" y="1484784"/>
            <a:ext cx="5184576" cy="5040560"/>
          </a:xfrm>
        </p:spPr>
        <p:txBody>
          <a:bodyPr>
            <a:normAutofit lnSpcReduction="10000"/>
          </a:bodyPr>
          <a:lstStyle/>
          <a:p>
            <a:r>
              <a:rPr lang="it-IT" sz="2200" dirty="0" err="1" smtClean="0">
                <a:latin typeface="Calibri" pitchFamily="34" charset="0"/>
                <a:cs typeface="Calibri" pitchFamily="34" charset="0"/>
              </a:rPr>
              <a:t>Trees</a:t>
            </a:r>
            <a:r>
              <a:rPr lang="it-IT" sz="2200" dirty="0" smtClean="0">
                <a:latin typeface="Calibri" pitchFamily="34" charset="0"/>
                <a:cs typeface="Calibri" pitchFamily="34" charset="0"/>
              </a:rPr>
              <a:t> are </a:t>
            </a:r>
            <a:r>
              <a:rPr lang="it-IT" sz="2200" dirty="0" err="1" smtClean="0">
                <a:latin typeface="Calibri" pitchFamily="34" charset="0"/>
                <a:cs typeface="Calibri" pitchFamily="34" charset="0"/>
              </a:rPr>
              <a:t>important</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to</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our</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environment</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as</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they</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promote</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well-being</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through</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shelter</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food</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timber</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as</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well</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as</a:t>
            </a:r>
            <a:r>
              <a:rPr lang="it-IT" sz="2200" dirty="0" smtClean="0">
                <a:latin typeface="Calibri" pitchFamily="34" charset="0"/>
                <a:cs typeface="Calibri" pitchFamily="34" charset="0"/>
              </a:rPr>
              <a:t> spiritual, </a:t>
            </a:r>
            <a:r>
              <a:rPr lang="it-IT" sz="2200" dirty="0" err="1" smtClean="0">
                <a:latin typeface="Calibri" pitchFamily="34" charset="0"/>
                <a:cs typeface="Calibri" pitchFamily="34" charset="0"/>
              </a:rPr>
              <a:t>aesthetic</a:t>
            </a:r>
            <a:r>
              <a:rPr lang="it-IT" sz="2200" dirty="0" smtClean="0">
                <a:latin typeface="Calibri" pitchFamily="34" charset="0"/>
                <a:cs typeface="Calibri" pitchFamily="34" charset="0"/>
              </a:rPr>
              <a:t> and cultural </a:t>
            </a:r>
            <a:r>
              <a:rPr lang="it-IT" sz="2200" dirty="0" err="1" smtClean="0">
                <a:latin typeface="Calibri" pitchFamily="34" charset="0"/>
                <a:cs typeface="Calibri" pitchFamily="34" charset="0"/>
              </a:rPr>
              <a:t>values</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Trees</a:t>
            </a:r>
            <a:r>
              <a:rPr lang="it-IT" sz="2200" dirty="0" smtClean="0">
                <a:latin typeface="Calibri" pitchFamily="34" charset="0"/>
                <a:cs typeface="Calibri" pitchFamily="34" charset="0"/>
              </a:rPr>
              <a:t> play a </a:t>
            </a:r>
            <a:r>
              <a:rPr lang="it-IT" sz="2200" dirty="0" err="1" smtClean="0">
                <a:latin typeface="Calibri" pitchFamily="34" charset="0"/>
                <a:cs typeface="Calibri" pitchFamily="34" charset="0"/>
              </a:rPr>
              <a:t>vital</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role</a:t>
            </a:r>
            <a:r>
              <a:rPr lang="it-IT" sz="2200" dirty="0" smtClean="0">
                <a:latin typeface="Calibri" pitchFamily="34" charset="0"/>
                <a:cs typeface="Calibri" pitchFamily="34" charset="0"/>
              </a:rPr>
              <a:t> in </a:t>
            </a:r>
            <a:r>
              <a:rPr lang="it-IT" sz="2200" dirty="0" err="1" smtClean="0">
                <a:latin typeface="Calibri" pitchFamily="34" charset="0"/>
                <a:cs typeface="Calibri" pitchFamily="34" charset="0"/>
              </a:rPr>
              <a:t>promoting</a:t>
            </a:r>
            <a:r>
              <a:rPr lang="it-IT" sz="2200" dirty="0" smtClean="0">
                <a:latin typeface="Calibri" pitchFamily="34" charset="0"/>
                <a:cs typeface="Calibri" pitchFamily="34" charset="0"/>
              </a:rPr>
              <a:t> the </a:t>
            </a:r>
            <a:r>
              <a:rPr lang="it-IT" sz="2200" dirty="0" err="1" smtClean="0">
                <a:latin typeface="Calibri" pitchFamily="34" charset="0"/>
                <a:cs typeface="Calibri" pitchFamily="34" charset="0"/>
              </a:rPr>
              <a:t>health</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of</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human</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beings</a:t>
            </a:r>
            <a:r>
              <a:rPr lang="it-IT" sz="2200" dirty="0" smtClean="0">
                <a:latin typeface="Calibri" pitchFamily="34" charset="0"/>
                <a:cs typeface="Calibri" pitchFamily="34" charset="0"/>
              </a:rPr>
              <a:t> and </a:t>
            </a:r>
            <a:r>
              <a:rPr lang="it-IT" sz="2200" dirty="0" err="1" smtClean="0">
                <a:latin typeface="Calibri" pitchFamily="34" charset="0"/>
                <a:cs typeface="Calibri" pitchFamily="34" charset="0"/>
              </a:rPr>
              <a:t>wildlife</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Here</a:t>
            </a:r>
            <a:r>
              <a:rPr lang="it-IT" sz="2200" dirty="0" smtClean="0">
                <a:latin typeface="Calibri" pitchFamily="34" charset="0"/>
                <a:cs typeface="Calibri" pitchFamily="34" charset="0"/>
              </a:rPr>
              <a:t> are </a:t>
            </a:r>
            <a:r>
              <a:rPr lang="it-IT" sz="2200" dirty="0" err="1" smtClean="0">
                <a:latin typeface="Calibri" pitchFamily="34" charset="0"/>
                <a:cs typeface="Calibri" pitchFamily="34" charset="0"/>
              </a:rPr>
              <a:t>few</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of</a:t>
            </a:r>
            <a:r>
              <a:rPr lang="it-IT" sz="2200" dirty="0" smtClean="0">
                <a:latin typeface="Calibri" pitchFamily="34" charset="0"/>
                <a:cs typeface="Calibri" pitchFamily="34" charset="0"/>
              </a:rPr>
              <a:t> the </a:t>
            </a:r>
            <a:r>
              <a:rPr lang="it-IT" sz="2200" dirty="0" err="1" smtClean="0">
                <a:latin typeface="Calibri" pitchFamily="34" charset="0"/>
                <a:cs typeface="Calibri" pitchFamily="34" charset="0"/>
              </a:rPr>
              <a:t>importance</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of</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trees</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why</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they</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required</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to</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be</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protected</a:t>
            </a:r>
            <a:r>
              <a:rPr lang="it-IT" sz="2200" dirty="0" smtClean="0">
                <a:latin typeface="Calibri" pitchFamily="34" charset="0"/>
                <a:cs typeface="Calibri" pitchFamily="34" charset="0"/>
              </a:rPr>
              <a:t>, </a:t>
            </a:r>
            <a:r>
              <a:rPr lang="it-IT" sz="2200" dirty="0" err="1" smtClean="0">
                <a:latin typeface="Calibri" pitchFamily="34" charset="0"/>
                <a:cs typeface="Calibri" pitchFamily="34" charset="0"/>
              </a:rPr>
              <a:t>conserved</a:t>
            </a:r>
            <a:r>
              <a:rPr lang="it-IT" sz="2200" dirty="0" smtClean="0">
                <a:latin typeface="Calibri" pitchFamily="34" charset="0"/>
                <a:cs typeface="Calibri" pitchFamily="34" charset="0"/>
              </a:rPr>
              <a:t> and standing long: </a:t>
            </a:r>
          </a:p>
          <a:p>
            <a:r>
              <a:rPr lang="it-IT" sz="2200" b="1" dirty="0" err="1" smtClean="0">
                <a:latin typeface="Calibri" pitchFamily="34" charset="0"/>
                <a:cs typeface="Calibri" pitchFamily="34" charset="0"/>
              </a:rPr>
              <a:t>Absorb</a:t>
            </a:r>
            <a:r>
              <a:rPr lang="it-IT" sz="2200" b="1" dirty="0" smtClean="0">
                <a:latin typeface="Calibri" pitchFamily="34" charset="0"/>
                <a:cs typeface="Calibri" pitchFamily="34" charset="0"/>
              </a:rPr>
              <a:t> CO2</a:t>
            </a:r>
            <a:endParaRPr lang="it-IT" sz="2200" dirty="0" smtClean="0">
              <a:latin typeface="Calibri" pitchFamily="34" charset="0"/>
              <a:cs typeface="Calibri" pitchFamily="34" charset="0"/>
            </a:endParaRPr>
          </a:p>
          <a:p>
            <a:r>
              <a:rPr lang="it-IT" sz="2200" b="1" dirty="0" err="1" smtClean="0">
                <a:latin typeface="Calibri" pitchFamily="34" charset="0"/>
                <a:cs typeface="Calibri" pitchFamily="34" charset="0"/>
              </a:rPr>
              <a:t>Food</a:t>
            </a:r>
            <a:r>
              <a:rPr lang="it-IT" sz="2200" b="1" dirty="0" smtClean="0">
                <a:latin typeface="Calibri" pitchFamily="34" charset="0"/>
                <a:cs typeface="Calibri" pitchFamily="34" charset="0"/>
              </a:rPr>
              <a:t> Source </a:t>
            </a:r>
            <a:r>
              <a:rPr lang="it-IT" sz="2200" b="1" dirty="0" err="1" smtClean="0">
                <a:latin typeface="Calibri" pitchFamily="34" charset="0"/>
                <a:cs typeface="Calibri" pitchFamily="34" charset="0"/>
              </a:rPr>
              <a:t>for</a:t>
            </a:r>
            <a:r>
              <a:rPr lang="it-IT" sz="2200" b="1" dirty="0" smtClean="0">
                <a:latin typeface="Calibri" pitchFamily="34" charset="0"/>
                <a:cs typeface="Calibri" pitchFamily="34" charset="0"/>
              </a:rPr>
              <a:t> </a:t>
            </a:r>
            <a:r>
              <a:rPr lang="it-IT" sz="2200" b="1" dirty="0" err="1" smtClean="0">
                <a:latin typeface="Calibri" pitchFamily="34" charset="0"/>
                <a:cs typeface="Calibri" pitchFamily="34" charset="0"/>
              </a:rPr>
              <a:t>Wildlife</a:t>
            </a:r>
            <a:endParaRPr lang="it-IT" sz="2200" dirty="0" smtClean="0">
              <a:latin typeface="Calibri" pitchFamily="34" charset="0"/>
              <a:cs typeface="Calibri" pitchFamily="34" charset="0"/>
            </a:endParaRPr>
          </a:p>
          <a:p>
            <a:r>
              <a:rPr lang="it-IT" sz="2200" b="1" dirty="0" smtClean="0">
                <a:latin typeface="Calibri" pitchFamily="34" charset="0"/>
                <a:cs typeface="Calibri" pitchFamily="34" charset="0"/>
              </a:rPr>
              <a:t>Reduce Energy </a:t>
            </a:r>
            <a:r>
              <a:rPr lang="it-IT" sz="2200" b="1" dirty="0" err="1" smtClean="0">
                <a:latin typeface="Calibri" pitchFamily="34" charset="0"/>
                <a:cs typeface="Calibri" pitchFamily="34" charset="0"/>
              </a:rPr>
              <a:t>Demand</a:t>
            </a:r>
            <a:endParaRPr lang="it-IT" sz="2200" b="1" dirty="0" smtClean="0">
              <a:latin typeface="Calibri" pitchFamily="34" charset="0"/>
              <a:cs typeface="Calibri" pitchFamily="34" charset="0"/>
            </a:endParaRPr>
          </a:p>
          <a:p>
            <a:r>
              <a:rPr lang="it-IT" sz="2200" b="1" dirty="0" err="1" smtClean="0">
                <a:latin typeface="Calibri" pitchFamily="34" charset="0"/>
                <a:cs typeface="Calibri" pitchFamily="34" charset="0"/>
              </a:rPr>
              <a:t>Prevent</a:t>
            </a:r>
            <a:r>
              <a:rPr lang="it-IT" sz="2200" b="1" dirty="0" smtClean="0">
                <a:latin typeface="Calibri" pitchFamily="34" charset="0"/>
                <a:cs typeface="Calibri" pitchFamily="34" charset="0"/>
              </a:rPr>
              <a:t> </a:t>
            </a:r>
            <a:r>
              <a:rPr lang="it-IT" sz="2200" b="1" dirty="0" err="1" smtClean="0">
                <a:latin typeface="Calibri" pitchFamily="34" charset="0"/>
                <a:cs typeface="Calibri" pitchFamily="34" charset="0"/>
              </a:rPr>
              <a:t>Soil</a:t>
            </a:r>
            <a:r>
              <a:rPr lang="it-IT" sz="2200" b="1" dirty="0" smtClean="0">
                <a:latin typeface="Calibri" pitchFamily="34" charset="0"/>
                <a:cs typeface="Calibri" pitchFamily="34" charset="0"/>
              </a:rPr>
              <a:t> </a:t>
            </a:r>
            <a:r>
              <a:rPr lang="it-IT" sz="2200" b="1" dirty="0" err="1" smtClean="0">
                <a:latin typeface="Calibri" pitchFamily="34" charset="0"/>
                <a:cs typeface="Calibri" pitchFamily="34" charset="0"/>
              </a:rPr>
              <a:t>Erosion</a:t>
            </a:r>
            <a:r>
              <a:rPr lang="it-IT" sz="2200" b="1" dirty="0" smtClean="0">
                <a:latin typeface="Calibri" pitchFamily="34" charset="0"/>
                <a:cs typeface="Calibri" pitchFamily="34" charset="0"/>
              </a:rPr>
              <a:t> and Water </a:t>
            </a:r>
            <a:r>
              <a:rPr lang="it-IT" sz="2200" b="1" dirty="0" err="1" smtClean="0">
                <a:latin typeface="Calibri" pitchFamily="34" charset="0"/>
                <a:cs typeface="Calibri" pitchFamily="34" charset="0"/>
              </a:rPr>
              <a:t>Pollution</a:t>
            </a:r>
            <a:endParaRPr lang="it-IT" sz="2200" b="1" dirty="0" smtClean="0">
              <a:latin typeface="Calibri" pitchFamily="34" charset="0"/>
              <a:cs typeface="Calibri" pitchFamily="34" charset="0"/>
            </a:endParaRPr>
          </a:p>
          <a:p>
            <a:r>
              <a:rPr lang="it-IT" sz="2200" b="1" dirty="0" err="1" smtClean="0">
                <a:latin typeface="Calibri" pitchFamily="34" charset="0"/>
                <a:cs typeface="Calibri" pitchFamily="34" charset="0"/>
              </a:rPr>
              <a:t>Increase</a:t>
            </a:r>
            <a:r>
              <a:rPr lang="it-IT" sz="2200" b="1" dirty="0" smtClean="0">
                <a:latin typeface="Calibri" pitchFamily="34" charset="0"/>
                <a:cs typeface="Calibri" pitchFamily="34" charset="0"/>
              </a:rPr>
              <a:t> Beauty and </a:t>
            </a:r>
            <a:r>
              <a:rPr lang="it-IT" sz="2200" b="1" dirty="0" err="1" smtClean="0">
                <a:latin typeface="Calibri" pitchFamily="34" charset="0"/>
                <a:cs typeface="Calibri" pitchFamily="34" charset="0"/>
              </a:rPr>
              <a:t>Property</a:t>
            </a:r>
            <a:r>
              <a:rPr lang="it-IT" sz="2200" b="1" dirty="0" smtClean="0">
                <a:latin typeface="Calibri" pitchFamily="34" charset="0"/>
                <a:cs typeface="Calibri" pitchFamily="34" charset="0"/>
              </a:rPr>
              <a:t> </a:t>
            </a:r>
            <a:r>
              <a:rPr lang="it-IT" sz="2200" b="1" dirty="0" err="1" smtClean="0">
                <a:latin typeface="Calibri" pitchFamily="34" charset="0"/>
                <a:cs typeface="Calibri" pitchFamily="34" charset="0"/>
              </a:rPr>
              <a:t>Values</a:t>
            </a:r>
            <a:endParaRPr lang="it-IT" sz="2200" b="1" dirty="0" smtClean="0">
              <a:latin typeface="Calibri" pitchFamily="34" charset="0"/>
              <a:cs typeface="Calibri" pitchFamily="34" charset="0"/>
            </a:endParaRPr>
          </a:p>
          <a:p>
            <a:r>
              <a:rPr lang="it-IT" sz="2200" b="1" dirty="0" smtClean="0">
                <a:latin typeface="Calibri" pitchFamily="34" charset="0"/>
                <a:cs typeface="Calibri" pitchFamily="34" charset="0"/>
              </a:rPr>
              <a:t>Create </a:t>
            </a:r>
            <a:r>
              <a:rPr lang="it-IT" sz="2200" b="1" dirty="0" err="1" smtClean="0">
                <a:latin typeface="Calibri" pitchFamily="34" charset="0"/>
                <a:cs typeface="Calibri" pitchFamily="34" charset="0"/>
              </a:rPr>
              <a:t>Economic</a:t>
            </a:r>
            <a:r>
              <a:rPr lang="it-IT" sz="2200" b="1" dirty="0" smtClean="0">
                <a:latin typeface="Calibri" pitchFamily="34" charset="0"/>
                <a:cs typeface="Calibri" pitchFamily="34" charset="0"/>
              </a:rPr>
              <a:t> </a:t>
            </a:r>
            <a:r>
              <a:rPr lang="it-IT" sz="2200" b="1" dirty="0" err="1" smtClean="0">
                <a:latin typeface="Calibri" pitchFamily="34" charset="0"/>
                <a:cs typeface="Calibri" pitchFamily="34" charset="0"/>
              </a:rPr>
              <a:t>Opportunities</a:t>
            </a:r>
            <a:endParaRPr lang="it-IT" sz="2200" b="1" dirty="0" smtClean="0">
              <a:latin typeface="Calibri" pitchFamily="34" charset="0"/>
              <a:cs typeface="Calibri" pitchFamily="34" charset="0"/>
            </a:endParaRPr>
          </a:p>
          <a:p>
            <a:endParaRPr lang="it-IT" sz="2000" b="1" dirty="0" smtClean="0"/>
          </a:p>
          <a:p>
            <a:endParaRPr lang="it-IT" sz="2000" dirty="0">
              <a:latin typeface="Calibri" pitchFamily="34" charset="0"/>
              <a:cs typeface="Calibri" pitchFamily="34" charset="0"/>
            </a:endParaRPr>
          </a:p>
        </p:txBody>
      </p:sp>
      <p:pic>
        <p:nvPicPr>
          <p:cNvPr id="6" name="Segnaposto contenuto 5" descr="Tree Shadows on Lawn "/>
          <p:cNvPicPr>
            <a:picLocks noGrp="1"/>
          </p:cNvPicPr>
          <p:nvPr>
            <p:ph sz="half" idx="1"/>
          </p:nvPr>
        </p:nvPicPr>
        <p:blipFill>
          <a:blip r:embed="rId2" cstate="email"/>
          <a:srcRect/>
          <a:stretch>
            <a:fillRect/>
          </a:stretch>
        </p:blipFill>
        <p:spPr bwMode="auto">
          <a:xfrm>
            <a:off x="539552" y="1484784"/>
            <a:ext cx="2952328" cy="46805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476672"/>
            <a:ext cx="8229600" cy="648072"/>
          </a:xfrm>
        </p:spPr>
        <p:txBody>
          <a:bodyPr>
            <a:normAutofit/>
          </a:bodyPr>
          <a:lstStyle/>
          <a:p>
            <a:pPr algn="ctr"/>
            <a:r>
              <a:rPr lang="it-IT" sz="3200" dirty="0" smtClean="0">
                <a:solidFill>
                  <a:schemeClr val="accent3">
                    <a:lumMod val="50000"/>
                  </a:schemeClr>
                </a:solidFill>
                <a:latin typeface="Adobe Gothic Std B" pitchFamily="34" charset="-128"/>
                <a:ea typeface="Adobe Gothic Std B" pitchFamily="34" charset="-128"/>
              </a:rPr>
              <a:t>WHAT IS A FOREST?</a:t>
            </a:r>
            <a:endParaRPr lang="it-IT" sz="3200" dirty="0">
              <a:solidFill>
                <a:schemeClr val="accent3">
                  <a:lumMod val="50000"/>
                </a:schemeClr>
              </a:solidFill>
              <a:latin typeface="Adobe Gothic Std B" pitchFamily="34" charset="-128"/>
              <a:ea typeface="Adobe Gothic Std B" pitchFamily="34" charset="-128"/>
            </a:endParaRPr>
          </a:p>
        </p:txBody>
      </p:sp>
      <p:sp>
        <p:nvSpPr>
          <p:cNvPr id="6" name="Segnaposto contenuto 5"/>
          <p:cNvSpPr>
            <a:spLocks noGrp="1"/>
          </p:cNvSpPr>
          <p:nvPr>
            <p:ph idx="1"/>
          </p:nvPr>
        </p:nvSpPr>
        <p:spPr>
          <a:xfrm>
            <a:off x="457200" y="1196752"/>
            <a:ext cx="8229600" cy="5127848"/>
          </a:xfrm>
        </p:spPr>
        <p:txBody>
          <a:bodyPr>
            <a:normAutofit/>
          </a:bodyPr>
          <a:lstStyle/>
          <a:p>
            <a:r>
              <a:rPr lang="it-IT" sz="2000" dirty="0" smtClean="0">
                <a:latin typeface="Calibri" pitchFamily="34" charset="0"/>
                <a:cs typeface="Calibri" pitchFamily="34" charset="0"/>
              </a:rPr>
              <a:t>A </a:t>
            </a:r>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is</a:t>
            </a:r>
            <a:r>
              <a:rPr lang="it-IT" sz="2000" dirty="0" smtClean="0">
                <a:latin typeface="Calibri" pitchFamily="34" charset="0"/>
                <a:cs typeface="Calibri" pitchFamily="34" charset="0"/>
              </a:rPr>
              <a:t> a community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trees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shrubs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herbs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associated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plants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organisms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cover a </a:t>
            </a:r>
            <a:r>
              <a:rPr lang="it-IT" sz="2000" dirty="0" err="1" smtClean="0">
                <a:latin typeface="Calibri" pitchFamily="34" charset="0"/>
                <a:cs typeface="Calibri" pitchFamily="34" charset="0"/>
              </a:rPr>
              <a:t>considerable</a:t>
            </a:r>
            <a:r>
              <a:rPr lang="it-IT" sz="2000" dirty="0" smtClean="0">
                <a:latin typeface="Calibri" pitchFamily="34" charset="0"/>
                <a:cs typeface="Calibri" pitchFamily="34" charset="0"/>
              </a:rPr>
              <a:t> area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use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oxygen</a:t>
            </a:r>
            <a:r>
              <a:rPr lang="it-IT" sz="2000" dirty="0" smtClean="0">
                <a:latin typeface="Calibri" pitchFamily="34" charset="0"/>
                <a:cs typeface="Calibri" pitchFamily="34" charset="0"/>
              </a:rPr>
              <a:t>, water and </a:t>
            </a:r>
            <a:r>
              <a:rPr lang="it-IT" sz="2000" dirty="0" err="1" smtClean="0">
                <a:latin typeface="Calibri" pitchFamily="34" charset="0"/>
                <a:cs typeface="Calibri" pitchFamily="34" charset="0"/>
              </a:rPr>
              <a:t>soil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nutrients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as</a:t>
            </a:r>
            <a:r>
              <a:rPr lang="it-IT" sz="2000" dirty="0" smtClean="0">
                <a:latin typeface="Calibri" pitchFamily="34" charset="0"/>
                <a:cs typeface="Calibri" pitchFamily="34" charset="0"/>
              </a:rPr>
              <a:t> the community </a:t>
            </a:r>
            <a:r>
              <a:rPr lang="it-IT" sz="2000" dirty="0" err="1" smtClean="0">
                <a:latin typeface="Calibri" pitchFamily="34" charset="0"/>
                <a:cs typeface="Calibri" pitchFamily="34" charset="0"/>
              </a:rPr>
              <a:t>attains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maturity</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reproduces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itself</a:t>
            </a:r>
            <a:r>
              <a:rPr lang="it-IT" sz="2000" dirty="0" smtClean="0">
                <a:latin typeface="Calibri" pitchFamily="34" charset="0"/>
                <a:cs typeface="Calibri" pitchFamily="34" charset="0"/>
              </a:rPr>
              <a:t>.</a:t>
            </a:r>
          </a:p>
          <a:p>
            <a:r>
              <a:rPr lang="it-IT" sz="2000" dirty="0" smtClean="0">
                <a:latin typeface="Calibri" pitchFamily="34" charset="0"/>
                <a:cs typeface="Calibri" pitchFamily="34" charset="0"/>
              </a:rPr>
              <a:t>The word “</a:t>
            </a:r>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comes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from</a:t>
            </a:r>
            <a:r>
              <a:rPr lang="it-IT" sz="2000" dirty="0" smtClean="0">
                <a:latin typeface="Calibri" pitchFamily="34" charset="0"/>
                <a:cs typeface="Calibri" pitchFamily="34" charset="0"/>
              </a:rPr>
              <a:t> the Latin word </a:t>
            </a:r>
            <a:r>
              <a:rPr lang="it-IT" sz="2000" dirty="0" smtClean="0">
                <a:solidFill>
                  <a:srgbClr val="C00000"/>
                </a:solidFill>
                <a:latin typeface="Calibri" pitchFamily="34" charset="0"/>
                <a:cs typeface="Calibri" pitchFamily="34" charset="0"/>
              </a:rPr>
              <a:t>“</a:t>
            </a:r>
            <a:r>
              <a:rPr lang="it-IT" sz="2000" dirty="0" err="1" smtClean="0">
                <a:solidFill>
                  <a:srgbClr val="C00000"/>
                </a:solidFill>
                <a:latin typeface="Calibri" pitchFamily="34" charset="0"/>
                <a:cs typeface="Calibri" pitchFamily="34" charset="0"/>
              </a:rPr>
              <a:t>Foris</a:t>
            </a:r>
            <a:r>
              <a:rPr lang="it-IT" sz="2000" dirty="0" smtClean="0">
                <a:solidFill>
                  <a:srgbClr val="C00000"/>
                </a:solidFill>
                <a:latin typeface="Calibri" pitchFamily="34" charset="0"/>
                <a:cs typeface="Calibri" pitchFamily="34" charset="0"/>
              </a:rPr>
              <a:t>”</a:t>
            </a:r>
            <a:r>
              <a:rPr lang="it-IT" sz="2000" dirty="0" smtClean="0">
                <a:latin typeface="Calibri" pitchFamily="34" charset="0"/>
                <a:cs typeface="Calibri" pitchFamily="34" charset="0"/>
              </a:rPr>
              <a:t>,</a:t>
            </a:r>
            <a:r>
              <a:rPr lang="it-IT" sz="2000" dirty="0" smtClean="0">
                <a:solidFill>
                  <a:srgbClr val="C00000"/>
                </a:solidFill>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means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Outside</a:t>
            </a:r>
            <a:r>
              <a:rPr lang="it-IT" sz="2000" dirty="0" smtClean="0">
                <a:latin typeface="Calibri" pitchFamily="34" charset="0"/>
                <a:cs typeface="Calibri" pitchFamily="34" charset="0"/>
              </a:rPr>
              <a:t>”.</a:t>
            </a:r>
          </a:p>
          <a:p>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one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most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important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natural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resources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earth</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Approximately</a:t>
            </a:r>
            <a:r>
              <a:rPr lang="it-IT" sz="2000" dirty="0" smtClean="0">
                <a:latin typeface="Calibri" pitchFamily="34" charset="0"/>
                <a:cs typeface="Calibri" pitchFamily="34" charset="0"/>
              </a:rPr>
              <a:t> 1/3rd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earth</a:t>
            </a:r>
            <a:r>
              <a:rPr lang="it-IT" sz="2000" dirty="0" smtClean="0">
                <a:latin typeface="Calibri" pitchFamily="34" charset="0"/>
                <a:cs typeface="Calibri" pitchFamily="34" charset="0"/>
              </a:rPr>
              <a:t>’s total area </a:t>
            </a:r>
            <a:r>
              <a:rPr lang="it-IT" sz="2000" dirty="0" err="1" smtClean="0">
                <a:latin typeface="Calibri" pitchFamily="34" charset="0"/>
                <a:cs typeface="Calibri" pitchFamily="34" charset="0"/>
              </a:rPr>
              <a:t>is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covered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a:p>
            <a:endParaRPr lang="it-IT" sz="2000" dirty="0">
              <a:latin typeface="Calibri" pitchFamily="34" charset="0"/>
              <a:cs typeface="Calibri" pitchFamily="34" charset="0"/>
            </a:endParaRPr>
          </a:p>
        </p:txBody>
      </p:sp>
      <p:pic>
        <p:nvPicPr>
          <p:cNvPr id="7" name="irc_mi" descr="Immagine correlata">
            <a:hlinkClick r:id="rId2" tgtFrame="&quot;_blank&quot;"/>
          </p:cNvPr>
          <p:cNvPicPr/>
          <p:nvPr/>
        </p:nvPicPr>
        <p:blipFill>
          <a:blip r:embed="rId3" cstate="email"/>
          <a:srcRect/>
          <a:stretch>
            <a:fillRect/>
          </a:stretch>
        </p:blipFill>
        <p:spPr bwMode="auto">
          <a:xfrm>
            <a:off x="1187624" y="3573016"/>
            <a:ext cx="6984776" cy="295232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936104"/>
          </a:xfrm>
        </p:spPr>
        <p:txBody>
          <a:bodyPr>
            <a:normAutofit/>
          </a:bodyPr>
          <a:lstStyle/>
          <a:p>
            <a:pPr algn="ctr"/>
            <a:r>
              <a:rPr lang="it-IT" sz="2800" b="1" dirty="0" smtClean="0">
                <a:solidFill>
                  <a:schemeClr val="accent5">
                    <a:lumMod val="50000"/>
                  </a:schemeClr>
                </a:solidFill>
                <a:latin typeface="Adobe Gothic Std B" pitchFamily="34" charset="-128"/>
                <a:ea typeface="Adobe Gothic Std B" pitchFamily="34" charset="-128"/>
              </a:rPr>
              <a:t>The </a:t>
            </a:r>
            <a:r>
              <a:rPr lang="it-IT" sz="2800" b="1" dirty="0" err="1" smtClean="0">
                <a:solidFill>
                  <a:schemeClr val="accent5">
                    <a:lumMod val="50000"/>
                  </a:schemeClr>
                </a:solidFill>
                <a:latin typeface="Adobe Gothic Std B" pitchFamily="34" charset="-128"/>
                <a:ea typeface="Adobe Gothic Std B" pitchFamily="34" charset="-128"/>
              </a:rPr>
              <a:t>importance</a:t>
            </a:r>
            <a:r>
              <a:rPr lang="it-IT" sz="2800" b="1" dirty="0" smtClean="0">
                <a:solidFill>
                  <a:schemeClr val="accent5">
                    <a:lumMod val="50000"/>
                  </a:schemeClr>
                </a:solidFill>
                <a:latin typeface="Adobe Gothic Std B" pitchFamily="34" charset="-128"/>
                <a:ea typeface="Adobe Gothic Std B" pitchFamily="34" charset="-128"/>
              </a:rPr>
              <a:t> </a:t>
            </a:r>
            <a:r>
              <a:rPr lang="it-IT" sz="2800" b="1" dirty="0" err="1" smtClean="0">
                <a:solidFill>
                  <a:schemeClr val="accent5">
                    <a:lumMod val="50000"/>
                  </a:schemeClr>
                </a:solidFill>
                <a:latin typeface="Adobe Gothic Std B" pitchFamily="34" charset="-128"/>
                <a:ea typeface="Adobe Gothic Std B" pitchFamily="34" charset="-128"/>
              </a:rPr>
              <a:t>of</a:t>
            </a:r>
            <a:r>
              <a:rPr lang="it-IT" sz="2800" b="1" dirty="0" smtClean="0">
                <a:solidFill>
                  <a:schemeClr val="accent5">
                    <a:lumMod val="50000"/>
                  </a:schemeClr>
                </a:solidFill>
                <a:latin typeface="Adobe Gothic Std B" pitchFamily="34" charset="-128"/>
                <a:ea typeface="Adobe Gothic Std B" pitchFamily="34" charset="-128"/>
              </a:rPr>
              <a:t> </a:t>
            </a:r>
            <a:r>
              <a:rPr lang="it-IT" sz="2800" b="1" dirty="0" err="1" smtClean="0">
                <a:solidFill>
                  <a:schemeClr val="accent5">
                    <a:lumMod val="50000"/>
                  </a:schemeClr>
                </a:solidFill>
                <a:latin typeface="Adobe Gothic Std B" pitchFamily="34" charset="-128"/>
                <a:ea typeface="Adobe Gothic Std B" pitchFamily="34" charset="-128"/>
              </a:rPr>
              <a:t>forests</a:t>
            </a:r>
            <a:r>
              <a:rPr lang="it-IT" sz="2800" b="1" dirty="0" smtClean="0">
                <a:solidFill>
                  <a:schemeClr val="accent5">
                    <a:lumMod val="50000"/>
                  </a:schemeClr>
                </a:solidFill>
                <a:latin typeface="Adobe Gothic Std B" pitchFamily="34" charset="-128"/>
                <a:ea typeface="Adobe Gothic Std B" pitchFamily="34" charset="-128"/>
              </a:rPr>
              <a:t> </a:t>
            </a:r>
            <a:r>
              <a:rPr lang="it-IT" sz="2800" b="1" dirty="0" err="1" smtClean="0">
                <a:solidFill>
                  <a:schemeClr val="accent5">
                    <a:lumMod val="50000"/>
                  </a:schemeClr>
                </a:solidFill>
                <a:latin typeface="Adobe Gothic Std B" pitchFamily="34" charset="-128"/>
                <a:ea typeface="Adobe Gothic Std B" pitchFamily="34" charset="-128"/>
              </a:rPr>
              <a:t>cannot</a:t>
            </a:r>
            <a:r>
              <a:rPr lang="it-IT" sz="2800" b="1" dirty="0" smtClean="0">
                <a:solidFill>
                  <a:schemeClr val="accent5">
                    <a:lumMod val="50000"/>
                  </a:schemeClr>
                </a:solidFill>
                <a:latin typeface="Adobe Gothic Std B" pitchFamily="34" charset="-128"/>
                <a:ea typeface="Adobe Gothic Std B" pitchFamily="34" charset="-128"/>
              </a:rPr>
              <a:t> </a:t>
            </a:r>
            <a:r>
              <a:rPr lang="it-IT" sz="2800" b="1" dirty="0" err="1" smtClean="0">
                <a:solidFill>
                  <a:schemeClr val="accent5">
                    <a:lumMod val="50000"/>
                  </a:schemeClr>
                </a:solidFill>
                <a:latin typeface="Adobe Gothic Std B" pitchFamily="34" charset="-128"/>
                <a:ea typeface="Adobe Gothic Std B" pitchFamily="34" charset="-128"/>
              </a:rPr>
              <a:t>be</a:t>
            </a:r>
            <a:r>
              <a:rPr lang="it-IT" sz="2800" b="1" dirty="0" smtClean="0">
                <a:solidFill>
                  <a:schemeClr val="accent5">
                    <a:lumMod val="50000"/>
                  </a:schemeClr>
                </a:solidFill>
                <a:latin typeface="Adobe Gothic Std B" pitchFamily="34" charset="-128"/>
                <a:ea typeface="Adobe Gothic Std B" pitchFamily="34" charset="-128"/>
              </a:rPr>
              <a:t> </a:t>
            </a:r>
            <a:r>
              <a:rPr lang="it-IT" sz="2800" b="1" dirty="0" err="1" smtClean="0">
                <a:solidFill>
                  <a:schemeClr val="accent5">
                    <a:lumMod val="50000"/>
                  </a:schemeClr>
                </a:solidFill>
                <a:latin typeface="Adobe Gothic Std B" pitchFamily="34" charset="-128"/>
                <a:ea typeface="Adobe Gothic Std B" pitchFamily="34" charset="-128"/>
              </a:rPr>
              <a:t>underestimated</a:t>
            </a:r>
            <a:endParaRPr lang="it-IT" sz="2800" dirty="0">
              <a:solidFill>
                <a:schemeClr val="accent5">
                  <a:lumMod val="50000"/>
                </a:schemeClr>
              </a:solidFill>
              <a:latin typeface="Adobe Gothic Std B" pitchFamily="34" charset="-128"/>
              <a:ea typeface="Adobe Gothic Std B" pitchFamily="34" charset="-128"/>
            </a:endParaRPr>
          </a:p>
        </p:txBody>
      </p:sp>
      <p:sp>
        <p:nvSpPr>
          <p:cNvPr id="3" name="Segnaposto contenuto 2"/>
          <p:cNvSpPr>
            <a:spLocks noGrp="1"/>
          </p:cNvSpPr>
          <p:nvPr>
            <p:ph idx="1"/>
          </p:nvPr>
        </p:nvSpPr>
        <p:spPr>
          <a:xfrm>
            <a:off x="457200" y="1484784"/>
            <a:ext cx="8229600" cy="4839816"/>
          </a:xfrm>
        </p:spPr>
        <p:txBody>
          <a:bodyPr>
            <a:normAutofit/>
          </a:bodyPr>
          <a:lstStyle/>
          <a:p>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depend</a:t>
            </a:r>
            <a:r>
              <a:rPr lang="it-IT" sz="2000" dirty="0" smtClean="0">
                <a:latin typeface="Calibri" pitchFamily="34" charset="0"/>
                <a:cs typeface="Calibri" pitchFamily="34" charset="0"/>
              </a:rPr>
              <a:t> on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our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survival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from</a:t>
            </a:r>
            <a:r>
              <a:rPr lang="it-IT" sz="2000" dirty="0" smtClean="0">
                <a:latin typeface="Calibri" pitchFamily="34" charset="0"/>
                <a:cs typeface="Calibri" pitchFamily="34" charset="0"/>
              </a:rPr>
              <a:t> the air </a:t>
            </a:r>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breathe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wood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use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Besides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providing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habitats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animals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livelihoods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humans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also</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offer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watershed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protection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prevent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soil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erosion</a:t>
            </a:r>
            <a:r>
              <a:rPr lang="it-IT" sz="2000" dirty="0" smtClean="0">
                <a:latin typeface="Calibri" pitchFamily="34" charset="0"/>
                <a:cs typeface="Calibri" pitchFamily="34" charset="0"/>
              </a:rPr>
              <a:t> and mitigate </a:t>
            </a:r>
            <a:r>
              <a:rPr lang="it-IT" sz="2000" dirty="0" err="1" smtClean="0">
                <a:latin typeface="Calibri" pitchFamily="34" charset="0"/>
                <a:cs typeface="Calibri" pitchFamily="34" charset="0"/>
              </a:rPr>
              <a:t>climate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change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Yet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despite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our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dependence</a:t>
            </a:r>
            <a:r>
              <a:rPr lang="it-IT" sz="2000" dirty="0" smtClean="0">
                <a:latin typeface="Calibri" pitchFamily="34" charset="0"/>
                <a:cs typeface="Calibri" pitchFamily="34" charset="0"/>
              </a:rPr>
              <a:t> on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are </a:t>
            </a:r>
            <a:r>
              <a:rPr lang="it-IT" sz="2000" dirty="0" err="1" smtClean="0">
                <a:latin typeface="Calibri" pitchFamily="34" charset="0"/>
                <a:cs typeface="Calibri" pitchFamily="34" charset="0"/>
              </a:rPr>
              <a:t>still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allowing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them</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disappear</a:t>
            </a:r>
            <a:r>
              <a:rPr lang="it-IT" sz="2000" dirty="0" smtClean="0">
                <a:latin typeface="Calibri" pitchFamily="34" charset="0"/>
                <a:cs typeface="Calibri" pitchFamily="34" charset="0"/>
              </a:rPr>
              <a:t>. </a:t>
            </a:r>
          </a:p>
          <a:p>
            <a:endParaRPr lang="it-IT" sz="2000" dirty="0">
              <a:latin typeface="Calibri" pitchFamily="34" charset="0"/>
              <a:cs typeface="Calibri" pitchFamily="34" charset="0"/>
            </a:endParaRPr>
          </a:p>
        </p:txBody>
      </p:sp>
      <p:pic>
        <p:nvPicPr>
          <p:cNvPr id="4" name="Immagine 3" descr="Risultati immagini per the importance of trees to the environment">
            <a:hlinkClick r:id="rId2" tgtFrame="&quot;_blank&quot;"/>
          </p:cNvPr>
          <p:cNvPicPr/>
          <p:nvPr/>
        </p:nvPicPr>
        <p:blipFill>
          <a:blip r:embed="rId3" cstate="email"/>
          <a:srcRect/>
          <a:stretch>
            <a:fillRect/>
          </a:stretch>
        </p:blipFill>
        <p:spPr bwMode="auto">
          <a:xfrm>
            <a:off x="251520" y="3284984"/>
            <a:ext cx="4176464" cy="2808312"/>
          </a:xfrm>
          <a:prstGeom prst="rect">
            <a:avLst/>
          </a:prstGeom>
          <a:noFill/>
          <a:ln w="9525">
            <a:noFill/>
            <a:miter lim="800000"/>
            <a:headEnd/>
            <a:tailEnd/>
          </a:ln>
        </p:spPr>
      </p:pic>
      <p:pic>
        <p:nvPicPr>
          <p:cNvPr id="6" name="irc_mi" descr="Risultati immagini per the importance of forests">
            <a:hlinkClick r:id="rId4" tgtFrame="&quot;_blank&quot;"/>
          </p:cNvPr>
          <p:cNvPicPr/>
          <p:nvPr/>
        </p:nvPicPr>
        <p:blipFill>
          <a:blip r:embed="rId5" cstate="email"/>
          <a:srcRect/>
          <a:stretch>
            <a:fillRect/>
          </a:stretch>
        </p:blipFill>
        <p:spPr bwMode="auto">
          <a:xfrm>
            <a:off x="4572000" y="3284984"/>
            <a:ext cx="3960440" cy="28083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188640"/>
            <a:ext cx="8229600" cy="648072"/>
          </a:xfrm>
        </p:spPr>
        <p:txBody>
          <a:bodyPr>
            <a:normAutofit/>
          </a:bodyPr>
          <a:lstStyle/>
          <a:p>
            <a:pPr algn="ctr"/>
            <a:r>
              <a:rPr lang="it-IT" sz="3200" dirty="0" smtClean="0">
                <a:solidFill>
                  <a:schemeClr val="accent6">
                    <a:lumMod val="50000"/>
                  </a:schemeClr>
                </a:solidFill>
                <a:latin typeface="Adobe Gothic Std B" pitchFamily="34" charset="-128"/>
                <a:ea typeface="Adobe Gothic Std B" pitchFamily="34" charset="-128"/>
              </a:rPr>
              <a:t>Some </a:t>
            </a:r>
            <a:r>
              <a:rPr lang="it-IT" sz="3200" dirty="0" err="1" smtClean="0">
                <a:solidFill>
                  <a:schemeClr val="accent6">
                    <a:lumMod val="50000"/>
                  </a:schemeClr>
                </a:solidFill>
                <a:latin typeface="Adobe Gothic Std B" pitchFamily="34" charset="-128"/>
                <a:ea typeface="Adobe Gothic Std B" pitchFamily="34" charset="-128"/>
              </a:rPr>
              <a:t>reasons</a:t>
            </a:r>
            <a:r>
              <a:rPr lang="it-IT" sz="3200" dirty="0" smtClean="0">
                <a:solidFill>
                  <a:schemeClr val="accent6">
                    <a:lumMod val="50000"/>
                  </a:schemeClr>
                </a:solidFill>
                <a:latin typeface="Adobe Gothic Std B" pitchFamily="34" charset="-128"/>
                <a:ea typeface="Adobe Gothic Std B" pitchFamily="34" charset="-128"/>
              </a:rPr>
              <a:t> </a:t>
            </a:r>
            <a:r>
              <a:rPr lang="it-IT" sz="3200" dirty="0" err="1" smtClean="0">
                <a:solidFill>
                  <a:schemeClr val="accent6">
                    <a:lumMod val="50000"/>
                  </a:schemeClr>
                </a:solidFill>
                <a:latin typeface="Adobe Gothic Std B" pitchFamily="34" charset="-128"/>
                <a:ea typeface="Adobe Gothic Std B" pitchFamily="34" charset="-128"/>
              </a:rPr>
              <a:t>why</a:t>
            </a:r>
            <a:r>
              <a:rPr lang="it-IT" sz="3200" dirty="0" smtClean="0">
                <a:solidFill>
                  <a:schemeClr val="accent6">
                    <a:lumMod val="50000"/>
                  </a:schemeClr>
                </a:solidFill>
                <a:latin typeface="Adobe Gothic Std B" pitchFamily="34" charset="-128"/>
                <a:ea typeface="Adobe Gothic Std B" pitchFamily="34" charset="-128"/>
              </a:rPr>
              <a:t> </a:t>
            </a:r>
            <a:r>
              <a:rPr lang="it-IT" sz="3200" dirty="0" err="1" smtClean="0">
                <a:solidFill>
                  <a:schemeClr val="accent6">
                    <a:lumMod val="50000"/>
                  </a:schemeClr>
                </a:solidFill>
                <a:latin typeface="Adobe Gothic Std B" pitchFamily="34" charset="-128"/>
                <a:ea typeface="Adobe Gothic Std B" pitchFamily="34" charset="-128"/>
              </a:rPr>
              <a:t>forests</a:t>
            </a:r>
            <a:r>
              <a:rPr lang="it-IT" sz="3200" dirty="0" smtClean="0">
                <a:solidFill>
                  <a:schemeClr val="accent6">
                    <a:lumMod val="50000"/>
                  </a:schemeClr>
                </a:solidFill>
                <a:latin typeface="Adobe Gothic Std B" pitchFamily="34" charset="-128"/>
                <a:ea typeface="Adobe Gothic Std B" pitchFamily="34" charset="-128"/>
              </a:rPr>
              <a:t> are </a:t>
            </a:r>
            <a:r>
              <a:rPr lang="it-IT" sz="3200" dirty="0" err="1" smtClean="0">
                <a:solidFill>
                  <a:schemeClr val="accent6">
                    <a:lumMod val="50000"/>
                  </a:schemeClr>
                </a:solidFill>
                <a:latin typeface="Adobe Gothic Std B" pitchFamily="34" charset="-128"/>
                <a:ea typeface="Adobe Gothic Std B" pitchFamily="34" charset="-128"/>
              </a:rPr>
              <a:t>important</a:t>
            </a:r>
            <a:endParaRPr lang="it-IT" sz="3200" dirty="0">
              <a:solidFill>
                <a:schemeClr val="accent6">
                  <a:lumMod val="50000"/>
                </a:schemeClr>
              </a:solidFill>
              <a:latin typeface="Adobe Gothic Std B" pitchFamily="34" charset="-128"/>
              <a:ea typeface="Adobe Gothic Std B" pitchFamily="34" charset="-128"/>
            </a:endParaRPr>
          </a:p>
        </p:txBody>
      </p:sp>
      <p:sp>
        <p:nvSpPr>
          <p:cNvPr id="5" name="Segnaposto contenuto 4"/>
          <p:cNvSpPr>
            <a:spLocks noGrp="1"/>
          </p:cNvSpPr>
          <p:nvPr>
            <p:ph sz="half" idx="1"/>
          </p:nvPr>
        </p:nvSpPr>
        <p:spPr>
          <a:xfrm>
            <a:off x="457200" y="980728"/>
            <a:ext cx="4038600" cy="5472608"/>
          </a:xfrm>
        </p:spPr>
        <p:txBody>
          <a:bodyPr>
            <a:normAutofit fontScale="92500" lnSpcReduction="20000"/>
          </a:bodyPr>
          <a:lstStyle/>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help </a:t>
            </a:r>
            <a:r>
              <a:rPr lang="it-IT" sz="1900" dirty="0" err="1" smtClean="0">
                <a:latin typeface="Calibri" pitchFamily="34" charset="0"/>
                <a:cs typeface="Calibri" pitchFamily="34" charset="0"/>
              </a:rPr>
              <a:t>us</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breathe</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're more </a:t>
            </a:r>
            <a:r>
              <a:rPr lang="it-IT" sz="1900" dirty="0" err="1" smtClean="0">
                <a:latin typeface="Calibri" pitchFamily="34" charset="0"/>
                <a:cs typeface="Calibri" pitchFamily="34" charset="0"/>
              </a:rPr>
              <a:t>than</a:t>
            </a:r>
            <a:r>
              <a:rPr lang="it-IT" sz="1900" dirty="0" smtClean="0">
                <a:latin typeface="Calibri" pitchFamily="34" charset="0"/>
                <a:cs typeface="Calibri" pitchFamily="34" charset="0"/>
              </a:rPr>
              <a:t> just </a:t>
            </a:r>
            <a:r>
              <a:rPr lang="it-IT" sz="1900" dirty="0" err="1" smtClean="0">
                <a:latin typeface="Calibri" pitchFamily="34" charset="0"/>
                <a:cs typeface="Calibri" pitchFamily="34" charset="0"/>
              </a:rPr>
              <a:t>trees</a:t>
            </a:r>
            <a:endParaRPr lang="it-IT" sz="1900" dirty="0" smtClean="0">
              <a:latin typeface="Calibri" pitchFamily="34" charset="0"/>
              <a:cs typeface="Calibri" pitchFamily="34" charset="0"/>
            </a:endParaRPr>
          </a:p>
          <a:p>
            <a:r>
              <a:rPr lang="it-IT" sz="1900" dirty="0" smtClean="0">
                <a:latin typeface="Calibri" pitchFamily="34" charset="0"/>
                <a:cs typeface="Calibri" pitchFamily="34" charset="0"/>
              </a:rPr>
              <a:t>People live </a:t>
            </a:r>
            <a:r>
              <a:rPr lang="it-IT" sz="1900" dirty="0" err="1" smtClean="0">
                <a:latin typeface="Calibri" pitchFamily="34" charset="0"/>
                <a:cs typeface="Calibri" pitchFamily="34" charset="0"/>
              </a:rPr>
              <a:t>there</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too</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keep</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us</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cool</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keep</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Earth</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cool</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make</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it</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rain</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fight</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flooding</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refill </a:t>
            </a:r>
            <a:r>
              <a:rPr lang="it-IT" sz="1900" dirty="0" err="1" smtClean="0">
                <a:latin typeface="Calibri" pitchFamily="34" charset="0"/>
                <a:cs typeface="Calibri" pitchFamily="34" charset="0"/>
              </a:rPr>
              <a:t>aquifer</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block </a:t>
            </a:r>
            <a:r>
              <a:rPr lang="it-IT" sz="1900" dirty="0" err="1" smtClean="0">
                <a:latin typeface="Calibri" pitchFamily="34" charset="0"/>
                <a:cs typeface="Calibri" pitchFamily="34" charset="0"/>
              </a:rPr>
              <a:t>wind</a:t>
            </a:r>
            <a:r>
              <a:rPr lang="it-IT" sz="1900" b="1" dirty="0" smtClean="0">
                <a:latin typeface="Calibri" pitchFamily="34" charset="0"/>
                <a:cs typeface="Calibri" pitchFamily="34" charset="0"/>
              </a:rPr>
              <a:t> </a:t>
            </a: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keep</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dirt</a:t>
            </a:r>
            <a:r>
              <a:rPr lang="it-IT" sz="1900" dirty="0" smtClean="0">
                <a:latin typeface="Calibri" pitchFamily="34" charset="0"/>
                <a:cs typeface="Calibri" pitchFamily="34" charset="0"/>
              </a:rPr>
              <a:t> in </a:t>
            </a:r>
            <a:r>
              <a:rPr lang="it-IT" sz="1900" dirty="0" err="1" smtClean="0">
                <a:latin typeface="Calibri" pitchFamily="34" charset="0"/>
                <a:cs typeface="Calibri" pitchFamily="34" charset="0"/>
              </a:rPr>
              <a:t>its</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place</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clean</a:t>
            </a:r>
            <a:r>
              <a:rPr lang="it-IT" sz="1900" dirty="0" smtClean="0">
                <a:latin typeface="Calibri" pitchFamily="34" charset="0"/>
                <a:cs typeface="Calibri" pitchFamily="34" charset="0"/>
              </a:rPr>
              <a:t> up </a:t>
            </a:r>
            <a:r>
              <a:rPr lang="it-IT" sz="1900" dirty="0" err="1" smtClean="0">
                <a:latin typeface="Calibri" pitchFamily="34" charset="0"/>
                <a:cs typeface="Calibri" pitchFamily="34" charset="0"/>
              </a:rPr>
              <a:t>dirty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soil</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clean</a:t>
            </a:r>
            <a:r>
              <a:rPr lang="it-IT" sz="1900" dirty="0" smtClean="0">
                <a:latin typeface="Calibri" pitchFamily="34" charset="0"/>
                <a:cs typeface="Calibri" pitchFamily="34" charset="0"/>
              </a:rPr>
              <a:t> up </a:t>
            </a:r>
            <a:r>
              <a:rPr lang="it-IT" sz="1900" dirty="0" err="1" smtClean="0">
                <a:latin typeface="Calibri" pitchFamily="34" charset="0"/>
                <a:cs typeface="Calibri" pitchFamily="34" charset="0"/>
              </a:rPr>
              <a:t>dirty</a:t>
            </a:r>
            <a:r>
              <a:rPr lang="it-IT" sz="1900" dirty="0" smtClean="0">
                <a:latin typeface="Calibri" pitchFamily="34" charset="0"/>
                <a:cs typeface="Calibri" pitchFamily="34" charset="0"/>
              </a:rPr>
              <a:t> air</a:t>
            </a: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muffle</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noise</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pollution</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feed</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us</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heal</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us</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help </a:t>
            </a:r>
            <a:r>
              <a:rPr lang="it-IT" sz="1900" dirty="0" err="1" smtClean="0">
                <a:latin typeface="Calibri" pitchFamily="34" charset="0"/>
                <a:cs typeface="Calibri" pitchFamily="34" charset="0"/>
              </a:rPr>
              <a:t>us</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make</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things</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create </a:t>
            </a:r>
            <a:r>
              <a:rPr lang="it-IT" sz="1900" dirty="0" err="1" smtClean="0">
                <a:latin typeface="Calibri" pitchFamily="34" charset="0"/>
                <a:cs typeface="Calibri" pitchFamily="34" charset="0"/>
              </a:rPr>
              <a:t>jobs</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create </a:t>
            </a:r>
            <a:r>
              <a:rPr lang="it-IT" sz="1900" dirty="0" err="1" smtClean="0">
                <a:latin typeface="Calibri" pitchFamily="34" charset="0"/>
                <a:cs typeface="Calibri" pitchFamily="34" charset="0"/>
              </a:rPr>
              <a:t>majesty</a:t>
            </a:r>
            <a:endParaRPr lang="it-IT" sz="1900" dirty="0" smtClean="0">
              <a:latin typeface="Calibri" pitchFamily="34" charset="0"/>
              <a:cs typeface="Calibri" pitchFamily="34" charset="0"/>
            </a:endParaRPr>
          </a:p>
          <a:p>
            <a:r>
              <a:rPr lang="it-IT" sz="1900" dirty="0" err="1" smtClean="0">
                <a:latin typeface="Calibri" pitchFamily="34" charset="0"/>
                <a:cs typeface="Calibri" pitchFamily="34" charset="0"/>
              </a:rPr>
              <a:t>They</a:t>
            </a:r>
            <a:r>
              <a:rPr lang="it-IT" sz="1900" dirty="0" smtClean="0">
                <a:latin typeface="Calibri" pitchFamily="34" charset="0"/>
                <a:cs typeface="Calibri" pitchFamily="34" charset="0"/>
              </a:rPr>
              <a:t> help </a:t>
            </a:r>
            <a:r>
              <a:rPr lang="it-IT" sz="1900" dirty="0" err="1" smtClean="0">
                <a:latin typeface="Calibri" pitchFamily="34" charset="0"/>
                <a:cs typeface="Calibri" pitchFamily="34" charset="0"/>
              </a:rPr>
              <a:t>us</a:t>
            </a:r>
            <a:r>
              <a:rPr lang="it-IT" sz="1900" dirty="0" smtClean="0">
                <a:latin typeface="Calibri" pitchFamily="34" charset="0"/>
                <a:cs typeface="Calibri" pitchFamily="34" charset="0"/>
              </a:rPr>
              <a:t> </a:t>
            </a:r>
            <a:r>
              <a:rPr lang="it-IT" sz="1900" dirty="0" err="1" smtClean="0">
                <a:latin typeface="Calibri" pitchFamily="34" charset="0"/>
                <a:cs typeface="Calibri" pitchFamily="34" charset="0"/>
              </a:rPr>
              <a:t>explore</a:t>
            </a:r>
            <a:r>
              <a:rPr lang="it-IT" sz="1900" dirty="0" smtClean="0">
                <a:latin typeface="Calibri" pitchFamily="34" charset="0"/>
                <a:cs typeface="Calibri" pitchFamily="34" charset="0"/>
              </a:rPr>
              <a:t> and relax</a:t>
            </a:r>
          </a:p>
          <a:p>
            <a:endParaRPr lang="it-IT" sz="1800" dirty="0" smtClean="0">
              <a:latin typeface="Calibri" pitchFamily="34" charset="0"/>
              <a:cs typeface="Calibri" pitchFamily="34" charset="0"/>
            </a:endParaRPr>
          </a:p>
          <a:p>
            <a:endParaRPr lang="it-IT" sz="1800" dirty="0" smtClean="0">
              <a:latin typeface="Calibri" pitchFamily="34" charset="0"/>
              <a:cs typeface="Calibri" pitchFamily="34" charset="0"/>
            </a:endParaRPr>
          </a:p>
          <a:p>
            <a:endParaRPr lang="it-IT" sz="1800" dirty="0">
              <a:latin typeface="Calibri" pitchFamily="34" charset="0"/>
              <a:cs typeface="Calibri" pitchFamily="34" charset="0"/>
            </a:endParaRPr>
          </a:p>
        </p:txBody>
      </p:sp>
      <p:pic>
        <p:nvPicPr>
          <p:cNvPr id="12" name="Segnaposto contenuto 11" descr="forest canopy">
            <a:hlinkClick r:id="rId2"/>
          </p:cNvPr>
          <p:cNvPicPr>
            <a:picLocks noGrp="1"/>
          </p:cNvPicPr>
          <p:nvPr>
            <p:ph sz="half" idx="2"/>
          </p:nvPr>
        </p:nvPicPr>
        <p:blipFill>
          <a:blip r:embed="rId3" cstate="email"/>
          <a:srcRect/>
          <a:stretch>
            <a:fillRect/>
          </a:stretch>
        </p:blipFill>
        <p:spPr bwMode="auto">
          <a:xfrm>
            <a:off x="4572000" y="1196752"/>
            <a:ext cx="4032448" cy="2520280"/>
          </a:xfrm>
          <a:prstGeom prst="rect">
            <a:avLst/>
          </a:prstGeom>
          <a:noFill/>
          <a:ln w="9525">
            <a:noFill/>
            <a:miter lim="800000"/>
            <a:headEnd/>
            <a:tailEnd/>
          </a:ln>
        </p:spPr>
      </p:pic>
      <p:pic>
        <p:nvPicPr>
          <p:cNvPr id="15" name="irc_mi" descr="Risultati immagini per the importance of forests">
            <a:hlinkClick r:id="rId4" tgtFrame="&quot;_blank&quot;"/>
          </p:cNvPr>
          <p:cNvPicPr/>
          <p:nvPr/>
        </p:nvPicPr>
        <p:blipFill>
          <a:blip r:embed="rId5" cstate="email"/>
          <a:srcRect/>
          <a:stretch>
            <a:fillRect/>
          </a:stretch>
        </p:blipFill>
        <p:spPr bwMode="auto">
          <a:xfrm>
            <a:off x="4644008" y="4005064"/>
            <a:ext cx="4032448" cy="237626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204864"/>
          </a:xfrm>
        </p:spPr>
        <p:txBody>
          <a:bodyPr>
            <a:normAutofit/>
          </a:bodyPr>
          <a:lstStyle/>
          <a:p>
            <a:pPr algn="ctr"/>
            <a:r>
              <a:rPr lang="it-IT" sz="4000" dirty="0" smtClean="0">
                <a:solidFill>
                  <a:schemeClr val="bg2">
                    <a:lumMod val="25000"/>
                  </a:schemeClr>
                </a:solidFill>
                <a:latin typeface="Adobe Gothic Std B" pitchFamily="34" charset="-128"/>
                <a:ea typeface="Adobe Gothic Std B" pitchFamily="34" charset="-128"/>
              </a:rPr>
              <a:t>TROPICAL FORESTS</a:t>
            </a:r>
            <a:r>
              <a:rPr lang="it-IT" sz="4400" dirty="0" smtClean="0">
                <a:solidFill>
                  <a:schemeClr val="bg2">
                    <a:lumMod val="25000"/>
                  </a:schemeClr>
                </a:solidFill>
                <a:latin typeface="Adobe Gothic Std B" pitchFamily="34" charset="-128"/>
                <a:ea typeface="Adobe Gothic Std B" pitchFamily="34" charset="-128"/>
              </a:rPr>
              <a:t/>
            </a:r>
            <a:br>
              <a:rPr lang="it-IT" sz="4400" dirty="0" smtClean="0">
                <a:solidFill>
                  <a:schemeClr val="bg2">
                    <a:lumMod val="25000"/>
                  </a:schemeClr>
                </a:solidFill>
                <a:latin typeface="Adobe Gothic Std B" pitchFamily="34" charset="-128"/>
                <a:ea typeface="Adobe Gothic Std B" pitchFamily="34" charset="-128"/>
              </a:rPr>
            </a:br>
            <a:r>
              <a:rPr lang="it-IT" sz="3100" dirty="0" err="1" smtClean="0">
                <a:solidFill>
                  <a:schemeClr val="bg2">
                    <a:lumMod val="25000"/>
                  </a:schemeClr>
                </a:solidFill>
                <a:latin typeface="Adobe Gothic Std B" pitchFamily="34" charset="-128"/>
                <a:ea typeface="Adobe Gothic Std B" pitchFamily="34" charset="-128"/>
              </a:rPr>
              <a:t>Southeast</a:t>
            </a:r>
            <a:r>
              <a:rPr lang="it-IT" sz="3100" dirty="0" smtClean="0">
                <a:solidFill>
                  <a:schemeClr val="bg2">
                    <a:lumMod val="25000"/>
                  </a:schemeClr>
                </a:solidFill>
                <a:latin typeface="Adobe Gothic Std B" pitchFamily="34" charset="-128"/>
                <a:ea typeface="Adobe Gothic Std B" pitchFamily="34" charset="-128"/>
              </a:rPr>
              <a:t> </a:t>
            </a:r>
            <a:r>
              <a:rPr lang="it-IT" sz="3100" dirty="0" err="1" smtClean="0">
                <a:solidFill>
                  <a:schemeClr val="bg2">
                    <a:lumMod val="25000"/>
                  </a:schemeClr>
                </a:solidFill>
                <a:latin typeface="Adobe Gothic Std B" pitchFamily="34" charset="-128"/>
                <a:ea typeface="Adobe Gothic Std B" pitchFamily="34" charset="-128"/>
              </a:rPr>
              <a:t>Asian</a:t>
            </a:r>
            <a:r>
              <a:rPr lang="it-IT" sz="3100" dirty="0" smtClean="0">
                <a:solidFill>
                  <a:schemeClr val="bg2">
                    <a:lumMod val="25000"/>
                  </a:schemeClr>
                </a:solidFill>
                <a:latin typeface="Adobe Gothic Std B" pitchFamily="34" charset="-128"/>
                <a:ea typeface="Adobe Gothic Std B" pitchFamily="34" charset="-128"/>
              </a:rPr>
              <a:t> and Amazon </a:t>
            </a:r>
            <a:r>
              <a:rPr lang="it-IT" sz="3100" dirty="0" err="1" smtClean="0">
                <a:solidFill>
                  <a:schemeClr val="bg2">
                    <a:lumMod val="25000"/>
                  </a:schemeClr>
                </a:solidFill>
                <a:latin typeface="Adobe Gothic Std B" pitchFamily="34" charset="-128"/>
                <a:ea typeface="Adobe Gothic Std B" pitchFamily="34" charset="-128"/>
              </a:rPr>
              <a:t>Rainforest</a:t>
            </a:r>
            <a:r>
              <a:rPr lang="it-IT" sz="3100" dirty="0" smtClean="0">
                <a:solidFill>
                  <a:schemeClr val="bg2">
                    <a:lumMod val="25000"/>
                  </a:schemeClr>
                </a:solidFill>
                <a:latin typeface="Adobe Gothic Std B" pitchFamily="34" charset="-128"/>
                <a:ea typeface="Adobe Gothic Std B" pitchFamily="34" charset="-128"/>
              </a:rPr>
              <a:t/>
            </a:r>
            <a:br>
              <a:rPr lang="it-IT" sz="3100" dirty="0" smtClean="0">
                <a:solidFill>
                  <a:schemeClr val="bg2">
                    <a:lumMod val="25000"/>
                  </a:schemeClr>
                </a:solidFill>
                <a:latin typeface="Adobe Gothic Std B" pitchFamily="34" charset="-128"/>
                <a:ea typeface="Adobe Gothic Std B" pitchFamily="34" charset="-128"/>
              </a:rPr>
            </a:br>
            <a:endParaRPr lang="it-IT" sz="3100" dirty="0">
              <a:solidFill>
                <a:schemeClr val="bg2">
                  <a:lumMod val="25000"/>
                </a:schemeClr>
              </a:solidFill>
              <a:latin typeface="Adobe Gothic Std B" pitchFamily="34" charset="-128"/>
              <a:ea typeface="Adobe Gothic Std B" pitchFamily="34" charset="-128"/>
            </a:endParaRPr>
          </a:p>
        </p:txBody>
      </p:sp>
      <p:pic>
        <p:nvPicPr>
          <p:cNvPr id="5" name="irc_mi" descr="Risultati immagini per the most important forests of our planet">
            <a:hlinkClick r:id="rId2" tgtFrame="&quot;_blank&quot;"/>
          </p:cNvPr>
          <p:cNvPicPr>
            <a:picLocks noGrp="1"/>
          </p:cNvPicPr>
          <p:nvPr>
            <p:ph sz="half" idx="1"/>
          </p:nvPr>
        </p:nvPicPr>
        <p:blipFill>
          <a:blip r:embed="rId3" cstate="email"/>
          <a:srcRect/>
          <a:stretch>
            <a:fillRect/>
          </a:stretch>
        </p:blipFill>
        <p:spPr bwMode="auto">
          <a:xfrm>
            <a:off x="251520" y="2348880"/>
            <a:ext cx="4182616" cy="3024336"/>
          </a:xfrm>
          <a:prstGeom prst="rect">
            <a:avLst/>
          </a:prstGeom>
          <a:noFill/>
          <a:ln w="9525">
            <a:noFill/>
            <a:miter lim="800000"/>
            <a:headEnd/>
            <a:tailEnd/>
          </a:ln>
        </p:spPr>
      </p:pic>
      <p:pic>
        <p:nvPicPr>
          <p:cNvPr id="6" name="irc_mi" descr="Risultati immagini per the most important forests of our planet">
            <a:hlinkClick r:id="rId4" tgtFrame="&quot;_blank&quot;"/>
          </p:cNvPr>
          <p:cNvPicPr>
            <a:picLocks noGrp="1"/>
          </p:cNvPicPr>
          <p:nvPr>
            <p:ph sz="half" idx="2"/>
          </p:nvPr>
        </p:nvPicPr>
        <p:blipFill>
          <a:blip r:embed="rId5" cstate="email"/>
          <a:srcRect/>
          <a:stretch>
            <a:fillRect/>
          </a:stretch>
        </p:blipFill>
        <p:spPr bwMode="auto">
          <a:xfrm>
            <a:off x="4572000" y="2276872"/>
            <a:ext cx="4320480" cy="316835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67544" y="260648"/>
            <a:ext cx="8229600" cy="504056"/>
          </a:xfrm>
        </p:spPr>
        <p:txBody>
          <a:bodyPr>
            <a:normAutofit/>
          </a:bodyPr>
          <a:lstStyle/>
          <a:p>
            <a:pPr algn="ctr"/>
            <a:r>
              <a:rPr lang="it-IT" sz="2800" dirty="0" smtClean="0">
                <a:solidFill>
                  <a:srgbClr val="002060"/>
                </a:solidFill>
                <a:latin typeface="Adobe Gothic Std B" pitchFamily="34" charset="-128"/>
                <a:ea typeface="Adobe Gothic Std B" pitchFamily="34" charset="-128"/>
              </a:rPr>
              <a:t>FORESTS AND CLIMATE</a:t>
            </a:r>
            <a:endParaRPr lang="it-IT" sz="2800" dirty="0">
              <a:solidFill>
                <a:srgbClr val="002060"/>
              </a:solidFill>
              <a:latin typeface="Adobe Gothic Std B" pitchFamily="34" charset="-128"/>
              <a:ea typeface="Adobe Gothic Std B" pitchFamily="34" charset="-128"/>
            </a:endParaRPr>
          </a:p>
        </p:txBody>
      </p:sp>
      <p:sp>
        <p:nvSpPr>
          <p:cNvPr id="7" name="Segnaposto contenuto 6"/>
          <p:cNvSpPr>
            <a:spLocks noGrp="1"/>
          </p:cNvSpPr>
          <p:nvPr>
            <p:ph idx="1"/>
          </p:nvPr>
        </p:nvSpPr>
        <p:spPr>
          <a:xfrm>
            <a:off x="457200" y="692696"/>
            <a:ext cx="8229600" cy="6165304"/>
          </a:xfrm>
        </p:spPr>
        <p:txBody>
          <a:bodyPr/>
          <a:lstStyle/>
          <a:p>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pump</a:t>
            </a:r>
            <a:r>
              <a:rPr lang="it-IT" sz="2000" dirty="0" smtClean="0">
                <a:latin typeface="Calibri" pitchFamily="34" charset="0"/>
                <a:cs typeface="Calibri" pitchFamily="34" charset="0"/>
              </a:rPr>
              <a:t> out </a:t>
            </a:r>
            <a:r>
              <a:rPr lang="it-IT" sz="2000" dirty="0" err="1" smtClean="0">
                <a:latin typeface="Calibri" pitchFamily="34" charset="0"/>
                <a:cs typeface="Calibri" pitchFamily="34" charset="0"/>
              </a:rPr>
              <a:t>oxygen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need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live and </a:t>
            </a:r>
            <a:r>
              <a:rPr lang="it-IT" sz="2000" dirty="0" err="1" smtClean="0">
                <a:latin typeface="Calibri" pitchFamily="34" charset="0"/>
                <a:cs typeface="Calibri" pitchFamily="34" charset="0"/>
              </a:rPr>
              <a:t>absorb</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carbon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dioxide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exhale</a:t>
            </a:r>
            <a:r>
              <a:rPr lang="it-IT" sz="2000" dirty="0" smtClean="0">
                <a:latin typeface="Calibri" pitchFamily="34" charset="0"/>
                <a:cs typeface="Calibri" pitchFamily="34" charset="0"/>
              </a:rPr>
              <a:t> (or </a:t>
            </a:r>
            <a:r>
              <a:rPr lang="it-IT" sz="2000" dirty="0" err="1" smtClean="0">
                <a:latin typeface="Calibri" pitchFamily="34" charset="0"/>
                <a:cs typeface="Calibri" pitchFamily="34" charset="0"/>
              </a:rPr>
              <a:t>emit</a:t>
            </a:r>
            <a:r>
              <a:rPr lang="it-IT" sz="2000" dirty="0" smtClean="0">
                <a:latin typeface="Calibri" pitchFamily="34" charset="0"/>
                <a:cs typeface="Calibri" pitchFamily="34" charset="0"/>
              </a:rPr>
              <a:t>).</a:t>
            </a:r>
          </a:p>
          <a:p>
            <a:r>
              <a:rPr lang="it-IT" sz="2000" dirty="0" err="1" smtClean="0">
                <a:latin typeface="Calibri" pitchFamily="34" charset="0"/>
                <a:cs typeface="Calibri" pitchFamily="34" charset="0"/>
              </a:rPr>
              <a:t>Urban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trees</a:t>
            </a:r>
            <a:r>
              <a:rPr lang="it-IT" sz="2000" dirty="0" smtClean="0">
                <a:latin typeface="Calibri" pitchFamily="34" charset="0"/>
                <a:cs typeface="Calibri" pitchFamily="34" charset="0"/>
              </a:rPr>
              <a:t> help </a:t>
            </a:r>
            <a:r>
              <a:rPr lang="it-IT" sz="2000" dirty="0" err="1" smtClean="0">
                <a:latin typeface="Calibri" pitchFamily="34" charset="0"/>
                <a:cs typeface="Calibri" pitchFamily="34" charset="0"/>
              </a:rPr>
              <a:t>buildings</a:t>
            </a:r>
            <a:r>
              <a:rPr lang="it-IT" sz="2000" dirty="0" smtClean="0">
                <a:latin typeface="Calibri" pitchFamily="34" charset="0"/>
                <a:cs typeface="Calibri" pitchFamily="34" charset="0"/>
              </a:rPr>
              <a:t> stay </a:t>
            </a:r>
            <a:r>
              <a:rPr lang="it-IT" sz="2000" dirty="0" err="1" smtClean="0">
                <a:latin typeface="Calibri" pitchFamily="34" charset="0"/>
                <a:cs typeface="Calibri" pitchFamily="34" charset="0"/>
              </a:rPr>
              <a:t>cool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reducing</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need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electric</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fans</a:t>
            </a:r>
            <a:r>
              <a:rPr lang="it-IT" sz="2000" dirty="0" smtClean="0">
                <a:latin typeface="Calibri" pitchFamily="34" charset="0"/>
                <a:cs typeface="Calibri" pitchFamily="34" charset="0"/>
              </a:rPr>
              <a:t> or air </a:t>
            </a:r>
            <a:r>
              <a:rPr lang="it-IT" sz="2000" dirty="0" err="1" smtClean="0">
                <a:latin typeface="Calibri" pitchFamily="34" charset="0"/>
                <a:cs typeface="Calibri" pitchFamily="34" charset="0"/>
              </a:rPr>
              <a:t>conditioners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while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large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can tackle </a:t>
            </a:r>
            <a:r>
              <a:rPr lang="it-IT" sz="2000" dirty="0" err="1" smtClean="0">
                <a:latin typeface="Calibri" pitchFamily="34" charset="0"/>
                <a:cs typeface="Calibri" pitchFamily="34" charset="0"/>
              </a:rPr>
              <a:t>daunting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tasks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like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curbing</a:t>
            </a:r>
            <a:r>
              <a:rPr lang="it-IT" sz="2000" dirty="0" smtClean="0">
                <a:latin typeface="Calibri" pitchFamily="34" charset="0"/>
                <a:cs typeface="Calibri" pitchFamily="34" charset="0"/>
              </a:rPr>
              <a:t> a </a:t>
            </a:r>
            <a:r>
              <a:rPr lang="it-IT" sz="2000" dirty="0" err="1" smtClean="0">
                <a:latin typeface="Calibri" pitchFamily="34" charset="0"/>
                <a:cs typeface="Calibri" pitchFamily="34" charset="0"/>
              </a:rPr>
              <a:t>city's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heat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island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effect</a:t>
            </a:r>
            <a:r>
              <a:rPr lang="it-IT" sz="2000" dirty="0" smtClean="0">
                <a:latin typeface="Calibri" pitchFamily="34" charset="0"/>
                <a:cs typeface="Calibri" pitchFamily="34" charset="0"/>
              </a:rPr>
              <a:t> or </a:t>
            </a:r>
            <a:r>
              <a:rPr lang="it-IT" sz="2000" dirty="0" err="1" smtClean="0">
                <a:latin typeface="Calibri" pitchFamily="34" charset="0"/>
                <a:cs typeface="Calibri" pitchFamily="34" charset="0"/>
              </a:rPr>
              <a:t>regulating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regional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temperatures</a:t>
            </a:r>
            <a:r>
              <a:rPr lang="it-IT" sz="2000" dirty="0" smtClean="0">
                <a:latin typeface="Calibri" pitchFamily="34" charset="0"/>
                <a:cs typeface="Calibri" pitchFamily="34" charset="0"/>
              </a:rPr>
              <a:t>.</a:t>
            </a:r>
          </a:p>
          <a:p>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Trees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also</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have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another</a:t>
            </a:r>
            <a:r>
              <a:rPr lang="it-IT" sz="2000" dirty="0" smtClean="0">
                <a:latin typeface="Calibri" pitchFamily="34" charset="0"/>
                <a:cs typeface="Calibri" pitchFamily="34" charset="0"/>
              </a:rPr>
              <a:t> way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beat the </a:t>
            </a:r>
            <a:r>
              <a:rPr lang="it-IT" sz="2000" dirty="0" err="1" smtClean="0">
                <a:latin typeface="Calibri" pitchFamily="34" charset="0"/>
                <a:cs typeface="Calibri" pitchFamily="34" charset="0"/>
              </a:rPr>
              <a:t>heat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absorb</a:t>
            </a:r>
            <a:r>
              <a:rPr lang="it-IT" sz="2000" dirty="0" smtClean="0">
                <a:latin typeface="Calibri" pitchFamily="34" charset="0"/>
                <a:cs typeface="Calibri" pitchFamily="34" charset="0"/>
              </a:rPr>
              <a:t> CO2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fuels</a:t>
            </a:r>
            <a:r>
              <a:rPr lang="it-IT" sz="2000" dirty="0" smtClean="0">
                <a:latin typeface="Calibri" pitchFamily="34" charset="0"/>
                <a:cs typeface="Calibri" pitchFamily="34" charset="0"/>
              </a:rPr>
              <a:t> global </a:t>
            </a:r>
            <a:r>
              <a:rPr lang="it-IT" sz="2000" dirty="0" err="1" smtClean="0">
                <a:latin typeface="Calibri" pitchFamily="34" charset="0"/>
                <a:cs typeface="Calibri" pitchFamily="34" charset="0"/>
              </a:rPr>
              <a:t>warming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Plants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always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need</a:t>
            </a:r>
            <a:r>
              <a:rPr lang="it-IT" sz="2000" dirty="0" smtClean="0">
                <a:latin typeface="Calibri" pitchFamily="34" charset="0"/>
                <a:cs typeface="Calibri" pitchFamily="34" charset="0"/>
              </a:rPr>
              <a:t> some CO2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photosynthesis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but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Earth</a:t>
            </a:r>
            <a:r>
              <a:rPr lang="it-IT" sz="2000" dirty="0" smtClean="0">
                <a:latin typeface="Calibri" pitchFamily="34" charset="0"/>
                <a:cs typeface="Calibri" pitchFamily="34" charset="0"/>
              </a:rPr>
              <a:t>'s air </a:t>
            </a:r>
            <a:r>
              <a:rPr lang="it-IT" sz="2000" dirty="0" err="1" smtClean="0">
                <a:latin typeface="Calibri" pitchFamily="34" charset="0"/>
                <a:cs typeface="Calibri" pitchFamily="34" charset="0"/>
              </a:rPr>
              <a:t>is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now</a:t>
            </a:r>
            <a:r>
              <a:rPr lang="it-IT" sz="2000" dirty="0" smtClean="0">
                <a:latin typeface="Calibri" pitchFamily="34" charset="0"/>
                <a:cs typeface="Calibri" pitchFamily="34" charset="0"/>
              </a:rPr>
              <a:t> so </a:t>
            </a:r>
            <a:r>
              <a:rPr lang="it-IT" sz="2000" dirty="0" err="1" smtClean="0">
                <a:latin typeface="Calibri" pitchFamily="34" charset="0"/>
                <a:cs typeface="Calibri" pitchFamily="34" charset="0"/>
              </a:rPr>
              <a:t>thick</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with</a:t>
            </a:r>
            <a:r>
              <a:rPr lang="it-IT" sz="2000" dirty="0" smtClean="0">
                <a:latin typeface="Calibri" pitchFamily="34" charset="0"/>
                <a:cs typeface="Calibri" pitchFamily="34" charset="0"/>
              </a:rPr>
              <a:t> extra </a:t>
            </a:r>
            <a:r>
              <a:rPr lang="it-IT" sz="2000" dirty="0" err="1" smtClean="0">
                <a:latin typeface="Calibri" pitchFamily="34" charset="0"/>
                <a:cs typeface="Calibri" pitchFamily="34" charset="0"/>
              </a:rPr>
              <a:t>emissions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b="1" u="sng" dirty="0" err="1" smtClean="0">
                <a:latin typeface="Calibri" pitchFamily="34" charset="0"/>
                <a:cs typeface="Calibri" pitchFamily="34" charset="0"/>
                <a:hlinkClick r:id="rId2"/>
              </a:rPr>
              <a:t>forests</a:t>
            </a:r>
            <a:r>
              <a:rPr lang="it-IT" sz="2000" b="1" u="sng" dirty="0" smtClean="0">
                <a:latin typeface="Calibri" pitchFamily="34" charset="0"/>
                <a:cs typeface="Calibri" pitchFamily="34" charset="0"/>
                <a:hlinkClick r:id="rId2"/>
              </a:rPr>
              <a:t> </a:t>
            </a:r>
            <a:r>
              <a:rPr lang="it-IT" sz="2000" b="1" u="sng" dirty="0" err="1" smtClean="0">
                <a:latin typeface="Calibri" pitchFamily="34" charset="0"/>
                <a:cs typeface="Calibri" pitchFamily="34" charset="0"/>
                <a:hlinkClick r:id="rId2"/>
              </a:rPr>
              <a:t>fight</a:t>
            </a:r>
            <a:r>
              <a:rPr lang="it-IT" sz="2000" b="1" u="sng" dirty="0" smtClean="0">
                <a:latin typeface="Calibri" pitchFamily="34" charset="0"/>
                <a:cs typeface="Calibri" pitchFamily="34" charset="0"/>
                <a:hlinkClick r:id="rId2"/>
              </a:rPr>
              <a:t> global </a:t>
            </a:r>
            <a:r>
              <a:rPr lang="it-IT" sz="2000" b="1" u="sng" dirty="0" err="1" smtClean="0">
                <a:latin typeface="Calibri" pitchFamily="34" charset="0"/>
                <a:cs typeface="Calibri" pitchFamily="34" charset="0"/>
                <a:hlinkClick r:id="rId2"/>
              </a:rPr>
              <a:t>warming</a:t>
            </a:r>
            <a:r>
              <a:rPr lang="it-IT" sz="2000" b="1" dirty="0" smtClean="0">
                <a:latin typeface="Calibri" pitchFamily="34" charset="0"/>
                <a:cs typeface="Calibri" pitchFamily="34" charset="0"/>
              </a:rPr>
              <a:t> </a:t>
            </a:r>
            <a:r>
              <a:rPr lang="it-IT" sz="2000" dirty="0" smtClean="0">
                <a:latin typeface="Calibri" pitchFamily="34" charset="0"/>
                <a:cs typeface="Calibri" pitchFamily="34" charset="0"/>
              </a:rPr>
              <a:t>just </a:t>
            </a:r>
            <a:r>
              <a:rPr lang="it-IT" sz="2000" dirty="0" err="1" smtClean="0">
                <a:latin typeface="Calibri" pitchFamily="34" charset="0"/>
                <a:cs typeface="Calibri" pitchFamily="34" charset="0"/>
              </a:rPr>
              <a:t>by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breathing</a:t>
            </a:r>
            <a:r>
              <a:rPr lang="it-IT" sz="2000" dirty="0" smtClean="0">
                <a:latin typeface="Calibri" pitchFamily="34" charset="0"/>
                <a:cs typeface="Calibri" pitchFamily="34" charset="0"/>
              </a:rPr>
              <a:t>. CO2 </a:t>
            </a:r>
            <a:r>
              <a:rPr lang="it-IT" sz="2000" dirty="0" err="1" smtClean="0">
                <a:latin typeface="Calibri" pitchFamily="34" charset="0"/>
                <a:cs typeface="Calibri" pitchFamily="34" charset="0"/>
              </a:rPr>
              <a:t>is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stored</a:t>
            </a:r>
            <a:r>
              <a:rPr lang="it-IT" sz="2000" dirty="0" smtClean="0">
                <a:latin typeface="Calibri" pitchFamily="34" charset="0"/>
                <a:cs typeface="Calibri" pitchFamily="34" charset="0"/>
              </a:rPr>
              <a:t> in </a:t>
            </a:r>
            <a:r>
              <a:rPr lang="it-IT" sz="2000" dirty="0" err="1" smtClean="0">
                <a:latin typeface="Calibri" pitchFamily="34" charset="0"/>
                <a:cs typeface="Calibri" pitchFamily="34" charset="0"/>
              </a:rPr>
              <a:t>wood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leaves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soil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often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centuries</a:t>
            </a:r>
            <a:r>
              <a:rPr lang="it-IT" sz="2000" dirty="0" smtClean="0">
                <a:latin typeface="Calibri" pitchFamily="34" charset="0"/>
                <a:cs typeface="Calibri" pitchFamily="34" charset="0"/>
              </a:rPr>
              <a:t>.</a:t>
            </a:r>
          </a:p>
          <a:p>
            <a:r>
              <a:rPr lang="it-IT" sz="2000" dirty="0" err="1" smtClean="0">
                <a:latin typeface="Calibri" pitchFamily="34" charset="0"/>
                <a:ea typeface="Adobe Gothic Std B" pitchFamily="34" charset="-128"/>
                <a:cs typeface="Calibri" pitchFamily="34" charset="0"/>
              </a:rPr>
              <a:t>Large</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forests</a:t>
            </a:r>
            <a:r>
              <a:rPr lang="it-IT" sz="2000" dirty="0" smtClean="0">
                <a:latin typeface="Calibri" pitchFamily="34" charset="0"/>
                <a:ea typeface="Adobe Gothic Std B" pitchFamily="34" charset="-128"/>
                <a:cs typeface="Calibri" pitchFamily="34" charset="0"/>
              </a:rPr>
              <a:t> can </a:t>
            </a:r>
            <a:r>
              <a:rPr lang="it-IT" sz="2000" dirty="0" err="1" smtClean="0">
                <a:latin typeface="Calibri" pitchFamily="34" charset="0"/>
                <a:ea typeface="Adobe Gothic Std B" pitchFamily="34" charset="-128"/>
                <a:cs typeface="Calibri" pitchFamily="34" charset="0"/>
              </a:rPr>
              <a:t>influence</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regional</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weather</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patterns</a:t>
            </a:r>
            <a:r>
              <a:rPr lang="it-IT" sz="2000" dirty="0" smtClean="0">
                <a:latin typeface="Calibri" pitchFamily="34" charset="0"/>
                <a:ea typeface="Adobe Gothic Std B" pitchFamily="34" charset="-128"/>
                <a:cs typeface="Calibri" pitchFamily="34" charset="0"/>
              </a:rPr>
              <a:t> and </a:t>
            </a:r>
            <a:r>
              <a:rPr lang="it-IT" sz="2000" dirty="0" err="1" smtClean="0">
                <a:latin typeface="Calibri" pitchFamily="34" charset="0"/>
                <a:ea typeface="Adobe Gothic Std B" pitchFamily="34" charset="-128"/>
                <a:cs typeface="Calibri" pitchFamily="34" charset="0"/>
              </a:rPr>
              <a:t>even</a:t>
            </a:r>
            <a:r>
              <a:rPr lang="it-IT" sz="2000" dirty="0" smtClean="0">
                <a:latin typeface="Calibri" pitchFamily="34" charset="0"/>
                <a:ea typeface="Adobe Gothic Std B" pitchFamily="34" charset="-128"/>
                <a:cs typeface="Calibri" pitchFamily="34" charset="0"/>
              </a:rPr>
              <a:t> create </a:t>
            </a:r>
            <a:r>
              <a:rPr lang="it-IT" sz="2000" dirty="0" err="1" smtClean="0">
                <a:latin typeface="Calibri" pitchFamily="34" charset="0"/>
                <a:ea typeface="Adobe Gothic Std B" pitchFamily="34" charset="-128"/>
                <a:cs typeface="Calibri" pitchFamily="34" charset="0"/>
              </a:rPr>
              <a:t>their</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own</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microclimates</a:t>
            </a:r>
            <a:r>
              <a:rPr lang="it-IT" sz="2000" dirty="0" smtClean="0">
                <a:latin typeface="Calibri" pitchFamily="34" charset="0"/>
                <a:ea typeface="Adobe Gothic Std B" pitchFamily="34" charset="-128"/>
                <a:cs typeface="Calibri" pitchFamily="34" charset="0"/>
              </a:rPr>
              <a:t>. The Amazon </a:t>
            </a:r>
            <a:r>
              <a:rPr lang="it-IT" sz="2000" dirty="0" err="1" smtClean="0">
                <a:latin typeface="Calibri" pitchFamily="34" charset="0"/>
                <a:ea typeface="Adobe Gothic Std B" pitchFamily="34" charset="-128"/>
                <a:cs typeface="Calibri" pitchFamily="34" charset="0"/>
              </a:rPr>
              <a:t>rainforest</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for</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example</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generates</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atmospheric</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conditions</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that</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not</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only</a:t>
            </a:r>
            <a:r>
              <a:rPr lang="it-IT" sz="2000" dirty="0" smtClean="0">
                <a:latin typeface="Calibri" pitchFamily="34" charset="0"/>
                <a:ea typeface="Adobe Gothic Std B" pitchFamily="34" charset="-128"/>
                <a:cs typeface="Calibri" pitchFamily="34" charset="0"/>
              </a:rPr>
              <a:t> </a:t>
            </a:r>
            <a:r>
              <a:rPr lang="it-IT" sz="2000" b="1" u="sng" dirty="0" err="1" smtClean="0">
                <a:latin typeface="Calibri" pitchFamily="34" charset="0"/>
                <a:ea typeface="Adobe Gothic Std B" pitchFamily="34" charset="-128"/>
                <a:cs typeface="Calibri" pitchFamily="34" charset="0"/>
                <a:hlinkClick r:id="rId3"/>
              </a:rPr>
              <a:t>promote</a:t>
            </a:r>
            <a:r>
              <a:rPr lang="it-IT" sz="2000" b="1" u="sng" dirty="0" smtClean="0">
                <a:latin typeface="Calibri" pitchFamily="34" charset="0"/>
                <a:ea typeface="Adobe Gothic Std B" pitchFamily="34" charset="-128"/>
                <a:cs typeface="Calibri" pitchFamily="34" charset="0"/>
                <a:hlinkClick r:id="rId3"/>
              </a:rPr>
              <a:t> regular </a:t>
            </a:r>
            <a:r>
              <a:rPr lang="it-IT" sz="2000" b="1" u="sng" dirty="0" err="1" smtClean="0">
                <a:latin typeface="Calibri" pitchFamily="34" charset="0"/>
                <a:ea typeface="Adobe Gothic Std B" pitchFamily="34" charset="-128"/>
                <a:cs typeface="Calibri" pitchFamily="34" charset="0"/>
                <a:hlinkClick r:id="rId3"/>
              </a:rPr>
              <a:t>rainfall</a:t>
            </a:r>
            <a:r>
              <a:rPr lang="it-IT" sz="2000" b="1"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there</a:t>
            </a:r>
            <a:r>
              <a:rPr lang="it-IT" sz="2000" dirty="0" smtClean="0">
                <a:latin typeface="Calibri" pitchFamily="34" charset="0"/>
                <a:ea typeface="Adobe Gothic Std B" pitchFamily="34" charset="-128"/>
                <a:cs typeface="Calibri" pitchFamily="34" charset="0"/>
              </a:rPr>
              <a:t> and in </a:t>
            </a:r>
            <a:r>
              <a:rPr lang="it-IT" sz="2000" dirty="0" err="1" smtClean="0">
                <a:latin typeface="Calibri" pitchFamily="34" charset="0"/>
                <a:ea typeface="Adobe Gothic Std B" pitchFamily="34" charset="-128"/>
                <a:cs typeface="Calibri" pitchFamily="34" charset="0"/>
              </a:rPr>
              <a:t>nearby</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farmland</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but</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potentially</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as</a:t>
            </a:r>
            <a:r>
              <a:rPr lang="it-IT" sz="2000" dirty="0" smtClean="0">
                <a:latin typeface="Calibri" pitchFamily="34" charset="0"/>
                <a:ea typeface="Adobe Gothic Std B" pitchFamily="34" charset="-128"/>
                <a:cs typeface="Calibri" pitchFamily="34" charset="0"/>
              </a:rPr>
              <a:t> far </a:t>
            </a:r>
            <a:r>
              <a:rPr lang="it-IT" sz="2000" dirty="0" err="1" smtClean="0">
                <a:latin typeface="Calibri" pitchFamily="34" charset="0"/>
                <a:ea typeface="Adobe Gothic Std B" pitchFamily="34" charset="-128"/>
                <a:cs typeface="Calibri" pitchFamily="34" charset="0"/>
              </a:rPr>
              <a:t>away</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as</a:t>
            </a:r>
            <a:r>
              <a:rPr lang="it-IT" sz="2000" dirty="0" smtClean="0">
                <a:latin typeface="Calibri" pitchFamily="34" charset="0"/>
                <a:ea typeface="Adobe Gothic Std B" pitchFamily="34" charset="-128"/>
                <a:cs typeface="Calibri" pitchFamily="34" charset="0"/>
              </a:rPr>
              <a:t> the Great </a:t>
            </a:r>
            <a:r>
              <a:rPr lang="it-IT" sz="2000" dirty="0" err="1" smtClean="0">
                <a:latin typeface="Calibri" pitchFamily="34" charset="0"/>
                <a:ea typeface="Adobe Gothic Std B" pitchFamily="34" charset="-128"/>
                <a:cs typeface="Calibri" pitchFamily="34" charset="0"/>
              </a:rPr>
              <a:t>Plains</a:t>
            </a:r>
            <a:r>
              <a:rPr lang="it-IT" sz="2000" dirty="0" smtClean="0">
                <a:latin typeface="Calibri" pitchFamily="34" charset="0"/>
                <a:ea typeface="Adobe Gothic Std B" pitchFamily="34" charset="-128"/>
                <a:cs typeface="Calibri" pitchFamily="34" charset="0"/>
              </a:rPr>
              <a:t> </a:t>
            </a:r>
            <a:r>
              <a:rPr lang="it-IT" sz="2000" dirty="0" err="1" smtClean="0">
                <a:latin typeface="Calibri" pitchFamily="34" charset="0"/>
                <a:ea typeface="Adobe Gothic Std B" pitchFamily="34" charset="-128"/>
                <a:cs typeface="Calibri" pitchFamily="34" charset="0"/>
              </a:rPr>
              <a:t>of</a:t>
            </a:r>
            <a:r>
              <a:rPr lang="it-IT" sz="2000" dirty="0" smtClean="0">
                <a:latin typeface="Calibri" pitchFamily="34" charset="0"/>
                <a:ea typeface="Adobe Gothic Std B" pitchFamily="34" charset="-128"/>
                <a:cs typeface="Calibri" pitchFamily="34" charset="0"/>
              </a:rPr>
              <a:t> North America. </a:t>
            </a: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a:p>
            <a:endParaRPr lang="it-IT" sz="2000" dirty="0" smtClean="0">
              <a:latin typeface="Calibri" pitchFamily="34" charset="0"/>
              <a:cs typeface="Calibri" pitchFamily="34" charset="0"/>
            </a:endParaRPr>
          </a:p>
          <a:p>
            <a:endParaRPr lang="it-IT" dirty="0"/>
          </a:p>
        </p:txBody>
      </p:sp>
      <p:pic>
        <p:nvPicPr>
          <p:cNvPr id="9" name="Immagine 8" descr="Immagine correlata">
            <a:hlinkClick r:id="rId4" tgtFrame="&quot;_blank&quot;"/>
          </p:cNvPr>
          <p:cNvPicPr/>
          <p:nvPr/>
        </p:nvPicPr>
        <p:blipFill>
          <a:blip r:embed="rId5" cstate="email"/>
          <a:srcRect/>
          <a:stretch>
            <a:fillRect/>
          </a:stretch>
        </p:blipFill>
        <p:spPr bwMode="auto">
          <a:xfrm>
            <a:off x="2123728" y="4941168"/>
            <a:ext cx="2621280" cy="1744980"/>
          </a:xfrm>
          <a:prstGeom prst="rect">
            <a:avLst/>
          </a:prstGeom>
          <a:noFill/>
          <a:ln w="9525">
            <a:noFill/>
            <a:miter lim="800000"/>
            <a:headEnd/>
            <a:tailEnd/>
          </a:ln>
        </p:spPr>
      </p:pic>
      <p:pic>
        <p:nvPicPr>
          <p:cNvPr id="10" name="irc_mi" descr="Immagine correlata">
            <a:hlinkClick r:id="rId6" tgtFrame="&quot;_blank&quot;"/>
          </p:cNvPr>
          <p:cNvPicPr/>
          <p:nvPr/>
        </p:nvPicPr>
        <p:blipFill>
          <a:blip r:embed="rId7" cstate="email"/>
          <a:srcRect/>
          <a:stretch>
            <a:fillRect/>
          </a:stretch>
        </p:blipFill>
        <p:spPr bwMode="auto">
          <a:xfrm>
            <a:off x="5364088" y="4913784"/>
            <a:ext cx="2520280" cy="168356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648072"/>
          </a:xfrm>
        </p:spPr>
        <p:txBody>
          <a:bodyPr>
            <a:normAutofit fontScale="90000"/>
          </a:bodyPr>
          <a:lstStyle/>
          <a:p>
            <a:pPr algn="ctr"/>
            <a:r>
              <a:rPr lang="it-IT" dirty="0" smtClean="0">
                <a:solidFill>
                  <a:schemeClr val="accent3">
                    <a:lumMod val="50000"/>
                  </a:schemeClr>
                </a:solidFill>
                <a:latin typeface="Adobe Gothic Std B" pitchFamily="34" charset="-128"/>
                <a:ea typeface="Adobe Gothic Std B" pitchFamily="34" charset="-128"/>
              </a:rPr>
              <a:t>BIODIVERSITY</a:t>
            </a:r>
            <a:endParaRPr lang="it-IT" dirty="0">
              <a:solidFill>
                <a:schemeClr val="accent3">
                  <a:lumMod val="50000"/>
                </a:schemeClr>
              </a:solidFill>
              <a:latin typeface="Adobe Gothic Std B" pitchFamily="34" charset="-128"/>
              <a:ea typeface="Adobe Gothic Std B" pitchFamily="34" charset="-128"/>
            </a:endParaRPr>
          </a:p>
        </p:txBody>
      </p:sp>
      <p:sp>
        <p:nvSpPr>
          <p:cNvPr id="3" name="Segnaposto contenuto 2"/>
          <p:cNvSpPr>
            <a:spLocks noGrp="1"/>
          </p:cNvSpPr>
          <p:nvPr>
            <p:ph idx="1"/>
          </p:nvPr>
        </p:nvSpPr>
        <p:spPr>
          <a:xfrm>
            <a:off x="457200" y="1196752"/>
            <a:ext cx="8229600" cy="5328592"/>
          </a:xfrm>
        </p:spPr>
        <p:txBody>
          <a:bodyPr>
            <a:normAutofit/>
          </a:bodyPr>
          <a:lstStyle/>
          <a:p>
            <a:r>
              <a:rPr lang="it-IT" sz="2000" dirty="0" err="1" smtClean="0">
                <a:latin typeface="Calibri" pitchFamily="34" charset="0"/>
                <a:cs typeface="Calibri" pitchFamily="34" charset="0"/>
              </a:rPr>
              <a:t>Nearly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half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Earth</a:t>
            </a:r>
            <a:r>
              <a:rPr lang="it-IT" sz="2000" dirty="0" smtClean="0">
                <a:latin typeface="Calibri" pitchFamily="34" charset="0"/>
                <a:cs typeface="Calibri" pitchFamily="34" charset="0"/>
              </a:rPr>
              <a:t>'s </a:t>
            </a:r>
            <a:r>
              <a:rPr lang="it-IT" sz="2000" dirty="0" err="1" smtClean="0">
                <a:latin typeface="Calibri" pitchFamily="34" charset="0"/>
                <a:cs typeface="Calibri" pitchFamily="34" charset="0"/>
              </a:rPr>
              <a:t>known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species</a:t>
            </a:r>
            <a:r>
              <a:rPr lang="it-IT" sz="2000" dirty="0" smtClean="0">
                <a:latin typeface="Calibri" pitchFamily="34" charset="0"/>
                <a:cs typeface="Calibri" pitchFamily="34" charset="0"/>
              </a:rPr>
              <a:t> live in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including</a:t>
            </a:r>
            <a:r>
              <a:rPr lang="it-IT" sz="2000" dirty="0" smtClean="0">
                <a:latin typeface="Calibri" pitchFamily="34" charset="0"/>
                <a:cs typeface="Calibri" pitchFamily="34" charset="0"/>
              </a:rPr>
              <a:t> </a:t>
            </a:r>
            <a:r>
              <a:rPr lang="it-IT" sz="2000" b="1" u="sng" dirty="0" smtClean="0">
                <a:latin typeface="Calibri" pitchFamily="34" charset="0"/>
                <a:cs typeface="Calibri" pitchFamily="34" charset="0"/>
                <a:hlinkClick r:id="rId2"/>
              </a:rPr>
              <a:t>80%</a:t>
            </a:r>
            <a:r>
              <a:rPr lang="it-IT" sz="2000" b="1"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biodiversity</a:t>
            </a:r>
            <a:r>
              <a:rPr lang="it-IT" sz="2000" dirty="0" smtClean="0">
                <a:latin typeface="Calibri" pitchFamily="34" charset="0"/>
                <a:cs typeface="Calibri" pitchFamily="34" charset="0"/>
              </a:rPr>
              <a:t> on </a:t>
            </a:r>
            <a:r>
              <a:rPr lang="it-IT" sz="2000" dirty="0" err="1" smtClean="0">
                <a:latin typeface="Calibri" pitchFamily="34" charset="0"/>
                <a:cs typeface="Calibri" pitchFamily="34" charset="0"/>
              </a:rPr>
              <a:t>land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variety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especially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rich</a:t>
            </a:r>
            <a:r>
              <a:rPr lang="it-IT" sz="2000" dirty="0" smtClean="0">
                <a:latin typeface="Calibri" pitchFamily="34" charset="0"/>
                <a:cs typeface="Calibri" pitchFamily="34" charset="0"/>
              </a:rPr>
              <a:t> in </a:t>
            </a:r>
            <a:r>
              <a:rPr lang="it-IT" sz="2000" dirty="0" err="1" smtClean="0">
                <a:latin typeface="Calibri" pitchFamily="34" charset="0"/>
                <a:cs typeface="Calibri" pitchFamily="34" charset="0"/>
              </a:rPr>
              <a:t>tropical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rainforests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but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teem</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with</a:t>
            </a:r>
            <a:r>
              <a:rPr lang="it-IT" sz="2000" dirty="0" smtClean="0">
                <a:latin typeface="Calibri" pitchFamily="34" charset="0"/>
                <a:cs typeface="Calibri" pitchFamily="34" charset="0"/>
              </a:rPr>
              <a:t> life </a:t>
            </a:r>
            <a:r>
              <a:rPr lang="it-IT" sz="2000" dirty="0" err="1" smtClean="0">
                <a:latin typeface="Calibri" pitchFamily="34" charset="0"/>
                <a:cs typeface="Calibri" pitchFamily="34" charset="0"/>
              </a:rPr>
              <a:t>around</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planet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Insects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worms</a:t>
            </a:r>
            <a:r>
              <a:rPr lang="it-IT" sz="2000" dirty="0" smtClean="0">
                <a:latin typeface="Calibri" pitchFamily="34" charset="0"/>
                <a:cs typeface="Calibri" pitchFamily="34" charset="0"/>
              </a:rPr>
              <a:t> work </a:t>
            </a:r>
            <a:r>
              <a:rPr lang="it-IT" sz="2000" dirty="0" err="1" smtClean="0">
                <a:latin typeface="Calibri" pitchFamily="34" charset="0"/>
                <a:cs typeface="Calibri" pitchFamily="34" charset="0"/>
              </a:rPr>
              <a:t>nutrients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into</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soil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bees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birds</a:t>
            </a:r>
            <a:r>
              <a:rPr lang="it-IT" sz="2000" dirty="0" smtClean="0">
                <a:latin typeface="Calibri" pitchFamily="34" charset="0"/>
                <a:cs typeface="Calibri" pitchFamily="34" charset="0"/>
              </a:rPr>
              <a:t> spread </a:t>
            </a:r>
            <a:r>
              <a:rPr lang="it-IT" sz="2000" dirty="0" err="1" smtClean="0">
                <a:latin typeface="Calibri" pitchFamily="34" charset="0"/>
                <a:cs typeface="Calibri" pitchFamily="34" charset="0"/>
              </a:rPr>
              <a:t>pollen</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seeds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keystone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species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like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wolves</a:t>
            </a:r>
            <a:r>
              <a:rPr lang="it-IT" sz="2000" dirty="0" smtClean="0">
                <a:latin typeface="Calibri" pitchFamily="34" charset="0"/>
                <a:cs typeface="Calibri" pitchFamily="34" charset="0"/>
              </a:rPr>
              <a:t> and big </a:t>
            </a:r>
            <a:r>
              <a:rPr lang="it-IT" sz="2000" dirty="0" err="1" smtClean="0">
                <a:latin typeface="Calibri" pitchFamily="34" charset="0"/>
                <a:cs typeface="Calibri" pitchFamily="34" charset="0"/>
              </a:rPr>
              <a:t>cats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keep</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hungry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herbivores</a:t>
            </a:r>
            <a:r>
              <a:rPr lang="it-IT" sz="2000" dirty="0" smtClean="0">
                <a:latin typeface="Calibri" pitchFamily="34" charset="0"/>
                <a:cs typeface="Calibri" pitchFamily="34" charset="0"/>
              </a:rPr>
              <a:t> in </a:t>
            </a:r>
            <a:r>
              <a:rPr lang="it-IT" sz="2000" dirty="0" err="1" smtClean="0">
                <a:latin typeface="Calibri" pitchFamily="34" charset="0"/>
                <a:cs typeface="Calibri" pitchFamily="34" charset="0"/>
              </a:rPr>
              <a:t>check</a:t>
            </a:r>
            <a:r>
              <a:rPr lang="it-IT" sz="2000" dirty="0" smtClean="0">
                <a:latin typeface="Calibri" pitchFamily="34" charset="0"/>
                <a:cs typeface="Calibri" pitchFamily="34" charset="0"/>
              </a:rPr>
              <a:t>. </a:t>
            </a:r>
          </a:p>
          <a:p>
            <a:endParaRPr lang="it-IT" sz="2000" dirty="0" smtClean="0">
              <a:latin typeface="Calibri" pitchFamily="34" charset="0"/>
              <a:cs typeface="Calibri" pitchFamily="34" charset="0"/>
            </a:endParaRPr>
          </a:p>
          <a:p>
            <a:endParaRPr lang="it-IT" sz="2000" dirty="0">
              <a:latin typeface="Calibri" pitchFamily="34" charset="0"/>
              <a:cs typeface="Calibri" pitchFamily="34" charset="0"/>
            </a:endParaRPr>
          </a:p>
        </p:txBody>
      </p:sp>
      <p:pic>
        <p:nvPicPr>
          <p:cNvPr id="4" name="irc_mi" descr="Immagine correlata">
            <a:hlinkClick r:id="rId3" tgtFrame="&quot;_blank&quot;"/>
          </p:cNvPr>
          <p:cNvPicPr/>
          <p:nvPr/>
        </p:nvPicPr>
        <p:blipFill>
          <a:blip r:embed="rId4" cstate="email"/>
          <a:srcRect/>
          <a:stretch>
            <a:fillRect/>
          </a:stretch>
        </p:blipFill>
        <p:spPr bwMode="auto">
          <a:xfrm>
            <a:off x="251520" y="3068960"/>
            <a:ext cx="2736304" cy="1800200"/>
          </a:xfrm>
          <a:prstGeom prst="rect">
            <a:avLst/>
          </a:prstGeom>
          <a:noFill/>
          <a:ln w="9525">
            <a:noFill/>
            <a:miter lim="800000"/>
            <a:headEnd/>
            <a:tailEnd/>
          </a:ln>
        </p:spPr>
      </p:pic>
      <p:pic>
        <p:nvPicPr>
          <p:cNvPr id="5" name="irc_mi" descr="Risultati immagini per the importance of forests">
            <a:hlinkClick r:id="rId5" tgtFrame="&quot;_blank&quot;"/>
          </p:cNvPr>
          <p:cNvPicPr/>
          <p:nvPr/>
        </p:nvPicPr>
        <p:blipFill>
          <a:blip r:embed="rId6" cstate="email"/>
          <a:srcRect/>
          <a:stretch>
            <a:fillRect/>
          </a:stretch>
        </p:blipFill>
        <p:spPr bwMode="auto">
          <a:xfrm>
            <a:off x="3131840" y="3429000"/>
            <a:ext cx="3013710" cy="1996282"/>
          </a:xfrm>
          <a:prstGeom prst="rect">
            <a:avLst/>
          </a:prstGeom>
          <a:noFill/>
          <a:ln w="9525">
            <a:noFill/>
            <a:miter lim="800000"/>
            <a:headEnd/>
            <a:tailEnd/>
          </a:ln>
        </p:spPr>
      </p:pic>
      <p:pic>
        <p:nvPicPr>
          <p:cNvPr id="6" name="irc_mi" descr="Immagine correlata">
            <a:hlinkClick r:id="rId7" tgtFrame="&quot;_blank&quot;"/>
          </p:cNvPr>
          <p:cNvPicPr/>
          <p:nvPr/>
        </p:nvPicPr>
        <p:blipFill>
          <a:blip r:embed="rId8" cstate="email"/>
          <a:srcRect/>
          <a:stretch>
            <a:fillRect/>
          </a:stretch>
        </p:blipFill>
        <p:spPr bwMode="auto">
          <a:xfrm>
            <a:off x="6228184" y="4365104"/>
            <a:ext cx="2736304" cy="201622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4294967295"/>
          </p:nvPr>
        </p:nvSpPr>
        <p:spPr>
          <a:xfrm>
            <a:off x="0" y="188640"/>
            <a:ext cx="9144000" cy="6480719"/>
          </a:xfrm>
        </p:spPr>
        <p:txBody>
          <a:bodyPr>
            <a:normAutofit/>
          </a:bodyPr>
          <a:lstStyle/>
          <a:p>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cover </a:t>
            </a:r>
            <a:r>
              <a:rPr lang="it-IT" sz="2000" dirty="0" err="1" smtClean="0">
                <a:latin typeface="Calibri" pitchFamily="34" charset="0"/>
                <a:cs typeface="Calibri" pitchFamily="34" charset="0"/>
              </a:rPr>
              <a:t>nearly</a:t>
            </a:r>
            <a:r>
              <a:rPr lang="it-IT" sz="2000" dirty="0" smtClean="0">
                <a:latin typeface="Calibri" pitchFamily="34" charset="0"/>
                <a:cs typeface="Calibri" pitchFamily="34" charset="0"/>
              </a:rPr>
              <a:t> a </a:t>
            </a:r>
            <a:r>
              <a:rPr lang="it-IT" sz="2000" dirty="0" err="1" smtClean="0">
                <a:latin typeface="Calibri" pitchFamily="34" charset="0"/>
                <a:cs typeface="Calibri" pitchFamily="34" charset="0"/>
              </a:rPr>
              <a:t>third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land</a:t>
            </a:r>
            <a:r>
              <a:rPr lang="it-IT" sz="2000" dirty="0" smtClean="0">
                <a:latin typeface="Calibri" pitchFamily="34" charset="0"/>
                <a:cs typeface="Calibri" pitchFamily="34" charset="0"/>
              </a:rPr>
              <a:t> on </a:t>
            </a:r>
            <a:r>
              <a:rPr lang="it-IT" sz="2000" dirty="0" err="1" smtClean="0">
                <a:latin typeface="Calibri" pitchFamily="34" charset="0"/>
                <a:cs typeface="Calibri" pitchFamily="34" charset="0"/>
              </a:rPr>
              <a:t>Earth</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providing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vital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organic</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infrastructure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some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planet</a:t>
            </a:r>
            <a:r>
              <a:rPr lang="it-IT" sz="2000" dirty="0" smtClean="0">
                <a:latin typeface="Calibri" pitchFamily="34" charset="0"/>
                <a:cs typeface="Calibri" pitchFamily="34" charset="0"/>
              </a:rPr>
              <a:t>'s </a:t>
            </a:r>
            <a:r>
              <a:rPr lang="it-IT" sz="2000" dirty="0" err="1" smtClean="0">
                <a:latin typeface="Calibri" pitchFamily="34" charset="0"/>
                <a:cs typeface="Calibri" pitchFamily="34" charset="0"/>
              </a:rPr>
              <a:t>densest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most</a:t>
            </a:r>
            <a:r>
              <a:rPr lang="it-IT" sz="2000" dirty="0" smtClean="0">
                <a:latin typeface="Calibri" pitchFamily="34" charset="0"/>
                <a:cs typeface="Calibri" pitchFamily="34" charset="0"/>
              </a:rPr>
              <a:t> diverse </a:t>
            </a:r>
            <a:r>
              <a:rPr lang="it-IT" sz="2000" dirty="0" err="1" smtClean="0">
                <a:latin typeface="Calibri" pitchFamily="34" charset="0"/>
                <a:cs typeface="Calibri" pitchFamily="34" charset="0"/>
              </a:rPr>
              <a:t>collections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life. </a:t>
            </a:r>
            <a:r>
              <a:rPr lang="it-IT" sz="2000" dirty="0" err="1" smtClean="0">
                <a:latin typeface="Calibri" pitchFamily="34" charset="0"/>
                <a:cs typeface="Calibri" pitchFamily="34" charset="0"/>
              </a:rPr>
              <a:t>They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support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countless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species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including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our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own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yet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often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seem</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oblivious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Humans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now</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clear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millions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acres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from</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natural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every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year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especially</a:t>
            </a:r>
            <a:r>
              <a:rPr lang="it-IT" sz="2000" dirty="0" smtClean="0">
                <a:latin typeface="Calibri" pitchFamily="34" charset="0"/>
                <a:cs typeface="Calibri" pitchFamily="34" charset="0"/>
              </a:rPr>
              <a:t> in the </a:t>
            </a:r>
            <a:r>
              <a:rPr lang="it-IT" sz="2000" dirty="0" err="1" smtClean="0">
                <a:latin typeface="Calibri" pitchFamily="34" charset="0"/>
                <a:cs typeface="Calibri" pitchFamily="34" charset="0"/>
              </a:rPr>
              <a:t>tropics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letting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deforestation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threaten</a:t>
            </a:r>
            <a:r>
              <a:rPr lang="it-IT" sz="2000" dirty="0" smtClean="0">
                <a:latin typeface="Calibri" pitchFamily="34" charset="0"/>
                <a:cs typeface="Calibri" pitchFamily="34" charset="0"/>
              </a:rPr>
              <a:t> some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Earth</a:t>
            </a:r>
            <a:r>
              <a:rPr lang="it-IT" sz="2000" dirty="0" smtClean="0">
                <a:latin typeface="Calibri" pitchFamily="34" charset="0"/>
                <a:cs typeface="Calibri" pitchFamily="34" charset="0"/>
              </a:rPr>
              <a:t>'s </a:t>
            </a:r>
            <a:r>
              <a:rPr lang="it-IT" sz="2000" dirty="0" err="1" smtClean="0">
                <a:latin typeface="Calibri" pitchFamily="34" charset="0"/>
                <a:cs typeface="Calibri" pitchFamily="34" charset="0"/>
              </a:rPr>
              <a:t>most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valuable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ecosystems</a:t>
            </a:r>
            <a:r>
              <a:rPr lang="it-IT" sz="2000" dirty="0" smtClean="0">
                <a:latin typeface="Calibri" pitchFamily="34" charset="0"/>
                <a:cs typeface="Calibri" pitchFamily="34" charset="0"/>
              </a:rPr>
              <a:t>. </a:t>
            </a:r>
          </a:p>
          <a:p>
            <a:r>
              <a:rPr lang="it-IT" sz="2000" dirty="0" smtClean="0">
                <a:latin typeface="Calibri" pitchFamily="34" charset="0"/>
                <a:cs typeface="Calibri" pitchFamily="34" charset="0"/>
              </a:rPr>
              <a:t>A </a:t>
            </a:r>
            <a:r>
              <a:rPr lang="it-IT" sz="2000" dirty="0" err="1" smtClean="0">
                <a:latin typeface="Calibri" pitchFamily="34" charset="0"/>
                <a:cs typeface="Calibri" pitchFamily="34" charset="0"/>
              </a:rPr>
              <a:t>forest</a:t>
            </a:r>
            <a:r>
              <a:rPr lang="it-IT" sz="2000" dirty="0" smtClean="0">
                <a:latin typeface="Calibri" pitchFamily="34" charset="0"/>
                <a:cs typeface="Calibri" pitchFamily="34" charset="0"/>
              </a:rPr>
              <a:t>'s </a:t>
            </a:r>
            <a:r>
              <a:rPr lang="it-IT" sz="2000" dirty="0" err="1" smtClean="0">
                <a:latin typeface="Calibri" pitchFamily="34" charset="0"/>
                <a:cs typeface="Calibri" pitchFamily="34" charset="0"/>
              </a:rPr>
              <a:t>root</a:t>
            </a:r>
            <a:r>
              <a:rPr lang="it-IT" sz="2000" dirty="0" smtClean="0">
                <a:latin typeface="Calibri" pitchFamily="34" charset="0"/>
                <a:cs typeface="Calibri" pitchFamily="34" charset="0"/>
              </a:rPr>
              <a:t> network </a:t>
            </a:r>
            <a:r>
              <a:rPr lang="it-IT" sz="2000" dirty="0" err="1" smtClean="0">
                <a:latin typeface="Calibri" pitchFamily="34" charset="0"/>
                <a:cs typeface="Calibri" pitchFamily="34" charset="0"/>
              </a:rPr>
              <a:t>stabilizes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huge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amounts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soil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bracing</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entire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ecosystem</a:t>
            </a:r>
            <a:r>
              <a:rPr lang="it-IT" sz="2000" dirty="0" smtClean="0">
                <a:latin typeface="Calibri" pitchFamily="34" charset="0"/>
                <a:cs typeface="Calibri" pitchFamily="34" charset="0"/>
              </a:rPr>
              <a:t>'s </a:t>
            </a:r>
            <a:r>
              <a:rPr lang="it-IT" sz="2000" dirty="0" err="1" smtClean="0">
                <a:latin typeface="Calibri" pitchFamily="34" charset="0"/>
                <a:cs typeface="Calibri" pitchFamily="34" charset="0"/>
              </a:rPr>
              <a:t>foundation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against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erosion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wind</a:t>
            </a:r>
            <a:r>
              <a:rPr lang="it-IT" sz="2000" dirty="0" smtClean="0">
                <a:latin typeface="Calibri" pitchFamily="34" charset="0"/>
                <a:cs typeface="Calibri" pitchFamily="34" charset="0"/>
              </a:rPr>
              <a:t> or water. </a:t>
            </a:r>
            <a:r>
              <a:rPr lang="it-IT" sz="2000" dirty="0" err="1" smtClean="0">
                <a:latin typeface="Calibri" pitchFamily="34" charset="0"/>
                <a:cs typeface="Calibri" pitchFamily="34" charset="0"/>
              </a:rPr>
              <a:t>Not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only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does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deforestation</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disrupt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but</a:t>
            </a:r>
            <a:r>
              <a:rPr lang="it-IT" sz="2000" dirty="0" smtClean="0">
                <a:latin typeface="Calibri" pitchFamily="34" charset="0"/>
                <a:cs typeface="Calibri" pitchFamily="34" charset="0"/>
              </a:rPr>
              <a:t> the </a:t>
            </a:r>
            <a:r>
              <a:rPr lang="it-IT" sz="2000" dirty="0" err="1" smtClean="0">
                <a:latin typeface="Calibri" pitchFamily="34" charset="0"/>
                <a:cs typeface="Calibri" pitchFamily="34" charset="0"/>
              </a:rPr>
              <a:t>ensuing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soil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erosion</a:t>
            </a:r>
            <a:r>
              <a:rPr lang="it-IT" sz="2000" dirty="0" smtClean="0">
                <a:latin typeface="Calibri" pitchFamily="34" charset="0"/>
                <a:cs typeface="Calibri" pitchFamily="34" charset="0"/>
              </a:rPr>
              <a:t> can trigger </a:t>
            </a:r>
            <a:r>
              <a:rPr lang="it-IT" sz="2000" dirty="0" err="1" smtClean="0">
                <a:latin typeface="Calibri" pitchFamily="34" charset="0"/>
                <a:cs typeface="Calibri" pitchFamily="34" charset="0"/>
              </a:rPr>
              <a:t>new</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life-threatening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problems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like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landslides</a:t>
            </a:r>
            <a:r>
              <a:rPr lang="it-IT" sz="2000" dirty="0" smtClean="0">
                <a:latin typeface="Calibri" pitchFamily="34" charset="0"/>
                <a:cs typeface="Calibri" pitchFamily="34" charset="0"/>
              </a:rPr>
              <a:t> and </a:t>
            </a:r>
            <a:r>
              <a:rPr lang="it-IT" sz="2000" dirty="0" err="1" smtClean="0">
                <a:latin typeface="Calibri" pitchFamily="34" charset="0"/>
                <a:cs typeface="Calibri" pitchFamily="34" charset="0"/>
              </a:rPr>
              <a:t>dust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storms</a:t>
            </a:r>
            <a:r>
              <a:rPr lang="it-IT" sz="2000" dirty="0" smtClean="0">
                <a:latin typeface="Calibri" pitchFamily="34" charset="0"/>
                <a:cs typeface="Calibri" pitchFamily="34" charset="0"/>
              </a:rPr>
              <a:t>. </a:t>
            </a:r>
          </a:p>
          <a:p>
            <a:r>
              <a:rPr lang="it-IT" sz="2000" dirty="0" err="1" smtClean="0">
                <a:latin typeface="Calibri" pitchFamily="34" charset="0"/>
                <a:cs typeface="Calibri" pitchFamily="34" charset="0"/>
              </a:rPr>
              <a:t>We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tend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to</a:t>
            </a:r>
            <a:r>
              <a:rPr lang="it-IT" sz="2000" dirty="0" smtClean="0">
                <a:latin typeface="Calibri" pitchFamily="34" charset="0"/>
                <a:cs typeface="Calibri" pitchFamily="34" charset="0"/>
              </a:rPr>
              <a:t> take </a:t>
            </a:r>
            <a:r>
              <a:rPr lang="it-IT" sz="2000" dirty="0" err="1" smtClean="0">
                <a:latin typeface="Calibri" pitchFamily="34" charset="0"/>
                <a:cs typeface="Calibri" pitchFamily="34" charset="0"/>
              </a:rPr>
              <a:t>forests</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granted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underestimating</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how</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indispensable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they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still</a:t>
            </a:r>
            <a:r>
              <a:rPr lang="it-IT" sz="2000" dirty="0" smtClean="0">
                <a:latin typeface="Calibri" pitchFamily="34" charset="0"/>
                <a:cs typeface="Calibri" pitchFamily="34" charset="0"/>
              </a:rPr>
              <a:t> are </a:t>
            </a:r>
            <a:r>
              <a:rPr lang="it-IT" sz="2000" dirty="0" err="1" smtClean="0">
                <a:latin typeface="Calibri" pitchFamily="34" charset="0"/>
                <a:cs typeface="Calibri" pitchFamily="34" charset="0"/>
              </a:rPr>
              <a:t>for</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everyone</a:t>
            </a:r>
            <a:r>
              <a:rPr lang="it-IT" sz="2000" dirty="0" smtClean="0">
                <a:latin typeface="Calibri" pitchFamily="34" charset="0"/>
                <a:cs typeface="Calibri" pitchFamily="34" charset="0"/>
              </a:rPr>
              <a:t> on the </a:t>
            </a:r>
            <a:r>
              <a:rPr lang="it-IT" sz="2000" dirty="0" err="1" smtClean="0">
                <a:latin typeface="Calibri" pitchFamily="34" charset="0"/>
                <a:cs typeface="Calibri" pitchFamily="34" charset="0"/>
              </a:rPr>
              <a:t>planet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would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quickly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change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if</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they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all</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disappeared</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but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humanity</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might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not</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survive</a:t>
            </a:r>
            <a:r>
              <a:rPr lang="it-IT" sz="2000" dirty="0" smtClean="0">
                <a:latin typeface="Calibri" pitchFamily="34" charset="0"/>
                <a:cs typeface="Calibri" pitchFamily="34" charset="0"/>
              </a:rPr>
              <a:t> </a:t>
            </a:r>
            <a:r>
              <a:rPr lang="it-IT" sz="2000" dirty="0" err="1" smtClean="0">
                <a:latin typeface="Calibri" pitchFamily="34" charset="0"/>
                <a:cs typeface="Calibri" pitchFamily="34" charset="0"/>
              </a:rPr>
              <a:t>that</a:t>
            </a:r>
            <a:r>
              <a:rPr lang="it-IT" sz="2000" dirty="0" smtClean="0">
                <a:latin typeface="Calibri" pitchFamily="34" charset="0"/>
                <a:cs typeface="Calibri" pitchFamily="34" charset="0"/>
              </a:rPr>
              <a:t> scenario.</a:t>
            </a:r>
            <a:endParaRPr lang="it-IT" sz="2000" dirty="0">
              <a:latin typeface="Calibri" pitchFamily="34" charset="0"/>
              <a:cs typeface="Calibri" pitchFamily="34" charset="0"/>
            </a:endParaRPr>
          </a:p>
        </p:txBody>
      </p:sp>
      <p:pic>
        <p:nvPicPr>
          <p:cNvPr id="7" name="irc_mi" descr="Risultati immagini per the importance of forests">
            <a:hlinkClick r:id="rId2" tgtFrame="&quot;_blank&quot;"/>
          </p:cNvPr>
          <p:cNvPicPr/>
          <p:nvPr/>
        </p:nvPicPr>
        <p:blipFill>
          <a:blip r:embed="rId3" cstate="email"/>
          <a:srcRect/>
          <a:stretch>
            <a:fillRect/>
          </a:stretch>
        </p:blipFill>
        <p:spPr bwMode="auto">
          <a:xfrm>
            <a:off x="1835696" y="4149080"/>
            <a:ext cx="4536504" cy="252028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TotalTime>
  <Words>1846</Words>
  <Application>Microsoft Office PowerPoint</Application>
  <PresentationFormat>Presentazione su schermo (4:3)</PresentationFormat>
  <Paragraphs>106</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Equinozio</vt:lpstr>
      <vt:lpstr>FORESTS, FIRES AND  CLIMATE CHANGE</vt:lpstr>
      <vt:lpstr>IMPORTANCE AND VALUE OF TREES</vt:lpstr>
      <vt:lpstr>WHAT IS A FOREST?</vt:lpstr>
      <vt:lpstr>The importance of forests cannot be underestimated</vt:lpstr>
      <vt:lpstr>Some reasons why forests are important</vt:lpstr>
      <vt:lpstr>TROPICAL FORESTS Southeast Asian and Amazon Rainforest </vt:lpstr>
      <vt:lpstr>FORESTS AND CLIMATE</vt:lpstr>
      <vt:lpstr>BIODIVERSITY</vt:lpstr>
      <vt:lpstr>Diapositiva 9</vt:lpstr>
      <vt:lpstr>FIRES What causes forest fires?</vt:lpstr>
      <vt:lpstr>Diapositiva 11</vt:lpstr>
      <vt:lpstr>Natural causes</vt:lpstr>
      <vt:lpstr>Fires in the Amazon Rainforest</vt:lpstr>
      <vt:lpstr>Fires in the Amazon Rainforest</vt:lpstr>
      <vt:lpstr>Fires and Climate Change</vt:lpstr>
      <vt:lpstr>Fires in African Forests</vt:lpstr>
      <vt:lpstr>How to prevent fire</vt:lpstr>
      <vt:lpstr>Finally...  “Can you suggest your own solution to prevent forest fires?”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FORESTS, FIRES AND  CLIMATE CHANGE</dc:title>
  <dc:creator>Fausto</dc:creator>
  <cp:lastModifiedBy>Fausto</cp:lastModifiedBy>
  <cp:revision>75</cp:revision>
  <dcterms:created xsi:type="dcterms:W3CDTF">2019-09-22T14:07:51Z</dcterms:created>
  <dcterms:modified xsi:type="dcterms:W3CDTF">2019-09-28T16:36:00Z</dcterms:modified>
</cp:coreProperties>
</file>