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0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C9B224E-5CFD-4A47-8E10-8BAF7ECB65F3}" type="datetimeFigureOut">
              <a:rPr lang="it-IT" smtClean="0"/>
              <a:pPr/>
              <a:t>20/05/2019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72C25F-2DCC-41A1-A618-C0471BF06C8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B224E-5CFD-4A47-8E10-8BAF7ECB65F3}" type="datetimeFigureOut">
              <a:rPr lang="it-IT" smtClean="0"/>
              <a:pPr/>
              <a:t>20/05/2019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2C25F-2DCC-41A1-A618-C0471BF06C8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it/url?sa=i&amp;rct=j&amp;q=&amp;esrc=s&amp;source=images&amp;cd=&amp;cad=rja&amp;uact=8&amp;ved=2ahUKEwjdka2jgfPhAhUN2KQKHQ7_AS0QjRx6BAgBEAU&amp;url=https://apecsec.org/11-important-facts-about-the-nile-river/&amp;psig=AOvVaw02o032tmI8B1bJRtmmwXCI&amp;ust=1556548513074678" TargetMode="External"/><Relationship Id="rId2" Type="http://schemas.openxmlformats.org/officeDocument/2006/relationships/hyperlink" Target="https://www.english-online.at/geography/nile-river/nile.htm"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s://www.google.it/url?sa=i&amp;rct=j&amp;q=&amp;esrc=s&amp;source=images&amp;cd=&amp;cad=rja&amp;uact=8&amp;ved=2ahUKEwi_rsjCiPPhAhXLC-wKHTmBCNYQjRx6BAgBEAU&amp;url=https://www.farmaid.org/press-release/farm-aid-activates-family-farm-disaster-fund-response-devastating-midwest-floods/&amp;psig=AOvVaw0ejjnOUQNovXku9Ly5deTh&amp;ust=1556550460775194" TargetMode="External"/><Relationship Id="rId1" Type="http://schemas.openxmlformats.org/officeDocument/2006/relationships/slideLayout" Target="../slideLayouts/slideLayout4.xml"/><Relationship Id="rId6" Type="http://schemas.openxmlformats.org/officeDocument/2006/relationships/hyperlink" Target="https://www.google.it/url?sa=i&amp;rct=j&amp;q=&amp;esrc=s&amp;source=images&amp;cd=&amp;cad=rja&amp;uact=8&amp;ved=2ahUKEwj2morHi_PhAhXQy6QKHSrdBT4QjRx6BAgBEAU&amp;url=https://www.thedailystar.net/world/south-asia/floods-kill-165-bangladesh-india-nepal-asia-1448473&amp;psig=AOvVaw00gfNaMNkeC2FE9QNm67VD&amp;ust=1556551247207367" TargetMode="External"/><Relationship Id="rId5" Type="http://schemas.openxmlformats.org/officeDocument/2006/relationships/image" Target="../media/image11.jpeg"/><Relationship Id="rId4" Type="http://schemas.openxmlformats.org/officeDocument/2006/relationships/hyperlink" Target="http://www.google.it/url?sa=i&amp;rct=j&amp;q=&amp;esrc=s&amp;source=images&amp;cd=&amp;cad=rja&amp;uact=8&amp;ved=2ahUKEwix7o2Ei_PhAhVK6KQKHdgWCqMQjRx6BAgBEAU&amp;url=http://floodlist.com/europe/tidal-surge-floods-2013&amp;psig=AOvVaw2i448t_nGBlSU_OXhtO672&amp;ust=155655113831677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it/url?sa=i&amp;rct=j&amp;q=&amp;esrc=s&amp;source=images&amp;cd=&amp;cad=rja&amp;uact=8&amp;ved=2ahUKEwiayfbmmPPhAhUQCuwKHd-eAzAQjRx6BAgBEAU&amp;url=http://www.floodcontrolinternational.com/CASE-STUDIES/river-defences.html&amp;psig=AOvVaw2LOjlVHSaSzrLy5nr48A4N&amp;ust=1556554800097630" TargetMode="External"/><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hyperlink" Target="http://www.google.it/url?sa=i&amp;rct=j&amp;q=&amp;esrc=s&amp;source=images&amp;cd=&amp;cad=rja&amp;uact=8&amp;ved=2ahUKEwialtmwmvPhAhVD_qQKHW_iBpMQjRx6BAgBEAU&amp;url=http://www.waterjournal.co.uk/news/sheffield-completes-21-million-lower-don-valley-flood-defence-scheme/&amp;psig=AOvVaw2LOjlVHSaSzrLy5nr48A4N&amp;ust=155655480009763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it/url?sa=i&amp;rct=j&amp;q=&amp;esrc=s&amp;source=images&amp;cd=&amp;cad=rja&amp;uact=8&amp;ved=2ahUKEwivvo3pm_PhAhUE6KQKHfpWBRUQjRx6BAgBEAU&amp;url=https://www.jantoo.com/cartoons/keywords/city-flooding&amp;psig=AOvVaw1hUck5btPjvco_ChJjG3zx&amp;ust=155655561908667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t/url?sa=i&amp;rct=j&amp;q=&amp;esrc=s&amp;source=images&amp;cd=&amp;cad=rja&amp;uact=8&amp;ved=2ahUKEwiw4r_l2_LhAhVC2KQKHWPJDs8QjRx6BAgBEAU&amp;url=https://watchers.news/2015/10/15/extreme-weather-system-brings-heavy-rainfalls-and-severe-flooding-across-parts-of-italy-and-balkans/&amp;psig=AOvVaw0s45AcBwk7M8PNH2ooa7zt&amp;ust=15565383375950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t/url?sa=i&amp;rct=j&amp;q=&amp;esrc=s&amp;source=images&amp;cd=&amp;ved=2ahUKEwiq1dDh5_LhAhWIzqQKHT73Cu4QjRx6BAgBEAU&amp;url=https://www.freightwaves.com/news/weather/willa-heading-to-the-states-with-rain-and-snow&amp;psig=AOvVaw2vFr6XJ3ji3FSMoxqucWmV&amp;ust=15565416455668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it/url?sa=i&amp;rct=j&amp;q=&amp;esrc=s&amp;source=images&amp;cd=&amp;cad=rja&amp;uact=8&amp;ved=2ahUKEwjvpdjC6vLhAhVM-qQKHXNkCNQQjRx6BAgBEAU&amp;url=https://www.videoblocks.com/video/pisa---italy-arno-river-in-overflow-rlwmvoxbxive0ckqa&amp;psig=AOvVaw2Bc6qwpzO7cxEwEdbH6xA8&amp;ust=1556542104033680" TargetMode="Externa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s://www.google.it/url?sa=i&amp;rct=j&amp;q=&amp;esrc=s&amp;source=images&amp;cd=&amp;ved=2ahUKEwiLnKHR7PLhAhXH2KQKHe4ZDgIQjRx6BAgBEAU&amp;url=https://www.facebook.com/alertaperiodismoalternativo/posts/italia-las-inundaciones-entre-el-piamonte-y-liguria-im%C3%A1genes-dram%C3%A1ticas-del-desa/1839865999563195/&amp;psig=AOvVaw3ug4GYrNMny-Gn83PlKxLY&amp;ust=155654286847857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nytimes.com/interactive/2017/08/26/us/hurricane-harvey-share-your-photos.html" TargetMode="External"/><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hyperlink" Target="https://www.google.it/url?sa=i&amp;rct=j&amp;q=&amp;esrc=s&amp;source=images&amp;cd=&amp;cad=rja&amp;uact=8&amp;ved=2ahUKEwiC0YHD8PLhAhVD3KQKHa_JCkkQjRx6BAgBEAU&amp;url=https://klimat9.webnode.com/album/photogallery/tzunami-japan9-jpg/&amp;psig=AOvVaw0qZtigt-kJAP8Qwtfa1D0A&amp;ust=1556543856682912"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it/url?sa=i&amp;rct=j&amp;q=&amp;esrc=s&amp;source=images&amp;cd=&amp;ved=2ahUKEwiZ9Y6C8_LhAhWFy6QKHZbrAJQQjRx6BAgBEAU&amp;url=https://ovsjournalists.com/2015/10/13/breaking-down-the-dam/&amp;psig=AOvVaw33vPTwm6eskXbLwh6dKCSF&amp;ust=15565446706395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it/url?sa=i&amp;rct=j&amp;q=&amp;esrc=s&amp;source=images&amp;cd=&amp;cad=rja&amp;uact=8&amp;ved=2ahUKEwju1e_P9PLhAhX4wAIHHeWsDd4QjRx6BAgBEAU&amp;url=https://www.weau.com/content/news/Ice-jams-snow-melt-unleash-flooding-in-Fond-du-Lac-507143641.html&amp;psig=AOvVaw3u49PXUm_BX2pMBsk51nPs&amp;ust=155654509375263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683568" y="1484784"/>
            <a:ext cx="7772400" cy="2088232"/>
          </a:xfrm>
        </p:spPr>
        <p:txBody>
          <a:bodyPr/>
          <a:lstStyle/>
          <a:p>
            <a:r>
              <a:rPr lang="it-IT" dirty="0" smtClean="0"/>
              <a:t>FLOODS</a:t>
            </a:r>
            <a:endParaRPr lang="it-IT" dirty="0"/>
          </a:p>
        </p:txBody>
      </p:sp>
      <p:sp>
        <p:nvSpPr>
          <p:cNvPr id="5" name="Sottotitolo 4"/>
          <p:cNvSpPr>
            <a:spLocks noGrp="1"/>
          </p:cNvSpPr>
          <p:nvPr>
            <p:ph type="subTitle" idx="1"/>
          </p:nvPr>
        </p:nvSpPr>
        <p:spPr>
          <a:xfrm>
            <a:off x="1371600" y="3356992"/>
            <a:ext cx="6400800" cy="2232248"/>
          </a:xfrm>
        </p:spPr>
        <p:txBody>
          <a:bodyPr/>
          <a:lstStyle/>
          <a:p>
            <a:r>
              <a:rPr lang="it-IT" dirty="0" err="1" smtClean="0">
                <a:solidFill>
                  <a:schemeClr val="tx1"/>
                </a:solidFill>
              </a:rPr>
              <a:t>Causes</a:t>
            </a:r>
            <a:r>
              <a:rPr lang="it-IT" dirty="0" smtClean="0">
                <a:solidFill>
                  <a:schemeClr val="tx1"/>
                </a:solidFill>
              </a:rPr>
              <a:t>, </a:t>
            </a:r>
            <a:r>
              <a:rPr lang="it-IT" dirty="0" err="1" smtClean="0">
                <a:solidFill>
                  <a:schemeClr val="tx1"/>
                </a:solidFill>
              </a:rPr>
              <a:t>Effects</a:t>
            </a:r>
            <a:r>
              <a:rPr lang="it-IT" dirty="0" smtClean="0">
                <a:solidFill>
                  <a:schemeClr val="tx1"/>
                </a:solidFill>
              </a:rPr>
              <a:t> and </a:t>
            </a:r>
            <a:r>
              <a:rPr lang="it-IT" dirty="0" err="1" smtClean="0">
                <a:solidFill>
                  <a:schemeClr val="tx1"/>
                </a:solidFill>
              </a:rPr>
              <a:t>Solutions</a:t>
            </a:r>
            <a:endParaRPr lang="it-IT"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434282"/>
          </a:xfrm>
        </p:spPr>
        <p:txBody>
          <a:bodyPr>
            <a:normAutofit/>
          </a:bodyPr>
          <a:lstStyle/>
          <a:p>
            <a:pPr algn="l"/>
            <a:r>
              <a:rPr lang="en-US" sz="2000" dirty="0" smtClean="0"/>
              <a:t>Flooding has always been a part of human history. Many </a:t>
            </a:r>
            <a:r>
              <a:rPr lang="en-US" sz="2000" b="1" dirty="0" smtClean="0"/>
              <a:t>ancient</a:t>
            </a:r>
            <a:r>
              <a:rPr lang="en-US" sz="2000" dirty="0" smtClean="0"/>
              <a:t> civilizations developed along waterways and rivers because people needed water for their fields.</a:t>
            </a:r>
            <a:br>
              <a:rPr lang="en-US" sz="2000" dirty="0" smtClean="0"/>
            </a:br>
            <a:r>
              <a:rPr lang="en-US" sz="2000" dirty="0" smtClean="0"/>
              <a:t>Floods are not always </a:t>
            </a:r>
            <a:r>
              <a:rPr lang="en-US" sz="2000" b="1" dirty="0" smtClean="0"/>
              <a:t>destructive</a:t>
            </a:r>
            <a:r>
              <a:rPr lang="en-US" sz="2000" dirty="0" smtClean="0"/>
              <a:t> natural events. Before the </a:t>
            </a:r>
            <a:r>
              <a:rPr lang="en-US" sz="2000" dirty="0" err="1" smtClean="0"/>
              <a:t>Assuan</a:t>
            </a:r>
            <a:r>
              <a:rPr lang="en-US" sz="2000" dirty="0" smtClean="0"/>
              <a:t> High Dam was built yearly floods in Egypt brought along </a:t>
            </a:r>
            <a:r>
              <a:rPr lang="en-US" sz="2000" b="1" dirty="0" smtClean="0"/>
              <a:t>nutrients</a:t>
            </a:r>
            <a:r>
              <a:rPr lang="en-US" sz="2000" dirty="0" smtClean="0"/>
              <a:t> and made the land around the </a:t>
            </a:r>
            <a:r>
              <a:rPr lang="en-US" sz="2000" dirty="0" smtClean="0">
                <a:hlinkClick r:id="rId2"/>
              </a:rPr>
              <a:t>Nile</a:t>
            </a:r>
            <a:r>
              <a:rPr lang="en-US" sz="2000" dirty="0" smtClean="0"/>
              <a:t> very </a:t>
            </a:r>
            <a:r>
              <a:rPr lang="en-US" sz="2000" b="1" dirty="0" smtClean="0"/>
              <a:t>fertile</a:t>
            </a:r>
            <a:r>
              <a:rPr lang="en-US" sz="2000" dirty="0" smtClean="0"/>
              <a:t>.  </a:t>
            </a:r>
            <a:endParaRPr lang="it-IT" sz="2000" dirty="0"/>
          </a:p>
        </p:txBody>
      </p:sp>
      <p:pic>
        <p:nvPicPr>
          <p:cNvPr id="4" name="irc_mi" descr="Risultati immagini per nile flooding">
            <a:hlinkClick r:id="rId3"/>
          </p:cNvPr>
          <p:cNvPicPr>
            <a:picLocks noGrp="1"/>
          </p:cNvPicPr>
          <p:nvPr>
            <p:ph idx="1"/>
          </p:nvPr>
        </p:nvPicPr>
        <p:blipFill>
          <a:blip r:embed="rId4" cstate="email"/>
          <a:srcRect/>
          <a:stretch>
            <a:fillRect/>
          </a:stretch>
        </p:blipFill>
        <p:spPr bwMode="auto">
          <a:xfrm>
            <a:off x="1269118" y="3068638"/>
            <a:ext cx="6605764" cy="30575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3600" dirty="0" err="1" smtClean="0">
                <a:solidFill>
                  <a:srgbClr val="C00000"/>
                </a:solidFill>
              </a:rPr>
              <a:t>Climate</a:t>
            </a:r>
            <a:r>
              <a:rPr lang="it-IT" sz="3600" dirty="0" smtClean="0">
                <a:solidFill>
                  <a:srgbClr val="C00000"/>
                </a:solidFill>
              </a:rPr>
              <a:t> </a:t>
            </a:r>
            <a:r>
              <a:rPr lang="it-IT" sz="3600" dirty="0" err="1" smtClean="0">
                <a:solidFill>
                  <a:srgbClr val="C00000"/>
                </a:solidFill>
              </a:rPr>
              <a:t>change</a:t>
            </a:r>
            <a:r>
              <a:rPr lang="it-IT" sz="3600" dirty="0" smtClean="0">
                <a:solidFill>
                  <a:srgbClr val="C00000"/>
                </a:solidFill>
              </a:rPr>
              <a:t> and </a:t>
            </a:r>
            <a:r>
              <a:rPr lang="it-IT" sz="3600" dirty="0" err="1" smtClean="0">
                <a:solidFill>
                  <a:srgbClr val="C00000"/>
                </a:solidFill>
              </a:rPr>
              <a:t>Flooding</a:t>
            </a:r>
            <a:endParaRPr lang="it-IT" sz="3600" dirty="0">
              <a:solidFill>
                <a:srgbClr val="C00000"/>
              </a:solidFill>
            </a:endParaRPr>
          </a:p>
        </p:txBody>
      </p:sp>
      <p:sp>
        <p:nvSpPr>
          <p:cNvPr id="3" name="Segnaposto contenuto 2"/>
          <p:cNvSpPr>
            <a:spLocks noGrp="1"/>
          </p:cNvSpPr>
          <p:nvPr>
            <p:ph idx="1"/>
          </p:nvPr>
        </p:nvSpPr>
        <p:spPr>
          <a:xfrm>
            <a:off x="457200" y="1268760"/>
            <a:ext cx="8229600" cy="4857403"/>
          </a:xfrm>
        </p:spPr>
        <p:txBody>
          <a:bodyPr>
            <a:noAutofit/>
          </a:bodyPr>
          <a:lstStyle/>
          <a:p>
            <a:pPr>
              <a:buFont typeface="Wingdings" pitchFamily="2" charset="2"/>
              <a:buChar char="ü"/>
            </a:pPr>
            <a:r>
              <a:rPr lang="en-US" sz="2800" dirty="0" smtClean="0"/>
              <a:t>Heavy rainfall caused by climate change as well as human alteration of the land are the main drivers of more frequent flooding. </a:t>
            </a:r>
          </a:p>
          <a:p>
            <a:pPr>
              <a:buFont typeface="Wingdings" pitchFamily="2" charset="2"/>
              <a:buChar char="ü"/>
            </a:pPr>
            <a:r>
              <a:rPr lang="en-US" sz="2800" dirty="0" smtClean="0"/>
              <a:t>With rising global temperatures due to increased heat-trapping emissions, more water evaporates from the land and oceans. The warmer atmosphere can hold more water vapor. This means that when it rains, there is a higher potential for heavy rainfall, which is the main cause of inland flooding. </a:t>
            </a:r>
            <a:endParaRPr lang="it-IT"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728192"/>
          </a:xfrm>
        </p:spPr>
        <p:txBody>
          <a:bodyPr>
            <a:normAutofit fontScale="90000"/>
          </a:bodyPr>
          <a:lstStyle/>
          <a:p>
            <a:pPr algn="l"/>
            <a:r>
              <a:rPr lang="en-US" sz="2800" dirty="0" smtClean="0"/>
              <a:t>Heavy rainfall events, with severe flooding, are occurring more often </a:t>
            </a:r>
            <a:r>
              <a:rPr lang="en-US" sz="2800" dirty="0" smtClean="0">
                <a:solidFill>
                  <a:srgbClr val="C00000"/>
                </a:solidFill>
              </a:rPr>
              <a:t>in the central </a:t>
            </a:r>
            <a:r>
              <a:rPr lang="en-US" sz="2800" dirty="0" smtClean="0"/>
              <a:t>and</a:t>
            </a:r>
            <a:r>
              <a:rPr lang="en-US" sz="2800" dirty="0" smtClean="0">
                <a:solidFill>
                  <a:schemeClr val="accent2"/>
                </a:solidFill>
              </a:rPr>
              <a:t> </a:t>
            </a:r>
            <a:r>
              <a:rPr lang="en-US" sz="2800" dirty="0" smtClean="0">
                <a:solidFill>
                  <a:srgbClr val="C00000"/>
                </a:solidFill>
              </a:rPr>
              <a:t>Eastern United States, </a:t>
            </a:r>
            <a:r>
              <a:rPr lang="en-US" sz="2800" dirty="0" smtClean="0">
                <a:solidFill>
                  <a:srgbClr val="00B050"/>
                </a:solidFill>
              </a:rPr>
              <a:t>Northern Europe </a:t>
            </a:r>
            <a:r>
              <a:rPr lang="en-US" sz="2800" dirty="0" smtClean="0"/>
              <a:t>and</a:t>
            </a:r>
            <a:r>
              <a:rPr lang="en-US" sz="2800" dirty="0" smtClean="0">
                <a:solidFill>
                  <a:schemeClr val="accent2"/>
                </a:solidFill>
              </a:rPr>
              <a:t> </a:t>
            </a:r>
            <a:r>
              <a:rPr lang="en-US" sz="2800" dirty="0" smtClean="0">
                <a:solidFill>
                  <a:srgbClr val="0070C0"/>
                </a:solidFill>
              </a:rPr>
              <a:t>northern Asia. </a:t>
            </a:r>
            <a:r>
              <a:rPr lang="it-IT" sz="2800" b="1" dirty="0" smtClean="0"/>
              <a:t/>
            </a:r>
            <a:br>
              <a:rPr lang="it-IT" sz="2800" b="1" dirty="0" smtClean="0"/>
            </a:br>
            <a:endParaRPr lang="it-IT" sz="2800" b="1" dirty="0"/>
          </a:p>
        </p:txBody>
      </p:sp>
      <p:pic>
        <p:nvPicPr>
          <p:cNvPr id="6" name="irc_mi" descr="Immagine correlata">
            <a:hlinkClick r:id="rId2"/>
          </p:cNvPr>
          <p:cNvPicPr>
            <a:picLocks noGrp="1"/>
          </p:cNvPicPr>
          <p:nvPr>
            <p:ph sz="half" idx="1"/>
          </p:nvPr>
        </p:nvPicPr>
        <p:blipFill>
          <a:blip r:embed="rId3" cstate="email"/>
          <a:srcRect/>
          <a:stretch>
            <a:fillRect/>
          </a:stretch>
        </p:blipFill>
        <p:spPr bwMode="auto">
          <a:xfrm>
            <a:off x="323528" y="1844824"/>
            <a:ext cx="4038600" cy="2232248"/>
          </a:xfrm>
          <a:prstGeom prst="rect">
            <a:avLst/>
          </a:prstGeom>
          <a:noFill/>
          <a:ln w="9525">
            <a:noFill/>
            <a:miter lim="800000"/>
            <a:headEnd/>
            <a:tailEnd/>
          </a:ln>
        </p:spPr>
      </p:pic>
      <p:pic>
        <p:nvPicPr>
          <p:cNvPr id="7" name="irc_mi" descr="Risultati immagini per flooding in northern europe">
            <a:hlinkClick r:id="rId4"/>
          </p:cNvPr>
          <p:cNvPicPr>
            <a:picLocks noGrp="1"/>
          </p:cNvPicPr>
          <p:nvPr>
            <p:ph sz="half" idx="2"/>
          </p:nvPr>
        </p:nvPicPr>
        <p:blipFill>
          <a:blip r:embed="rId5" cstate="email"/>
          <a:srcRect/>
          <a:stretch>
            <a:fillRect/>
          </a:stretch>
        </p:blipFill>
        <p:spPr bwMode="auto">
          <a:xfrm>
            <a:off x="4716016" y="1628800"/>
            <a:ext cx="3816424" cy="2592288"/>
          </a:xfrm>
          <a:prstGeom prst="rect">
            <a:avLst/>
          </a:prstGeom>
          <a:noFill/>
          <a:ln w="9525">
            <a:noFill/>
            <a:miter lim="800000"/>
            <a:headEnd/>
            <a:tailEnd/>
          </a:ln>
        </p:spPr>
      </p:pic>
      <p:pic>
        <p:nvPicPr>
          <p:cNvPr id="8" name="irc_mi" descr="Risultati immagini per flooding in northern asia">
            <a:hlinkClick r:id="rId6"/>
          </p:cNvPr>
          <p:cNvPicPr/>
          <p:nvPr/>
        </p:nvPicPr>
        <p:blipFill>
          <a:blip r:embed="rId7" cstate="email"/>
          <a:srcRect/>
          <a:stretch>
            <a:fillRect/>
          </a:stretch>
        </p:blipFill>
        <p:spPr bwMode="auto">
          <a:xfrm>
            <a:off x="2627784" y="4365104"/>
            <a:ext cx="4104456" cy="208823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0"/>
            <a:ext cx="8229600" cy="1143000"/>
          </a:xfrm>
        </p:spPr>
        <p:txBody>
          <a:bodyPr>
            <a:normAutofit/>
          </a:bodyPr>
          <a:lstStyle/>
          <a:p>
            <a:r>
              <a:rPr lang="it-IT" sz="3600" dirty="0" err="1" smtClean="0">
                <a:solidFill>
                  <a:srgbClr val="C00000"/>
                </a:solidFill>
              </a:rPr>
              <a:t>Effects</a:t>
            </a:r>
            <a:r>
              <a:rPr lang="it-IT" sz="3600" dirty="0" smtClean="0">
                <a:solidFill>
                  <a:srgbClr val="C00000"/>
                </a:solidFill>
              </a:rPr>
              <a:t> </a:t>
            </a:r>
            <a:r>
              <a:rPr lang="it-IT" sz="3600" dirty="0" err="1" smtClean="0">
                <a:solidFill>
                  <a:srgbClr val="C00000"/>
                </a:solidFill>
              </a:rPr>
              <a:t>of</a:t>
            </a:r>
            <a:r>
              <a:rPr lang="it-IT" sz="3600" dirty="0" smtClean="0">
                <a:solidFill>
                  <a:srgbClr val="C00000"/>
                </a:solidFill>
              </a:rPr>
              <a:t> </a:t>
            </a:r>
            <a:r>
              <a:rPr lang="it-IT" sz="3600" dirty="0" err="1" smtClean="0">
                <a:solidFill>
                  <a:srgbClr val="C00000"/>
                </a:solidFill>
              </a:rPr>
              <a:t>flooding</a:t>
            </a:r>
            <a:endParaRPr lang="it-IT" sz="3600" dirty="0">
              <a:solidFill>
                <a:srgbClr val="C00000"/>
              </a:solidFill>
            </a:endParaRPr>
          </a:p>
        </p:txBody>
      </p:sp>
      <p:sp>
        <p:nvSpPr>
          <p:cNvPr id="6" name="Segnaposto contenuto 5"/>
          <p:cNvSpPr>
            <a:spLocks noGrp="1"/>
          </p:cNvSpPr>
          <p:nvPr>
            <p:ph idx="1"/>
          </p:nvPr>
        </p:nvSpPr>
        <p:spPr>
          <a:xfrm>
            <a:off x="251520" y="1268760"/>
            <a:ext cx="8661648" cy="5040560"/>
          </a:xfrm>
        </p:spPr>
        <p:txBody>
          <a:bodyPr>
            <a:normAutofit lnSpcReduction="10000"/>
          </a:bodyPr>
          <a:lstStyle/>
          <a:p>
            <a:pPr>
              <a:buNone/>
            </a:pPr>
            <a:r>
              <a:rPr lang="en-US" sz="2800" dirty="0" smtClean="0"/>
              <a:t>Floods can have devastating consequences and can have effects on the economy, environment and people.</a:t>
            </a:r>
          </a:p>
          <a:p>
            <a:r>
              <a:rPr lang="it-IT" sz="2800" dirty="0" err="1" smtClean="0">
                <a:solidFill>
                  <a:srgbClr val="0070C0"/>
                </a:solidFill>
              </a:rPr>
              <a:t>Economic</a:t>
            </a:r>
            <a:endParaRPr lang="it-IT" sz="2800" dirty="0" smtClean="0">
              <a:solidFill>
                <a:srgbClr val="0070C0"/>
              </a:solidFill>
            </a:endParaRPr>
          </a:p>
          <a:p>
            <a:pPr>
              <a:buNone/>
            </a:pPr>
            <a:r>
              <a:rPr lang="it-IT" sz="2400" dirty="0" smtClean="0">
                <a:solidFill>
                  <a:srgbClr val="0070C0"/>
                </a:solidFill>
              </a:rPr>
              <a:t>   </a:t>
            </a:r>
            <a:r>
              <a:rPr lang="en-US" sz="2400" dirty="0" smtClean="0"/>
              <a:t>During floods (especially flash floods), roads, bridges, farms, houses and automobiles are destroyed. People become homeless. Additionally, the government deploys firemen, police and other emergency apparatuses to help the affected. All these come at a heavy cost to people and the government. It usually takes years for affected communities to be re-built and business to come back to normalcy.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err="1" smtClean="0">
                <a:solidFill>
                  <a:srgbClr val="C00000"/>
                </a:solidFill>
              </a:rPr>
              <a:t>Effects</a:t>
            </a:r>
            <a:r>
              <a:rPr lang="it-IT" sz="3600" dirty="0" smtClean="0">
                <a:solidFill>
                  <a:srgbClr val="C00000"/>
                </a:solidFill>
              </a:rPr>
              <a:t> </a:t>
            </a:r>
            <a:r>
              <a:rPr lang="it-IT" sz="3600" dirty="0" err="1" smtClean="0">
                <a:solidFill>
                  <a:srgbClr val="C00000"/>
                </a:solidFill>
              </a:rPr>
              <a:t>of</a:t>
            </a:r>
            <a:r>
              <a:rPr lang="it-IT" sz="3600" dirty="0" smtClean="0">
                <a:solidFill>
                  <a:srgbClr val="C00000"/>
                </a:solidFill>
              </a:rPr>
              <a:t> </a:t>
            </a:r>
            <a:r>
              <a:rPr lang="it-IT" sz="3600" dirty="0" err="1" smtClean="0">
                <a:solidFill>
                  <a:srgbClr val="C00000"/>
                </a:solidFill>
              </a:rPr>
              <a:t>flooding</a:t>
            </a:r>
            <a:endParaRPr lang="it-IT" sz="3600" dirty="0"/>
          </a:p>
        </p:txBody>
      </p:sp>
      <p:sp>
        <p:nvSpPr>
          <p:cNvPr id="3" name="Segnaposto contenuto 2"/>
          <p:cNvSpPr>
            <a:spLocks noGrp="1"/>
          </p:cNvSpPr>
          <p:nvPr>
            <p:ph idx="1"/>
          </p:nvPr>
        </p:nvSpPr>
        <p:spPr/>
        <p:txBody>
          <a:bodyPr>
            <a:normAutofit fontScale="92500" lnSpcReduction="10000"/>
          </a:bodyPr>
          <a:lstStyle/>
          <a:p>
            <a:r>
              <a:rPr lang="it-IT" sz="3600" dirty="0" err="1" smtClean="0">
                <a:solidFill>
                  <a:srgbClr val="0070C0"/>
                </a:solidFill>
              </a:rPr>
              <a:t>Environment</a:t>
            </a:r>
            <a:endParaRPr lang="it-IT" sz="3600" dirty="0" smtClean="0">
              <a:solidFill>
                <a:srgbClr val="0070C0"/>
              </a:solidFill>
            </a:endParaRPr>
          </a:p>
          <a:p>
            <a:pPr>
              <a:buNone/>
            </a:pPr>
            <a:r>
              <a:rPr lang="en-US" dirty="0" smtClean="0"/>
              <a:t>  The environment also suffers when floods happen. Chemicals and other hazardous substances end up in the water and eventually contaminate the water bodies that floods end up in. Additionally, flooding causes kills animals, and others insects are introduced to affected areas, distorting the natural balance of the ecosystem.</a:t>
            </a:r>
            <a:endParaRPr lang="it-IT" dirty="0" smtClean="0">
              <a:solidFill>
                <a:srgbClr val="0070C0"/>
              </a:solidFill>
            </a:endParaRP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r>
              <a:rPr lang="it-IT" sz="3600" dirty="0" err="1" smtClean="0">
                <a:solidFill>
                  <a:srgbClr val="C00000"/>
                </a:solidFill>
              </a:rPr>
              <a:t>Effects</a:t>
            </a:r>
            <a:r>
              <a:rPr lang="it-IT" sz="3600" dirty="0" smtClean="0">
                <a:solidFill>
                  <a:srgbClr val="C00000"/>
                </a:solidFill>
              </a:rPr>
              <a:t> </a:t>
            </a:r>
            <a:r>
              <a:rPr lang="it-IT" sz="3600" dirty="0" err="1" smtClean="0">
                <a:solidFill>
                  <a:srgbClr val="C00000"/>
                </a:solidFill>
              </a:rPr>
              <a:t>of</a:t>
            </a:r>
            <a:r>
              <a:rPr lang="it-IT" sz="3600" dirty="0" smtClean="0">
                <a:solidFill>
                  <a:srgbClr val="C00000"/>
                </a:solidFill>
              </a:rPr>
              <a:t> </a:t>
            </a:r>
            <a:r>
              <a:rPr lang="it-IT" sz="3600" dirty="0" err="1" smtClean="0">
                <a:solidFill>
                  <a:srgbClr val="C00000"/>
                </a:solidFill>
              </a:rPr>
              <a:t>flooding</a:t>
            </a:r>
            <a:endParaRPr lang="it-IT" sz="3600" dirty="0"/>
          </a:p>
        </p:txBody>
      </p:sp>
      <p:sp>
        <p:nvSpPr>
          <p:cNvPr id="3" name="Segnaposto contenuto 2"/>
          <p:cNvSpPr>
            <a:spLocks noGrp="1"/>
          </p:cNvSpPr>
          <p:nvPr>
            <p:ph idx="1"/>
          </p:nvPr>
        </p:nvSpPr>
        <p:spPr/>
        <p:txBody>
          <a:bodyPr>
            <a:normAutofit fontScale="92500" lnSpcReduction="10000"/>
          </a:bodyPr>
          <a:lstStyle/>
          <a:p>
            <a:r>
              <a:rPr lang="it-IT" dirty="0" smtClean="0">
                <a:solidFill>
                  <a:srgbClr val="0070C0"/>
                </a:solidFill>
              </a:rPr>
              <a:t>People and </a:t>
            </a:r>
            <a:r>
              <a:rPr lang="it-IT" dirty="0" err="1" smtClean="0">
                <a:solidFill>
                  <a:srgbClr val="0070C0"/>
                </a:solidFill>
              </a:rPr>
              <a:t>animals</a:t>
            </a:r>
            <a:r>
              <a:rPr lang="it-IT" dirty="0" smtClean="0">
                <a:solidFill>
                  <a:srgbClr val="0070C0"/>
                </a:solidFill>
              </a:rPr>
              <a:t> </a:t>
            </a:r>
          </a:p>
          <a:p>
            <a:pPr>
              <a:buNone/>
            </a:pPr>
            <a:r>
              <a:rPr lang="en-US" dirty="0" smtClean="0"/>
              <a:t>  Many people and animals have died in flash floods. Many more are injured and others made homeless. Water supply and electricity are disrupted and people struggle and suffer as a result. In addition to this, flooding brings a lot of diseases and infections including military fever, pneumonic plague, </a:t>
            </a:r>
            <a:r>
              <a:rPr lang="en-US" dirty="0" err="1" smtClean="0"/>
              <a:t>dermatopathia</a:t>
            </a:r>
            <a:r>
              <a:rPr lang="en-US" dirty="0" smtClean="0"/>
              <a:t> and dysentery.</a:t>
            </a:r>
            <a:endParaRPr lang="it-IT"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err="1" smtClean="0">
                <a:solidFill>
                  <a:srgbClr val="C00000"/>
                </a:solidFill>
              </a:rPr>
              <a:t>How</a:t>
            </a:r>
            <a:r>
              <a:rPr lang="it-IT" sz="3200" dirty="0" smtClean="0">
                <a:solidFill>
                  <a:srgbClr val="C00000"/>
                </a:solidFill>
              </a:rPr>
              <a:t> </a:t>
            </a:r>
            <a:r>
              <a:rPr lang="it-IT" sz="3200" dirty="0" err="1" smtClean="0">
                <a:solidFill>
                  <a:srgbClr val="C00000"/>
                </a:solidFill>
              </a:rPr>
              <a:t>to</a:t>
            </a:r>
            <a:r>
              <a:rPr lang="it-IT" sz="3200" dirty="0" smtClean="0">
                <a:solidFill>
                  <a:srgbClr val="C00000"/>
                </a:solidFill>
              </a:rPr>
              <a:t> </a:t>
            </a:r>
            <a:r>
              <a:rPr lang="it-IT" sz="3200" dirty="0" err="1" smtClean="0">
                <a:solidFill>
                  <a:srgbClr val="C00000"/>
                </a:solidFill>
              </a:rPr>
              <a:t>prevent</a:t>
            </a:r>
            <a:r>
              <a:rPr lang="it-IT" sz="3200" dirty="0" smtClean="0">
                <a:solidFill>
                  <a:srgbClr val="C00000"/>
                </a:solidFill>
              </a:rPr>
              <a:t> </a:t>
            </a:r>
            <a:r>
              <a:rPr lang="it-IT" sz="3200" dirty="0" err="1" smtClean="0">
                <a:solidFill>
                  <a:srgbClr val="C00000"/>
                </a:solidFill>
              </a:rPr>
              <a:t>floods</a:t>
            </a:r>
            <a:endParaRPr lang="it-IT" sz="3200" dirty="0">
              <a:solidFill>
                <a:srgbClr val="C00000"/>
              </a:solidFill>
            </a:endParaRPr>
          </a:p>
        </p:txBody>
      </p:sp>
      <p:sp>
        <p:nvSpPr>
          <p:cNvPr id="3" name="Segnaposto contenuto 2"/>
          <p:cNvSpPr>
            <a:spLocks noGrp="1"/>
          </p:cNvSpPr>
          <p:nvPr>
            <p:ph idx="1"/>
          </p:nvPr>
        </p:nvSpPr>
        <p:spPr/>
        <p:txBody>
          <a:bodyPr>
            <a:normAutofit/>
          </a:bodyPr>
          <a:lstStyle/>
          <a:p>
            <a:pPr>
              <a:buNone/>
            </a:pPr>
            <a:r>
              <a:rPr lang="it-IT" sz="2400" dirty="0" smtClean="0"/>
              <a:t>Some </a:t>
            </a:r>
            <a:r>
              <a:rPr lang="it-IT" sz="2400" dirty="0" err="1" smtClean="0"/>
              <a:t>suggestions</a:t>
            </a:r>
            <a:r>
              <a:rPr lang="it-IT" sz="2400" dirty="0" smtClean="0"/>
              <a:t>:</a:t>
            </a:r>
          </a:p>
          <a:p>
            <a:pPr>
              <a:buFont typeface="Wingdings" pitchFamily="2" charset="2"/>
              <a:buChar char="§"/>
            </a:pPr>
            <a:r>
              <a:rPr lang="it-IT" sz="2400" dirty="0" smtClean="0"/>
              <a:t>Cut </a:t>
            </a:r>
            <a:r>
              <a:rPr lang="it-IT" sz="2400" dirty="0" err="1" smtClean="0"/>
              <a:t>carbon</a:t>
            </a:r>
            <a:r>
              <a:rPr lang="it-IT" sz="2400" dirty="0" smtClean="0"/>
              <a:t> </a:t>
            </a:r>
            <a:r>
              <a:rPr lang="it-IT" sz="2400" dirty="0" err="1" smtClean="0"/>
              <a:t>emissions</a:t>
            </a:r>
            <a:r>
              <a:rPr lang="it-IT" sz="2400" dirty="0" smtClean="0"/>
              <a:t> </a:t>
            </a:r>
            <a:r>
              <a:rPr lang="it-IT" sz="2400" dirty="0" err="1" smtClean="0"/>
              <a:t>to</a:t>
            </a:r>
            <a:r>
              <a:rPr lang="it-IT" sz="2400" dirty="0" smtClean="0"/>
              <a:t> </a:t>
            </a:r>
            <a:r>
              <a:rPr lang="it-IT" sz="2400" dirty="0" err="1" smtClean="0"/>
              <a:t>limit</a:t>
            </a:r>
            <a:r>
              <a:rPr lang="it-IT" sz="2400" dirty="0" smtClean="0"/>
              <a:t> global </a:t>
            </a:r>
            <a:r>
              <a:rPr lang="it-IT" sz="2400" dirty="0" err="1" smtClean="0"/>
              <a:t>warming</a:t>
            </a:r>
            <a:endParaRPr lang="it-IT" sz="2400" dirty="0" smtClean="0"/>
          </a:p>
          <a:p>
            <a:pPr>
              <a:buFont typeface="Wingdings" pitchFamily="2" charset="2"/>
              <a:buChar char="§"/>
            </a:pPr>
            <a:r>
              <a:rPr lang="it-IT" sz="2400" dirty="0" err="1" smtClean="0"/>
              <a:t>Invest</a:t>
            </a:r>
            <a:r>
              <a:rPr lang="it-IT" sz="2400" dirty="0" smtClean="0"/>
              <a:t> in </a:t>
            </a:r>
            <a:r>
              <a:rPr lang="it-IT" sz="2400" dirty="0" err="1" smtClean="0"/>
              <a:t>flood-resilient</a:t>
            </a:r>
            <a:r>
              <a:rPr lang="it-IT" sz="2400" dirty="0" smtClean="0"/>
              <a:t> </a:t>
            </a:r>
            <a:r>
              <a:rPr lang="it-IT" sz="2400" dirty="0" err="1" smtClean="0"/>
              <a:t>landscapes</a:t>
            </a:r>
            <a:r>
              <a:rPr lang="it-IT" sz="2400" dirty="0" smtClean="0"/>
              <a:t> and </a:t>
            </a:r>
            <a:r>
              <a:rPr lang="it-IT" sz="2400" dirty="0" err="1" smtClean="0"/>
              <a:t>infrastructure</a:t>
            </a:r>
            <a:r>
              <a:rPr lang="it-IT" sz="2400" dirty="0" smtClean="0"/>
              <a:t> </a:t>
            </a:r>
          </a:p>
          <a:p>
            <a:pPr>
              <a:buFont typeface="Wingdings" pitchFamily="2" charset="2"/>
              <a:buChar char="§"/>
            </a:pPr>
            <a:r>
              <a:rPr lang="it-IT" sz="2400" dirty="0" smtClean="0"/>
              <a:t>Tackle </a:t>
            </a:r>
            <a:r>
              <a:rPr lang="it-IT" sz="2400" dirty="0" err="1" smtClean="0"/>
              <a:t>climate</a:t>
            </a:r>
            <a:r>
              <a:rPr lang="it-IT" sz="2400" dirty="0" smtClean="0"/>
              <a:t> </a:t>
            </a:r>
            <a:r>
              <a:rPr lang="it-IT" sz="2400" dirty="0" err="1" smtClean="0"/>
              <a:t>change</a:t>
            </a:r>
            <a:r>
              <a:rPr lang="it-IT" sz="2400" dirty="0" smtClean="0"/>
              <a:t> </a:t>
            </a:r>
          </a:p>
          <a:p>
            <a:pPr>
              <a:buFont typeface="Wingdings" pitchFamily="2" charset="2"/>
              <a:buChar char="§"/>
            </a:pPr>
            <a:r>
              <a:rPr lang="it-IT" sz="2400" dirty="0" err="1" smtClean="0"/>
              <a:t>Increase</a:t>
            </a:r>
            <a:r>
              <a:rPr lang="it-IT" sz="2400" dirty="0" smtClean="0"/>
              <a:t> </a:t>
            </a:r>
            <a:r>
              <a:rPr lang="it-IT" sz="2400" dirty="0" err="1" smtClean="0"/>
              <a:t>spending</a:t>
            </a:r>
            <a:r>
              <a:rPr lang="it-IT" sz="2400" dirty="0" smtClean="0"/>
              <a:t> in </a:t>
            </a:r>
            <a:r>
              <a:rPr lang="it-IT" sz="2400" dirty="0" err="1" smtClean="0"/>
              <a:t>flood</a:t>
            </a:r>
            <a:r>
              <a:rPr lang="it-IT" sz="2400" dirty="0" smtClean="0"/>
              <a:t> </a:t>
            </a:r>
            <a:r>
              <a:rPr lang="it-IT" sz="2400" dirty="0" err="1" smtClean="0"/>
              <a:t>defences</a:t>
            </a:r>
            <a:r>
              <a:rPr lang="it-IT" sz="2400" dirty="0" smtClean="0"/>
              <a:t> </a:t>
            </a:r>
          </a:p>
          <a:p>
            <a:pPr>
              <a:buFont typeface="Wingdings" pitchFamily="2" charset="2"/>
              <a:buChar char="§"/>
            </a:pPr>
            <a:r>
              <a:rPr lang="it-IT" sz="2400" dirty="0" err="1" smtClean="0"/>
              <a:t>Protect</a:t>
            </a:r>
            <a:r>
              <a:rPr lang="it-IT" sz="2400" dirty="0" smtClean="0"/>
              <a:t> </a:t>
            </a:r>
            <a:r>
              <a:rPr lang="it-IT" sz="2400" dirty="0" err="1" smtClean="0"/>
              <a:t>wetlands</a:t>
            </a:r>
            <a:r>
              <a:rPr lang="it-IT" sz="2400" dirty="0" smtClean="0"/>
              <a:t> and introduce </a:t>
            </a:r>
            <a:r>
              <a:rPr lang="it-IT" sz="2400" dirty="0" err="1" smtClean="0"/>
              <a:t>plant</a:t>
            </a:r>
            <a:r>
              <a:rPr lang="it-IT" sz="2400" dirty="0" smtClean="0"/>
              <a:t> </a:t>
            </a:r>
            <a:r>
              <a:rPr lang="it-IT" sz="2400" dirty="0" err="1" smtClean="0"/>
              <a:t>trees</a:t>
            </a:r>
            <a:r>
              <a:rPr lang="it-IT" sz="2400" dirty="0" smtClean="0"/>
              <a:t> </a:t>
            </a:r>
            <a:r>
              <a:rPr lang="it-IT" sz="2400" dirty="0" err="1" smtClean="0"/>
              <a:t>strategically</a:t>
            </a:r>
            <a:r>
              <a:rPr lang="it-IT" sz="2400" dirty="0" smtClean="0"/>
              <a:t> </a:t>
            </a:r>
          </a:p>
          <a:p>
            <a:pPr>
              <a:buFont typeface="Wingdings" pitchFamily="2" charset="2"/>
              <a:buChar char="§"/>
            </a:pPr>
            <a:r>
              <a:rPr lang="it-IT" sz="2400" dirty="0" err="1" smtClean="0"/>
              <a:t>Restore</a:t>
            </a:r>
            <a:r>
              <a:rPr lang="it-IT" sz="2400" dirty="0" smtClean="0"/>
              <a:t> </a:t>
            </a:r>
            <a:r>
              <a:rPr lang="it-IT" sz="2400" dirty="0" err="1" smtClean="0"/>
              <a:t>rivers</a:t>
            </a:r>
            <a:r>
              <a:rPr lang="it-IT" sz="2400" dirty="0" smtClean="0"/>
              <a:t> </a:t>
            </a:r>
            <a:r>
              <a:rPr lang="it-IT" sz="2400" dirty="0" err="1" smtClean="0"/>
              <a:t>to</a:t>
            </a:r>
            <a:r>
              <a:rPr lang="it-IT" sz="2400" dirty="0" smtClean="0"/>
              <a:t> </a:t>
            </a:r>
            <a:r>
              <a:rPr lang="it-IT" sz="2400" dirty="0" err="1" smtClean="0"/>
              <a:t>their</a:t>
            </a:r>
            <a:r>
              <a:rPr lang="it-IT" sz="2400" dirty="0" smtClean="0"/>
              <a:t> </a:t>
            </a:r>
            <a:r>
              <a:rPr lang="it-IT" sz="2400" dirty="0" err="1" smtClean="0"/>
              <a:t>natural</a:t>
            </a:r>
            <a:r>
              <a:rPr lang="it-IT" sz="2400" dirty="0" smtClean="0"/>
              <a:t> </a:t>
            </a:r>
            <a:r>
              <a:rPr lang="it-IT" sz="2400" dirty="0" err="1" smtClean="0"/>
              <a:t>courses</a:t>
            </a:r>
            <a:r>
              <a:rPr lang="it-IT" sz="2400" dirty="0" smtClean="0"/>
              <a:t> </a:t>
            </a:r>
          </a:p>
          <a:p>
            <a:pPr>
              <a:buFont typeface="Wingdings" pitchFamily="2" charset="2"/>
              <a:buChar char="§"/>
            </a:pPr>
            <a:r>
              <a:rPr lang="it-IT" sz="2400" dirty="0" smtClean="0"/>
              <a:t>Put up more </a:t>
            </a:r>
            <a:r>
              <a:rPr lang="it-IT" sz="2400" dirty="0" err="1" smtClean="0"/>
              <a:t>flood</a:t>
            </a:r>
            <a:r>
              <a:rPr lang="it-IT" sz="2400" dirty="0" smtClean="0"/>
              <a:t> </a:t>
            </a:r>
            <a:r>
              <a:rPr lang="it-IT" sz="2400" dirty="0" err="1" smtClean="0"/>
              <a:t>barriers</a:t>
            </a:r>
            <a:r>
              <a:rPr lang="it-IT" sz="2400" dirty="0" smtClean="0"/>
              <a:t> </a:t>
            </a:r>
          </a:p>
          <a:p>
            <a:pPr>
              <a:buFont typeface="Wingdings" pitchFamily="2" charset="2"/>
              <a:buChar char="§"/>
            </a:pPr>
            <a:endParaRPr lang="it-IT" sz="2400" dirty="0"/>
          </a:p>
        </p:txBody>
      </p:sp>
      <p:sp>
        <p:nvSpPr>
          <p:cNvPr id="4" name="Segnaposto testo 3"/>
          <p:cNvSpPr>
            <a:spLocks noGrp="1"/>
          </p:cNvSpPr>
          <p:nvPr>
            <p:ph type="body" sz="half" idx="2"/>
          </p:nvPr>
        </p:nvSpPr>
        <p:spPr/>
        <p:txBody>
          <a:bodyPr/>
          <a:lstStyle/>
          <a:p>
            <a:endParaRPr lang="it-IT" dirty="0"/>
          </a:p>
        </p:txBody>
      </p:sp>
      <p:pic>
        <p:nvPicPr>
          <p:cNvPr id="5" name="irc_mi" descr="Risultati immagini per flood defences">
            <a:hlinkClick r:id="rId2"/>
          </p:cNvPr>
          <p:cNvPicPr/>
          <p:nvPr/>
        </p:nvPicPr>
        <p:blipFill>
          <a:blip r:embed="rId3" cstate="email"/>
          <a:srcRect/>
          <a:stretch>
            <a:fillRect/>
          </a:stretch>
        </p:blipFill>
        <p:spPr bwMode="auto">
          <a:xfrm>
            <a:off x="539552" y="1484784"/>
            <a:ext cx="2808312" cy="2232248"/>
          </a:xfrm>
          <a:prstGeom prst="rect">
            <a:avLst/>
          </a:prstGeom>
          <a:noFill/>
          <a:ln w="9525">
            <a:noFill/>
            <a:miter lim="800000"/>
            <a:headEnd/>
            <a:tailEnd/>
          </a:ln>
        </p:spPr>
      </p:pic>
      <p:pic>
        <p:nvPicPr>
          <p:cNvPr id="6" name="irc_mi" descr="Risultati immagini per flood defences">
            <a:hlinkClick r:id="rId4"/>
          </p:cNvPr>
          <p:cNvPicPr/>
          <p:nvPr/>
        </p:nvPicPr>
        <p:blipFill>
          <a:blip r:embed="rId5" cstate="email"/>
          <a:srcRect/>
          <a:stretch>
            <a:fillRect/>
          </a:stretch>
        </p:blipFill>
        <p:spPr bwMode="auto">
          <a:xfrm>
            <a:off x="611560" y="3933056"/>
            <a:ext cx="2880320" cy="223224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1354162"/>
          </a:xfrm>
        </p:spPr>
        <p:txBody>
          <a:bodyPr>
            <a:normAutofit/>
          </a:bodyPr>
          <a:lstStyle/>
          <a:p>
            <a:r>
              <a:rPr lang="it-IT" sz="3600" dirty="0" err="1" smtClean="0">
                <a:solidFill>
                  <a:srgbClr val="C00000"/>
                </a:solidFill>
              </a:rPr>
              <a:t>Finally…</a:t>
            </a:r>
            <a:endParaRPr lang="it-IT" sz="3600" dirty="0">
              <a:solidFill>
                <a:srgbClr val="C00000"/>
              </a:solidFill>
            </a:endParaRPr>
          </a:p>
        </p:txBody>
      </p:sp>
      <p:sp>
        <p:nvSpPr>
          <p:cNvPr id="6" name="Segnaposto contenuto 5"/>
          <p:cNvSpPr>
            <a:spLocks noGrp="1"/>
          </p:cNvSpPr>
          <p:nvPr>
            <p:ph idx="1"/>
          </p:nvPr>
        </p:nvSpPr>
        <p:spPr>
          <a:xfrm>
            <a:off x="395536" y="1916832"/>
            <a:ext cx="8229600" cy="4281339"/>
          </a:xfrm>
        </p:spPr>
        <p:txBody>
          <a:bodyPr>
            <a:normAutofit/>
          </a:bodyPr>
          <a:lstStyle/>
          <a:p>
            <a:pPr>
              <a:buNone/>
            </a:pPr>
            <a:r>
              <a:rPr lang="it-IT" sz="3600" dirty="0" smtClean="0">
                <a:solidFill>
                  <a:srgbClr val="002060"/>
                </a:solidFill>
              </a:rPr>
              <a:t>“ Can </a:t>
            </a:r>
            <a:r>
              <a:rPr lang="it-IT" sz="3600" dirty="0" err="1" smtClean="0">
                <a:solidFill>
                  <a:srgbClr val="002060"/>
                </a:solidFill>
              </a:rPr>
              <a:t>you</a:t>
            </a:r>
            <a:r>
              <a:rPr lang="it-IT" sz="3600" dirty="0" smtClean="0">
                <a:solidFill>
                  <a:srgbClr val="002060"/>
                </a:solidFill>
              </a:rPr>
              <a:t> </a:t>
            </a:r>
            <a:r>
              <a:rPr lang="it-IT" sz="3600" dirty="0" err="1" smtClean="0">
                <a:solidFill>
                  <a:srgbClr val="002060"/>
                </a:solidFill>
              </a:rPr>
              <a:t>suggest</a:t>
            </a:r>
            <a:r>
              <a:rPr lang="it-IT" sz="3600" dirty="0" smtClean="0">
                <a:solidFill>
                  <a:srgbClr val="002060"/>
                </a:solidFill>
              </a:rPr>
              <a:t> </a:t>
            </a:r>
            <a:r>
              <a:rPr lang="it-IT" sz="3600" dirty="0" err="1" smtClean="0">
                <a:solidFill>
                  <a:srgbClr val="002060"/>
                </a:solidFill>
              </a:rPr>
              <a:t>your</a:t>
            </a:r>
            <a:r>
              <a:rPr lang="it-IT" sz="3600" dirty="0" smtClean="0">
                <a:solidFill>
                  <a:srgbClr val="002060"/>
                </a:solidFill>
              </a:rPr>
              <a:t> </a:t>
            </a:r>
            <a:r>
              <a:rPr lang="it-IT" sz="3600" dirty="0" err="1" smtClean="0">
                <a:solidFill>
                  <a:srgbClr val="002060"/>
                </a:solidFill>
              </a:rPr>
              <a:t>own</a:t>
            </a:r>
            <a:r>
              <a:rPr lang="it-IT" sz="3600" dirty="0" smtClean="0">
                <a:solidFill>
                  <a:srgbClr val="002060"/>
                </a:solidFill>
              </a:rPr>
              <a:t> </a:t>
            </a:r>
            <a:r>
              <a:rPr lang="it-IT" sz="3600" dirty="0" err="1" smtClean="0">
                <a:solidFill>
                  <a:srgbClr val="002060"/>
                </a:solidFill>
              </a:rPr>
              <a:t>solution</a:t>
            </a:r>
            <a:r>
              <a:rPr lang="it-IT" sz="3600" dirty="0" smtClean="0">
                <a:solidFill>
                  <a:srgbClr val="002060"/>
                </a:solidFill>
              </a:rPr>
              <a:t> </a:t>
            </a:r>
            <a:r>
              <a:rPr lang="it-IT" sz="3600" dirty="0" err="1" smtClean="0">
                <a:solidFill>
                  <a:srgbClr val="002060"/>
                </a:solidFill>
              </a:rPr>
              <a:t>to</a:t>
            </a:r>
            <a:r>
              <a:rPr lang="it-IT" sz="3600" dirty="0" smtClean="0">
                <a:solidFill>
                  <a:srgbClr val="002060"/>
                </a:solidFill>
              </a:rPr>
              <a:t> </a:t>
            </a:r>
            <a:r>
              <a:rPr lang="it-IT" sz="3600" dirty="0" err="1" smtClean="0">
                <a:solidFill>
                  <a:srgbClr val="002060"/>
                </a:solidFill>
              </a:rPr>
              <a:t>prevent</a:t>
            </a:r>
            <a:r>
              <a:rPr lang="it-IT" sz="3600" dirty="0" smtClean="0">
                <a:solidFill>
                  <a:srgbClr val="002060"/>
                </a:solidFill>
              </a:rPr>
              <a:t> </a:t>
            </a:r>
            <a:r>
              <a:rPr lang="it-IT" sz="3600" dirty="0" err="1" smtClean="0">
                <a:solidFill>
                  <a:srgbClr val="002060"/>
                </a:solidFill>
              </a:rPr>
              <a:t>flooding</a:t>
            </a:r>
            <a:r>
              <a:rPr lang="it-IT" sz="3600" dirty="0" smtClean="0">
                <a:solidFill>
                  <a:srgbClr val="002060"/>
                </a:solidFill>
              </a:rPr>
              <a:t>?” </a:t>
            </a:r>
            <a:endParaRPr lang="it-IT" sz="3600" dirty="0">
              <a:solidFill>
                <a:srgbClr val="002060"/>
              </a:solidFill>
            </a:endParaRPr>
          </a:p>
        </p:txBody>
      </p:sp>
      <p:pic>
        <p:nvPicPr>
          <p:cNvPr id="7" name="irc_mi" descr="Risultati immagini per flooding cartoon images">
            <a:hlinkClick r:id="rId2"/>
          </p:cNvPr>
          <p:cNvPicPr/>
          <p:nvPr/>
        </p:nvPicPr>
        <p:blipFill>
          <a:blip r:embed="rId3" cstate="email"/>
          <a:srcRect/>
          <a:stretch>
            <a:fillRect/>
          </a:stretch>
        </p:blipFill>
        <p:spPr bwMode="auto">
          <a:xfrm>
            <a:off x="2555776" y="3645024"/>
            <a:ext cx="4032448" cy="252028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2376264"/>
          </a:xfrm>
        </p:spPr>
        <p:txBody>
          <a:bodyPr>
            <a:normAutofit fontScale="90000"/>
          </a:bodyPr>
          <a:lstStyle/>
          <a:p>
            <a:pPr algn="l"/>
            <a:r>
              <a:rPr lang="en-US" sz="2400" dirty="0" smtClean="0"/>
              <a:t>A flood is a body of water that covers land which is normally dry. Floods are </a:t>
            </a:r>
            <a:r>
              <a:rPr lang="en-US" sz="2400" b="1" dirty="0" smtClean="0"/>
              <a:t>common</a:t>
            </a:r>
            <a:r>
              <a:rPr lang="en-US" sz="2400" dirty="0" smtClean="0"/>
              <a:t> natural </a:t>
            </a:r>
            <a:r>
              <a:rPr lang="en-US" sz="2400" b="1" dirty="0" smtClean="0"/>
              <a:t>disasters</a:t>
            </a:r>
            <a:r>
              <a:rPr lang="en-US" sz="2400" dirty="0" smtClean="0"/>
              <a:t> that can </a:t>
            </a:r>
            <a:r>
              <a:rPr lang="en-US" sz="2400" b="1" dirty="0" smtClean="0"/>
              <a:t>affect</a:t>
            </a:r>
            <a:r>
              <a:rPr lang="en-US" sz="2400" dirty="0" smtClean="0"/>
              <a:t> millions of people around the world. They </a:t>
            </a:r>
            <a:r>
              <a:rPr lang="en-US" sz="2400" b="1" dirty="0" smtClean="0"/>
              <a:t>destroy</a:t>
            </a:r>
            <a:r>
              <a:rPr lang="en-US" sz="2400" dirty="0" smtClean="0"/>
              <a:t> houses and buildings, and carry </a:t>
            </a:r>
            <a:r>
              <a:rPr lang="en-US" sz="2400" b="1" dirty="0" smtClean="0"/>
              <a:t>soil</a:t>
            </a:r>
            <a:r>
              <a:rPr lang="en-US" sz="2400" dirty="0" smtClean="0"/>
              <a:t> away from </a:t>
            </a:r>
            <a:r>
              <a:rPr lang="en-US" sz="2400" b="1" dirty="0" smtClean="0"/>
              <a:t>valuable</a:t>
            </a:r>
            <a:r>
              <a:rPr lang="en-US" sz="2400" dirty="0" smtClean="0"/>
              <a:t> farming land. </a:t>
            </a:r>
            <a:br>
              <a:rPr lang="en-US" sz="2400" dirty="0" smtClean="0"/>
            </a:br>
            <a:r>
              <a:rPr lang="it-IT" sz="2400" dirty="0" err="1" smtClean="0"/>
              <a:t>Flooded</a:t>
            </a:r>
            <a:r>
              <a:rPr lang="it-IT" sz="2400" dirty="0" smtClean="0"/>
              <a:t> </a:t>
            </a:r>
            <a:r>
              <a:rPr lang="it-IT" sz="2400" dirty="0" err="1" smtClean="0"/>
              <a:t>streets</a:t>
            </a:r>
            <a:r>
              <a:rPr lang="it-IT" sz="2400" dirty="0" smtClean="0"/>
              <a:t> in Benevento, Campania, </a:t>
            </a:r>
            <a:r>
              <a:rPr lang="it-IT" sz="2400" dirty="0" err="1" smtClean="0"/>
              <a:t>October</a:t>
            </a:r>
            <a:r>
              <a:rPr lang="it-IT" sz="2400" dirty="0" smtClean="0"/>
              <a:t> 15th, 2015</a:t>
            </a:r>
            <a:br>
              <a:rPr lang="it-IT" sz="2400" dirty="0" smtClean="0"/>
            </a:br>
            <a:endParaRPr lang="it-IT" sz="2400" dirty="0"/>
          </a:p>
        </p:txBody>
      </p:sp>
      <p:pic>
        <p:nvPicPr>
          <p:cNvPr id="4" name="irc_mi" descr="Risultati immagini per floods in italy">
            <a:hlinkClick r:id="rId2"/>
          </p:cNvPr>
          <p:cNvPicPr>
            <a:picLocks noGrp="1"/>
          </p:cNvPicPr>
          <p:nvPr>
            <p:ph idx="1"/>
          </p:nvPr>
        </p:nvPicPr>
        <p:blipFill>
          <a:blip r:embed="rId3" cstate="email"/>
          <a:srcRect/>
          <a:stretch>
            <a:fillRect/>
          </a:stretch>
        </p:blipFill>
        <p:spPr bwMode="auto">
          <a:xfrm>
            <a:off x="2051720" y="2780928"/>
            <a:ext cx="5328592" cy="309634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solidFill>
                  <a:srgbClr val="C00000"/>
                </a:solidFill>
              </a:rPr>
              <a:t>What</a:t>
            </a:r>
            <a:r>
              <a:rPr lang="it-IT" sz="2800" dirty="0" smtClean="0">
                <a:solidFill>
                  <a:srgbClr val="C00000"/>
                </a:solidFill>
              </a:rPr>
              <a:t> </a:t>
            </a:r>
            <a:r>
              <a:rPr lang="it-IT" sz="2800" dirty="0" err="1" smtClean="0">
                <a:solidFill>
                  <a:srgbClr val="C00000"/>
                </a:solidFill>
              </a:rPr>
              <a:t>causes</a:t>
            </a:r>
            <a:r>
              <a:rPr lang="it-IT" sz="2800" dirty="0" smtClean="0">
                <a:solidFill>
                  <a:srgbClr val="C00000"/>
                </a:solidFill>
              </a:rPr>
              <a:t> </a:t>
            </a:r>
            <a:r>
              <a:rPr lang="it-IT" sz="2800" dirty="0" err="1" smtClean="0">
                <a:solidFill>
                  <a:srgbClr val="C00000"/>
                </a:solidFill>
              </a:rPr>
              <a:t>flooding</a:t>
            </a:r>
            <a:r>
              <a:rPr lang="it-IT" sz="2800" dirty="0" smtClean="0">
                <a:solidFill>
                  <a:srgbClr val="C00000"/>
                </a:solidFill>
              </a:rPr>
              <a:t>? </a:t>
            </a:r>
            <a:endParaRPr lang="it-IT" sz="2800" dirty="0">
              <a:solidFill>
                <a:srgbClr val="C00000"/>
              </a:solidFill>
            </a:endParaRPr>
          </a:p>
        </p:txBody>
      </p:sp>
      <p:sp>
        <p:nvSpPr>
          <p:cNvPr id="3" name="Segnaposto contenuto 2"/>
          <p:cNvSpPr>
            <a:spLocks noGrp="1"/>
          </p:cNvSpPr>
          <p:nvPr>
            <p:ph idx="1"/>
          </p:nvPr>
        </p:nvSpPr>
        <p:spPr/>
        <p:txBody>
          <a:bodyPr>
            <a:normAutofit/>
          </a:bodyPr>
          <a:lstStyle/>
          <a:p>
            <a:pPr>
              <a:lnSpc>
                <a:spcPct val="200000"/>
              </a:lnSpc>
              <a:buNone/>
            </a:pPr>
            <a:r>
              <a:rPr lang="en-US" sz="2000" dirty="0" smtClean="0"/>
              <a:t> Few events that can cause flooding:</a:t>
            </a:r>
          </a:p>
          <a:p>
            <a:pPr>
              <a:lnSpc>
                <a:spcPct val="200000"/>
              </a:lnSpc>
              <a:buFont typeface="Wingdings" pitchFamily="2" charset="2"/>
              <a:buChar char="v"/>
            </a:pPr>
            <a:r>
              <a:rPr lang="en-US" sz="2000" dirty="0" smtClean="0"/>
              <a:t>Rains</a:t>
            </a:r>
          </a:p>
          <a:p>
            <a:pPr>
              <a:lnSpc>
                <a:spcPct val="200000"/>
              </a:lnSpc>
              <a:buFont typeface="Wingdings" pitchFamily="2" charset="2"/>
              <a:buChar char="v"/>
            </a:pPr>
            <a:r>
              <a:rPr lang="en-US" sz="2000" dirty="0" smtClean="0"/>
              <a:t>River overflow</a:t>
            </a:r>
          </a:p>
          <a:p>
            <a:pPr>
              <a:lnSpc>
                <a:spcPct val="200000"/>
              </a:lnSpc>
              <a:buFont typeface="Wingdings" pitchFamily="2" charset="2"/>
              <a:buChar char="v"/>
            </a:pPr>
            <a:r>
              <a:rPr lang="it-IT" sz="2000" dirty="0" err="1" smtClean="0"/>
              <a:t>Hurricanes</a:t>
            </a:r>
            <a:r>
              <a:rPr lang="it-IT" sz="2000" dirty="0" smtClean="0"/>
              <a:t>, Strong </a:t>
            </a:r>
            <a:r>
              <a:rPr lang="it-IT" sz="2000" dirty="0" err="1" smtClean="0"/>
              <a:t>winds</a:t>
            </a:r>
            <a:r>
              <a:rPr lang="it-IT" sz="2000" dirty="0" smtClean="0"/>
              <a:t> in </a:t>
            </a:r>
            <a:r>
              <a:rPr lang="it-IT" sz="2000" dirty="0" err="1" smtClean="0"/>
              <a:t>coastal</a:t>
            </a:r>
            <a:r>
              <a:rPr lang="it-IT" sz="2000" dirty="0" smtClean="0"/>
              <a:t> </a:t>
            </a:r>
            <a:r>
              <a:rPr lang="it-IT" sz="2000" dirty="0" err="1" smtClean="0"/>
              <a:t>areas</a:t>
            </a:r>
            <a:endParaRPr lang="it-IT" sz="2000" dirty="0" smtClean="0"/>
          </a:p>
          <a:p>
            <a:pPr>
              <a:lnSpc>
                <a:spcPct val="200000"/>
              </a:lnSpc>
              <a:buFont typeface="Wingdings" pitchFamily="2" charset="2"/>
              <a:buChar char="v"/>
            </a:pPr>
            <a:r>
              <a:rPr lang="it-IT" sz="2000" dirty="0" smtClean="0"/>
              <a:t>Dam </a:t>
            </a:r>
            <a:r>
              <a:rPr lang="it-IT" sz="2000" dirty="0" err="1" smtClean="0"/>
              <a:t>breaking</a:t>
            </a:r>
            <a:endParaRPr lang="it-IT" sz="2000" dirty="0" smtClean="0"/>
          </a:p>
          <a:p>
            <a:pPr>
              <a:lnSpc>
                <a:spcPct val="200000"/>
              </a:lnSpc>
              <a:buFont typeface="Wingdings" pitchFamily="2" charset="2"/>
              <a:buChar char="v"/>
            </a:pPr>
            <a:r>
              <a:rPr lang="it-IT" sz="2000" dirty="0" err="1" smtClean="0"/>
              <a:t>Ice</a:t>
            </a:r>
            <a:r>
              <a:rPr lang="it-IT" sz="2000" dirty="0" smtClean="0"/>
              <a:t> and </a:t>
            </a:r>
            <a:r>
              <a:rPr lang="it-IT" sz="2000" dirty="0" err="1" smtClean="0"/>
              <a:t>snow-melts</a:t>
            </a:r>
            <a:r>
              <a:rPr lang="it-IT" sz="2000" dirty="0" smtClean="0"/>
              <a:t> </a:t>
            </a:r>
            <a:endParaRPr lang="it-IT"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60648"/>
            <a:ext cx="8784976" cy="2520280"/>
          </a:xfrm>
        </p:spPr>
        <p:txBody>
          <a:bodyPr>
            <a:normAutofit fontScale="90000"/>
          </a:bodyPr>
          <a:lstStyle/>
          <a:p>
            <a:pPr algn="l"/>
            <a:r>
              <a:rPr lang="en-US" sz="2700" dirty="0" smtClean="0">
                <a:solidFill>
                  <a:srgbClr val="C00000"/>
                </a:solidFill>
              </a:rPr>
              <a:t>Rains</a:t>
            </a:r>
            <a:r>
              <a:rPr lang="en-US" sz="2700" dirty="0" smtClean="0"/>
              <a:t/>
            </a:r>
            <a:br>
              <a:rPr lang="en-US" sz="2700" dirty="0" smtClean="0"/>
            </a:br>
            <a:r>
              <a:rPr lang="en-US" sz="2700" dirty="0" smtClean="0"/>
              <a:t>Each time there are more rains than the drainage system can take, there can be floods. Sometimes, there is heavy rain for a very short period that result in floods. In other times, there may be light rain for many days and weeks and can also result in floods.</a:t>
            </a:r>
            <a:r>
              <a:rPr lang="en-US" sz="2800" dirty="0" smtClean="0"/>
              <a:t/>
            </a:r>
            <a:br>
              <a:rPr lang="en-US" sz="2800" dirty="0" smtClean="0"/>
            </a:br>
            <a:endParaRPr lang="it-IT" sz="2800" dirty="0"/>
          </a:p>
        </p:txBody>
      </p:sp>
      <p:pic>
        <p:nvPicPr>
          <p:cNvPr id="4" name="irc_mi" descr="Risultati immagini per rain">
            <a:hlinkClick r:id="rId2"/>
          </p:cNvPr>
          <p:cNvPicPr>
            <a:picLocks noGrp="1"/>
          </p:cNvPicPr>
          <p:nvPr>
            <p:ph idx="1"/>
          </p:nvPr>
        </p:nvPicPr>
        <p:blipFill>
          <a:blip r:embed="rId3" cstate="email"/>
          <a:srcRect/>
          <a:stretch>
            <a:fillRect/>
          </a:stretch>
        </p:blipFill>
        <p:spPr bwMode="auto">
          <a:xfrm>
            <a:off x="2195736" y="2708920"/>
            <a:ext cx="5112568" cy="331236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332656"/>
            <a:ext cx="8229600" cy="2304256"/>
          </a:xfrm>
        </p:spPr>
        <p:txBody>
          <a:bodyPr>
            <a:normAutofit fontScale="90000"/>
          </a:bodyPr>
          <a:lstStyle/>
          <a:p>
            <a:pPr algn="l"/>
            <a:r>
              <a:rPr lang="en-US" sz="2400" dirty="0" smtClean="0">
                <a:solidFill>
                  <a:srgbClr val="C00000"/>
                </a:solidFill>
              </a:rPr>
              <a:t>River overflow</a:t>
            </a:r>
            <a:r>
              <a:rPr lang="en-US" sz="2400" dirty="0" smtClean="0"/>
              <a:t/>
            </a:r>
            <a:br>
              <a:rPr lang="en-US" sz="2400" dirty="0" smtClean="0"/>
            </a:br>
            <a:r>
              <a:rPr lang="en-US" sz="2400" dirty="0" smtClean="0"/>
              <a:t>Rivers can overflow their banks to cause flooding. This happens when there is more water upstream than usual, and as it flows downstream to the adjacent low-lying areas (also called a floodplain), there is a burst and water gets into the land.</a:t>
            </a:r>
            <a:br>
              <a:rPr lang="en-US" sz="2400" dirty="0" smtClean="0"/>
            </a:br>
            <a:endParaRPr lang="it-IT" sz="2400" dirty="0"/>
          </a:p>
        </p:txBody>
      </p:sp>
      <p:pic>
        <p:nvPicPr>
          <p:cNvPr id="7" name="irc_mi" descr="Risultati immagini per river overflow in italy">
            <a:hlinkClick r:id="rId2"/>
          </p:cNvPr>
          <p:cNvPicPr>
            <a:picLocks noGrp="1"/>
          </p:cNvPicPr>
          <p:nvPr>
            <p:ph sz="half" idx="1"/>
          </p:nvPr>
        </p:nvPicPr>
        <p:blipFill>
          <a:blip r:embed="rId3" cstate="email"/>
          <a:srcRect/>
          <a:stretch>
            <a:fillRect/>
          </a:stretch>
        </p:blipFill>
        <p:spPr bwMode="auto">
          <a:xfrm>
            <a:off x="457200" y="3068960"/>
            <a:ext cx="4038600" cy="2952328"/>
          </a:xfrm>
          <a:prstGeom prst="rect">
            <a:avLst/>
          </a:prstGeom>
          <a:noFill/>
          <a:ln w="9525">
            <a:noFill/>
            <a:miter lim="800000"/>
            <a:headEnd/>
            <a:tailEnd/>
          </a:ln>
        </p:spPr>
      </p:pic>
      <p:pic>
        <p:nvPicPr>
          <p:cNvPr id="8" name="Segnaposto contenuto 7" descr="Risultati immagini per river overflow in italy">
            <a:hlinkClick r:id="rId4" tgtFrame="&quot;_blank&quot;"/>
          </p:cNvPr>
          <p:cNvPicPr>
            <a:picLocks noGrp="1"/>
          </p:cNvPicPr>
          <p:nvPr>
            <p:ph sz="half" idx="2"/>
          </p:nvPr>
        </p:nvPicPr>
        <p:blipFill>
          <a:blip r:embed="rId5" cstate="email"/>
          <a:srcRect/>
          <a:stretch>
            <a:fillRect/>
          </a:stretch>
        </p:blipFill>
        <p:spPr bwMode="auto">
          <a:xfrm>
            <a:off x="5148064" y="3140968"/>
            <a:ext cx="3528392" cy="295232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3050"/>
            <a:ext cx="3008313" cy="779686"/>
          </a:xfrm>
        </p:spPr>
        <p:txBody>
          <a:bodyPr/>
          <a:lstStyle/>
          <a:p>
            <a:pPr algn="ctr"/>
            <a:r>
              <a:rPr lang="it-IT" dirty="0" err="1" smtClean="0">
                <a:solidFill>
                  <a:srgbClr val="FFFF00"/>
                </a:solidFill>
              </a:rPr>
              <a:t>Hurricane</a:t>
            </a:r>
            <a:r>
              <a:rPr lang="it-IT" dirty="0" smtClean="0">
                <a:solidFill>
                  <a:srgbClr val="FFFF00"/>
                </a:solidFill>
              </a:rPr>
              <a:t> and Tsunami</a:t>
            </a:r>
            <a:endParaRPr lang="it-IT" dirty="0">
              <a:solidFill>
                <a:srgbClr val="FFFF00"/>
              </a:solidFill>
            </a:endParaRPr>
          </a:p>
        </p:txBody>
      </p:sp>
      <p:sp>
        <p:nvSpPr>
          <p:cNvPr id="6" name="Segnaposto contenuto 5"/>
          <p:cNvSpPr>
            <a:spLocks noGrp="1"/>
          </p:cNvSpPr>
          <p:nvPr>
            <p:ph idx="1"/>
          </p:nvPr>
        </p:nvSpPr>
        <p:spPr/>
        <p:txBody>
          <a:bodyPr>
            <a:normAutofit fontScale="85000" lnSpcReduction="20000"/>
          </a:bodyPr>
          <a:lstStyle/>
          <a:p>
            <a:pPr>
              <a:buNone/>
            </a:pPr>
            <a:r>
              <a:rPr lang="en-US" sz="3800" dirty="0" smtClean="0">
                <a:solidFill>
                  <a:srgbClr val="C00000"/>
                </a:solidFill>
              </a:rPr>
              <a:t>Hurricanes, Strong winds in coastal areas</a:t>
            </a:r>
            <a:endParaRPr lang="en-US" sz="3800" dirty="0" smtClean="0"/>
          </a:p>
          <a:p>
            <a:pPr>
              <a:buNone/>
            </a:pPr>
            <a:r>
              <a:rPr lang="en-US" dirty="0" smtClean="0"/>
              <a:t>Sea water can be carried</a:t>
            </a:r>
          </a:p>
          <a:p>
            <a:pPr>
              <a:buNone/>
            </a:pPr>
            <a:r>
              <a:rPr lang="en-US" dirty="0" smtClean="0"/>
              <a:t>by massive winds and</a:t>
            </a:r>
          </a:p>
          <a:p>
            <a:pPr>
              <a:buNone/>
            </a:pPr>
            <a:r>
              <a:rPr lang="en-US" dirty="0" smtClean="0"/>
              <a:t>hurricanes onto dry coastal</a:t>
            </a:r>
          </a:p>
          <a:p>
            <a:pPr>
              <a:buNone/>
            </a:pPr>
            <a:r>
              <a:rPr lang="en-US" dirty="0" smtClean="0"/>
              <a:t>lands and cause flooding. </a:t>
            </a:r>
          </a:p>
          <a:p>
            <a:pPr>
              <a:buNone/>
            </a:pPr>
            <a:r>
              <a:rPr lang="en-US" dirty="0" smtClean="0"/>
              <a:t>Sometimes this is made</a:t>
            </a:r>
          </a:p>
          <a:p>
            <a:pPr>
              <a:buNone/>
            </a:pPr>
            <a:r>
              <a:rPr lang="en-US" dirty="0" smtClean="0"/>
              <a:t>worse if the winds carry</a:t>
            </a:r>
          </a:p>
          <a:p>
            <a:pPr>
              <a:buNone/>
            </a:pPr>
            <a:r>
              <a:rPr lang="en-US" dirty="0" smtClean="0"/>
              <a:t>rains themselves.</a:t>
            </a:r>
          </a:p>
          <a:p>
            <a:pPr>
              <a:buNone/>
            </a:pPr>
            <a:r>
              <a:rPr lang="en-US" dirty="0" smtClean="0"/>
              <a:t>Sometimes water from the</a:t>
            </a:r>
          </a:p>
          <a:p>
            <a:pPr>
              <a:buNone/>
            </a:pPr>
            <a:r>
              <a:rPr lang="en-US" dirty="0" smtClean="0"/>
              <a:t>sea resulting from a</a:t>
            </a:r>
          </a:p>
          <a:p>
            <a:pPr>
              <a:buNone/>
            </a:pPr>
            <a:r>
              <a:rPr lang="en-US" dirty="0" smtClean="0"/>
              <a:t>tsunami can flow inland to</a:t>
            </a:r>
          </a:p>
          <a:p>
            <a:pPr>
              <a:buNone/>
            </a:pPr>
            <a:r>
              <a:rPr lang="en-US" dirty="0" smtClean="0"/>
              <a:t>cause damage.</a:t>
            </a:r>
            <a:br>
              <a:rPr lang="en-US" dirty="0" smtClean="0"/>
            </a:br>
            <a:endParaRPr lang="it-IT" dirty="0"/>
          </a:p>
        </p:txBody>
      </p:sp>
      <p:sp>
        <p:nvSpPr>
          <p:cNvPr id="7" name="Segnaposto testo 6"/>
          <p:cNvSpPr>
            <a:spLocks noGrp="1"/>
          </p:cNvSpPr>
          <p:nvPr>
            <p:ph type="body" sz="half" idx="2"/>
          </p:nvPr>
        </p:nvSpPr>
        <p:spPr/>
        <p:txBody>
          <a:bodyPr/>
          <a:lstStyle/>
          <a:p>
            <a:endParaRPr lang="it-IT" dirty="0"/>
          </a:p>
        </p:txBody>
      </p:sp>
      <p:pic>
        <p:nvPicPr>
          <p:cNvPr id="8" name="irc_mi" descr="Immagine correlata">
            <a:hlinkClick r:id="rId2"/>
          </p:cNvPr>
          <p:cNvPicPr/>
          <p:nvPr/>
        </p:nvPicPr>
        <p:blipFill>
          <a:blip r:embed="rId3" cstate="email"/>
          <a:srcRect/>
          <a:stretch>
            <a:fillRect/>
          </a:stretch>
        </p:blipFill>
        <p:spPr bwMode="auto">
          <a:xfrm>
            <a:off x="539552" y="1556792"/>
            <a:ext cx="2808312" cy="1944216"/>
          </a:xfrm>
          <a:prstGeom prst="rect">
            <a:avLst/>
          </a:prstGeom>
          <a:noFill/>
          <a:ln w="9525">
            <a:noFill/>
            <a:miter lim="800000"/>
            <a:headEnd/>
            <a:tailEnd/>
          </a:ln>
        </p:spPr>
      </p:pic>
      <p:pic>
        <p:nvPicPr>
          <p:cNvPr id="9" name="irc_mi" descr="Risultati immagini per tzunami">
            <a:hlinkClick r:id="rId4"/>
          </p:cNvPr>
          <p:cNvPicPr/>
          <p:nvPr/>
        </p:nvPicPr>
        <p:blipFill>
          <a:blip r:embed="rId5" cstate="email"/>
          <a:srcRect/>
          <a:stretch>
            <a:fillRect/>
          </a:stretch>
        </p:blipFill>
        <p:spPr bwMode="auto">
          <a:xfrm>
            <a:off x="539552" y="3933056"/>
            <a:ext cx="2808312" cy="208823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2794322"/>
          </a:xfrm>
        </p:spPr>
        <p:txBody>
          <a:bodyPr>
            <a:noAutofit/>
          </a:bodyPr>
          <a:lstStyle/>
          <a:p>
            <a:pPr algn="l"/>
            <a:r>
              <a:rPr lang="it-IT" sz="2400" dirty="0" smtClean="0">
                <a:solidFill>
                  <a:srgbClr val="C00000"/>
                </a:solidFill>
              </a:rPr>
              <a:t>Dam </a:t>
            </a:r>
            <a:r>
              <a:rPr lang="it-IT" sz="2400" dirty="0" err="1" smtClean="0">
                <a:solidFill>
                  <a:srgbClr val="C00000"/>
                </a:solidFill>
              </a:rPr>
              <a:t>Breaking</a:t>
            </a:r>
            <a:r>
              <a:rPr lang="it-IT" sz="2400" dirty="0" smtClean="0">
                <a:solidFill>
                  <a:srgbClr val="C00000"/>
                </a:solidFill>
              </a:rPr>
              <a:t>.</a:t>
            </a:r>
            <a:r>
              <a:rPr lang="it-IT" sz="2000" dirty="0" smtClean="0"/>
              <a:t/>
            </a:r>
            <a:br>
              <a:rPr lang="it-IT" sz="2000" dirty="0" smtClean="0"/>
            </a:br>
            <a:r>
              <a:rPr lang="en-US" sz="2000" dirty="0" smtClean="0"/>
              <a:t>Dams are man-made blocks mounted to hold water flowing down from a highland. The power in the water is used to turn propellers to generate electricity. Sometimes, too much water held up in the dam can cause it to break and overflow the area. Excess water can also be intentionally released from the dam to prevent it from breaking and that can also cause floods. </a:t>
            </a:r>
            <a:endParaRPr lang="it-IT" sz="2000" dirty="0"/>
          </a:p>
        </p:txBody>
      </p:sp>
      <p:pic>
        <p:nvPicPr>
          <p:cNvPr id="7" name="irc_mi" descr="Risultati immagini per dam breaking">
            <a:hlinkClick r:id="rId2"/>
          </p:cNvPr>
          <p:cNvPicPr>
            <a:picLocks noGrp="1"/>
          </p:cNvPicPr>
          <p:nvPr>
            <p:ph idx="1"/>
          </p:nvPr>
        </p:nvPicPr>
        <p:blipFill>
          <a:blip r:embed="rId3" cstate="email"/>
          <a:srcRect/>
          <a:stretch>
            <a:fillRect/>
          </a:stretch>
        </p:blipFill>
        <p:spPr bwMode="auto">
          <a:xfrm>
            <a:off x="2123728" y="3212976"/>
            <a:ext cx="4968552" cy="28803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8229600" cy="2592288"/>
          </a:xfrm>
        </p:spPr>
        <p:txBody>
          <a:bodyPr>
            <a:normAutofit fontScale="90000"/>
          </a:bodyPr>
          <a:lstStyle/>
          <a:p>
            <a:pPr algn="l"/>
            <a:r>
              <a:rPr lang="en-US" sz="3100" dirty="0" smtClean="0">
                <a:solidFill>
                  <a:srgbClr val="C00000"/>
                </a:solidFill>
              </a:rPr>
              <a:t>Ice and snow-melts</a:t>
            </a:r>
            <a:r>
              <a:rPr lang="en-US" sz="2400" dirty="0" smtClean="0"/>
              <a:t/>
            </a:r>
            <a:br>
              <a:rPr lang="en-US" sz="2400" dirty="0" smtClean="0"/>
            </a:br>
            <a:r>
              <a:rPr lang="en-US" sz="2400" dirty="0" smtClean="0"/>
              <a:t>In many cold regions, heavy snow over the winter usually stays un-melted for sometime. There are also mountains that have ice on top of them. Sometimes the ice suddenly melts when the temperature rises, resulting in massive movement of water into places that are usually dry. This is usually called a </a:t>
            </a:r>
            <a:r>
              <a:rPr lang="en-US" sz="2400" b="1" i="1" dirty="0" smtClean="0"/>
              <a:t>snowmelt flood</a:t>
            </a:r>
            <a:r>
              <a:rPr lang="en-US" sz="2400" i="1" dirty="0" smtClean="0"/>
              <a:t/>
            </a:r>
            <a:br>
              <a:rPr lang="en-US" sz="2400" i="1" dirty="0" smtClean="0"/>
            </a:br>
            <a:endParaRPr lang="it-IT" sz="2400" dirty="0"/>
          </a:p>
        </p:txBody>
      </p:sp>
      <p:pic>
        <p:nvPicPr>
          <p:cNvPr id="4" name="irc_mi" descr="Risultati immagini per ice and snowmelt floods">
            <a:hlinkClick r:id="rId2"/>
          </p:cNvPr>
          <p:cNvPicPr>
            <a:picLocks noGrp="1"/>
          </p:cNvPicPr>
          <p:nvPr>
            <p:ph idx="1"/>
          </p:nvPr>
        </p:nvPicPr>
        <p:blipFill>
          <a:blip r:embed="rId3" cstate="email"/>
          <a:srcRect/>
          <a:stretch>
            <a:fillRect/>
          </a:stretch>
        </p:blipFill>
        <p:spPr bwMode="auto">
          <a:xfrm>
            <a:off x="1691680" y="3068960"/>
            <a:ext cx="5413306" cy="287974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3200" dirty="0" err="1" smtClean="0">
                <a:solidFill>
                  <a:srgbClr val="C00000"/>
                </a:solidFill>
              </a:rPr>
              <a:t>Types</a:t>
            </a:r>
            <a:r>
              <a:rPr lang="it-IT" sz="3200" dirty="0" smtClean="0">
                <a:solidFill>
                  <a:srgbClr val="C00000"/>
                </a:solidFill>
              </a:rPr>
              <a:t> </a:t>
            </a:r>
            <a:r>
              <a:rPr lang="it-IT" sz="3200" dirty="0" err="1" smtClean="0">
                <a:solidFill>
                  <a:srgbClr val="C00000"/>
                </a:solidFill>
              </a:rPr>
              <a:t>of</a:t>
            </a:r>
            <a:r>
              <a:rPr lang="it-IT" sz="3200" dirty="0" smtClean="0">
                <a:solidFill>
                  <a:srgbClr val="C00000"/>
                </a:solidFill>
              </a:rPr>
              <a:t> </a:t>
            </a:r>
            <a:r>
              <a:rPr lang="it-IT" sz="3200" dirty="0" err="1" smtClean="0">
                <a:solidFill>
                  <a:srgbClr val="C00000"/>
                </a:solidFill>
              </a:rPr>
              <a:t>Floods</a:t>
            </a:r>
            <a:endParaRPr lang="it-IT" sz="3200" dirty="0">
              <a:solidFill>
                <a:srgbClr val="C00000"/>
              </a:solidFill>
            </a:endParaRPr>
          </a:p>
        </p:txBody>
      </p:sp>
      <p:sp>
        <p:nvSpPr>
          <p:cNvPr id="3" name="Segnaposto contenuto 2"/>
          <p:cNvSpPr>
            <a:spLocks noGrp="1"/>
          </p:cNvSpPr>
          <p:nvPr>
            <p:ph idx="1"/>
          </p:nvPr>
        </p:nvSpPr>
        <p:spPr>
          <a:xfrm>
            <a:off x="457200" y="1268760"/>
            <a:ext cx="8229600" cy="4857403"/>
          </a:xfrm>
        </p:spPr>
        <p:txBody>
          <a:bodyPr>
            <a:normAutofit lnSpcReduction="10000"/>
          </a:bodyPr>
          <a:lstStyle/>
          <a:p>
            <a:pPr>
              <a:buNone/>
            </a:pPr>
            <a:r>
              <a:rPr lang="en-US" sz="2400" dirty="0" smtClean="0"/>
              <a:t>Three major flood types: Flash floods, Rapid on-set floods and Slow on-set floods. </a:t>
            </a:r>
          </a:p>
          <a:p>
            <a:pPr>
              <a:buFont typeface="Wingdings" pitchFamily="2" charset="2"/>
              <a:buChar char="Ø"/>
            </a:pPr>
            <a:r>
              <a:rPr lang="it-IT" sz="2000" dirty="0" smtClean="0">
                <a:solidFill>
                  <a:srgbClr val="0070C0"/>
                </a:solidFill>
              </a:rPr>
              <a:t>Flash </a:t>
            </a:r>
            <a:r>
              <a:rPr lang="it-IT" sz="2000" dirty="0" err="1" smtClean="0">
                <a:solidFill>
                  <a:srgbClr val="0070C0"/>
                </a:solidFill>
              </a:rPr>
              <a:t>floods</a:t>
            </a:r>
            <a:endParaRPr lang="it-IT" sz="2000" dirty="0" smtClean="0">
              <a:solidFill>
                <a:srgbClr val="0070C0"/>
              </a:solidFill>
            </a:endParaRPr>
          </a:p>
          <a:p>
            <a:pPr>
              <a:buNone/>
            </a:pPr>
            <a:r>
              <a:rPr lang="it-IT" sz="2000" dirty="0" smtClean="0">
                <a:solidFill>
                  <a:srgbClr val="0070C0"/>
                </a:solidFill>
              </a:rPr>
              <a:t>    </a:t>
            </a:r>
            <a:r>
              <a:rPr lang="en-US" sz="1800" dirty="0" smtClean="0"/>
              <a:t>This kind occurs within a very short time (2-6 hours, and sometimes within minutes) and is usually as a result of heavy rain, dam break or snow melt. Sometimes, intense rainfall from slow moving thunderstorms can cause it. </a:t>
            </a:r>
            <a:r>
              <a:rPr lang="it-IT" sz="1800" dirty="0" smtClean="0">
                <a:solidFill>
                  <a:srgbClr val="0070C0"/>
                </a:solidFill>
              </a:rPr>
              <a:t> </a:t>
            </a:r>
          </a:p>
          <a:p>
            <a:pPr>
              <a:buFont typeface="Wingdings" pitchFamily="2" charset="2"/>
              <a:buChar char="Ø"/>
            </a:pPr>
            <a:r>
              <a:rPr lang="it-IT" sz="2000" dirty="0" err="1" smtClean="0">
                <a:solidFill>
                  <a:srgbClr val="0070C0"/>
                </a:solidFill>
              </a:rPr>
              <a:t>Rapid</a:t>
            </a:r>
            <a:r>
              <a:rPr lang="it-IT" sz="2000" dirty="0" smtClean="0">
                <a:solidFill>
                  <a:srgbClr val="0070C0"/>
                </a:solidFill>
              </a:rPr>
              <a:t> on-set </a:t>
            </a:r>
            <a:r>
              <a:rPr lang="it-IT" sz="2000" dirty="0" err="1" smtClean="0">
                <a:solidFill>
                  <a:srgbClr val="0070C0"/>
                </a:solidFill>
              </a:rPr>
              <a:t>floods</a:t>
            </a:r>
            <a:endParaRPr lang="it-IT" sz="2000" dirty="0" smtClean="0">
              <a:solidFill>
                <a:srgbClr val="0070C0"/>
              </a:solidFill>
            </a:endParaRPr>
          </a:p>
          <a:p>
            <a:pPr>
              <a:buNone/>
            </a:pPr>
            <a:r>
              <a:rPr lang="it-IT" sz="2000" dirty="0" smtClean="0">
                <a:solidFill>
                  <a:srgbClr val="0070C0"/>
                </a:solidFill>
              </a:rPr>
              <a:t>    </a:t>
            </a:r>
            <a:r>
              <a:rPr lang="en-US" sz="1800" dirty="0" smtClean="0"/>
              <a:t>Similar to flash floods, this type takes slightly longer to develop and the flood can last for a day or two only.</a:t>
            </a:r>
            <a:endParaRPr lang="it-IT" sz="1800" dirty="0" smtClean="0">
              <a:solidFill>
                <a:srgbClr val="0070C0"/>
              </a:solidFill>
            </a:endParaRPr>
          </a:p>
          <a:p>
            <a:pPr>
              <a:buFont typeface="Wingdings" pitchFamily="2" charset="2"/>
              <a:buChar char="Ø"/>
            </a:pPr>
            <a:r>
              <a:rPr lang="it-IT" sz="2000" dirty="0" smtClean="0">
                <a:solidFill>
                  <a:srgbClr val="0070C0"/>
                </a:solidFill>
              </a:rPr>
              <a:t>Slow on-set </a:t>
            </a:r>
            <a:r>
              <a:rPr lang="it-IT" sz="2000" dirty="0" err="1" smtClean="0">
                <a:solidFill>
                  <a:srgbClr val="0070C0"/>
                </a:solidFill>
              </a:rPr>
              <a:t>floods</a:t>
            </a:r>
            <a:endParaRPr lang="it-IT" sz="2000" dirty="0" smtClean="0">
              <a:solidFill>
                <a:srgbClr val="0070C0"/>
              </a:solidFill>
            </a:endParaRPr>
          </a:p>
          <a:p>
            <a:pPr>
              <a:buNone/>
            </a:pPr>
            <a:r>
              <a:rPr lang="en-US" sz="1800" dirty="0" smtClean="0"/>
              <a:t>    This kind is usually as a result of water bodies over flooding their banks. They tend to develop slowly and can last for days and weeks. They usually spread over many kilometers and occur more in flood plains (fields prone to floods in low-lying areas).</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618</Words>
  <Application>Microsoft Office PowerPoint</Application>
  <PresentationFormat>Presentazione su schermo (4:3)</PresentationFormat>
  <Paragraphs>61</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FLOODS</vt:lpstr>
      <vt:lpstr>A flood is a body of water that covers land which is normally dry. Floods are common natural disasters that can affect millions of people around the world. They destroy houses and buildings, and carry soil away from valuable farming land.  Flooded streets in Benevento, Campania, October 15th, 2015 </vt:lpstr>
      <vt:lpstr>What causes flooding? </vt:lpstr>
      <vt:lpstr>Rains Each time there are more rains than the drainage system can take, there can be floods. Sometimes, there is heavy rain for a very short period that result in floods. In other times, there may be light rain for many days and weeks and can also result in floods. </vt:lpstr>
      <vt:lpstr>River overflow Rivers can overflow their banks to cause flooding. This happens when there is more water upstream than usual, and as it flows downstream to the adjacent low-lying areas (also called a floodplain), there is a burst and water gets into the land. </vt:lpstr>
      <vt:lpstr>Hurricane and Tsunami</vt:lpstr>
      <vt:lpstr>Dam Breaking. Dams are man-made blocks mounted to hold water flowing down from a highland. The power in the water is used to turn propellers to generate electricity. Sometimes, too much water held up in the dam can cause it to break and overflow the area. Excess water can also be intentionally released from the dam to prevent it from breaking and that can also cause floods. </vt:lpstr>
      <vt:lpstr>Ice and snow-melts In many cold regions, heavy snow over the winter usually stays un-melted for sometime. There are also mountains that have ice on top of them. Sometimes the ice suddenly melts when the temperature rises, resulting in massive movement of water into places that are usually dry. This is usually called a snowmelt flood </vt:lpstr>
      <vt:lpstr>Types of Floods</vt:lpstr>
      <vt:lpstr>Flooding has always been a part of human history. Many ancient civilizations developed along waterways and rivers because people needed water for their fields. Floods are not always destructive natural events. Before the Assuan High Dam was built yearly floods in Egypt brought along nutrients and made the land around the Nile very fertile.  </vt:lpstr>
      <vt:lpstr>Climate change and Flooding</vt:lpstr>
      <vt:lpstr>Heavy rainfall events, with severe flooding, are occurring more often in the central and Eastern United States, Northern Europe and northern Asia.  </vt:lpstr>
      <vt:lpstr>Effects of flooding</vt:lpstr>
      <vt:lpstr>Effects of flooding</vt:lpstr>
      <vt:lpstr>Effects of flooding</vt:lpstr>
      <vt:lpstr>How to prevent floods</vt:lpstr>
      <vt:lpstr>Finally…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FLOODS</dc:title>
  <dc:creator>Fausto</dc:creator>
  <cp:lastModifiedBy>Fausto</cp:lastModifiedBy>
  <cp:revision>59</cp:revision>
  <dcterms:created xsi:type="dcterms:W3CDTF">2019-04-28T11:26:13Z</dcterms:created>
  <dcterms:modified xsi:type="dcterms:W3CDTF">2019-05-20T17:49:51Z</dcterms:modified>
</cp:coreProperties>
</file>