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10BB117-626E-4D09-BC6E-CAA74A189ED1}" type="datetimeFigureOut">
              <a:rPr lang="it-IT" smtClean="0"/>
              <a:t>25/06/2019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54D0CA2-A581-43E7-9CDA-102D5DF1965D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B117-626E-4D09-BC6E-CAA74A189ED1}" type="datetimeFigureOut">
              <a:rPr lang="it-IT" smtClean="0"/>
              <a:t>25/06/2019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0CA2-A581-43E7-9CDA-102D5DF196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B117-626E-4D09-BC6E-CAA74A189ED1}" type="datetimeFigureOut">
              <a:rPr lang="it-IT" smtClean="0"/>
              <a:t>25/06/2019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0CA2-A581-43E7-9CDA-102D5DF196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10BB117-626E-4D09-BC6E-CAA74A189ED1}" type="datetimeFigureOut">
              <a:rPr lang="it-IT" smtClean="0"/>
              <a:t>25/06/2019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54D0CA2-A581-43E7-9CDA-102D5DF1965D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10BB117-626E-4D09-BC6E-CAA74A189ED1}" type="datetimeFigureOut">
              <a:rPr lang="it-IT" smtClean="0"/>
              <a:t>25/06/2019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54D0CA2-A581-43E7-9CDA-102D5DF1965D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B117-626E-4D09-BC6E-CAA74A189ED1}" type="datetimeFigureOut">
              <a:rPr lang="it-IT" smtClean="0"/>
              <a:t>25/06/2019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0CA2-A581-43E7-9CDA-102D5DF1965D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B117-626E-4D09-BC6E-CAA74A189ED1}" type="datetimeFigureOut">
              <a:rPr lang="it-IT" smtClean="0"/>
              <a:t>25/06/2019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0CA2-A581-43E7-9CDA-102D5DF1965D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10BB117-626E-4D09-BC6E-CAA74A189ED1}" type="datetimeFigureOut">
              <a:rPr lang="it-IT" smtClean="0"/>
              <a:t>25/06/2019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4D0CA2-A581-43E7-9CDA-102D5DF1965D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B117-626E-4D09-BC6E-CAA74A189ED1}" type="datetimeFigureOut">
              <a:rPr lang="it-IT" smtClean="0"/>
              <a:t>25/06/2019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0CA2-A581-43E7-9CDA-102D5DF196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10BB117-626E-4D09-BC6E-CAA74A189ED1}" type="datetimeFigureOut">
              <a:rPr lang="it-IT" smtClean="0"/>
              <a:t>25/06/2019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54D0CA2-A581-43E7-9CDA-102D5DF1965D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10BB117-626E-4D09-BC6E-CAA74A189ED1}" type="datetimeFigureOut">
              <a:rPr lang="it-IT" smtClean="0"/>
              <a:t>25/06/2019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4D0CA2-A581-43E7-9CDA-102D5DF1965D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10BB117-626E-4D09-BC6E-CAA74A189ED1}" type="datetimeFigureOut">
              <a:rPr lang="it-IT" smtClean="0"/>
              <a:t>25/06/2019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54D0CA2-A581-43E7-9CDA-102D5DF1965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rown_bear" TargetMode="External"/><Relationship Id="rId7" Type="http://schemas.openxmlformats.org/officeDocument/2006/relationships/image" Target="../media/image15.jpeg"/><Relationship Id="rId2" Type="http://schemas.openxmlformats.org/officeDocument/2006/relationships/hyperlink" Target="https://en.wikipedia.org/wiki/Subspecies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n.wikipedia.org/wiki/Parco_Nazionale_d%27Abruzzo,_Lazio_e_Molise" TargetMode="External"/><Relationship Id="rId5" Type="http://schemas.openxmlformats.org/officeDocument/2006/relationships/hyperlink" Target="https://en.wikipedia.org/wiki/Italy" TargetMode="External"/><Relationship Id="rId4" Type="http://schemas.openxmlformats.org/officeDocument/2006/relationships/hyperlink" Target="https://en.wikipedia.org/wiki/Abruzzo_National_Park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oaching" TargetMode="External"/><Relationship Id="rId2" Type="http://schemas.openxmlformats.org/officeDocument/2006/relationships/hyperlink" Target="https://en.wikipedia.org/wiki/Poison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s://www.google.it/url?sa=i&amp;rct=j&amp;q=&amp;esrc=s&amp;source=images&amp;cd=&amp;ved=2ahUKEwjwvbiShoXjAhXJDuwKHUSxDpcQjRx6BAgBEAU&amp;url=https://slideplayer.com/slide/8252355/&amp;psig=AOvVaw02BcP1LG1DHS8KjLpqDL6x&amp;ust=156156635253412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it/url?sa=i&amp;rct=j&amp;q=&amp;esrc=s&amp;source=images&amp;cd=&amp;ved=2ahUKEwjC4dPg1ILjAhWvM-wKHRJsDOAQjRx6BAgBEAU&amp;url=https://onekindplanet.org/top-10/10-adorable-animals-threatened-by-climate-change/&amp;psig=AOvVaw33LfTf8y0SHRs-9HXhGwRB&amp;ust=1561484365019174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s://www.google.it/url?sa=i&amp;rct=j&amp;q=&amp;esrc=s&amp;source=images&amp;cd=&amp;cad=rja&amp;uact=8&amp;ved=2ahUKEwitmMW6zILjAhVGsKQKHYswCpYQjRx6BAgBEAU&amp;url=https://www.cbc.ca/news/technology/cosewic-climate-change-at-risk-species-1.4107238&amp;psig=AOvVaw0-otfsblPOzxiAgUczGOR0&amp;ust=1561482086946510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hstoday.us/exclude-from-homepage/protecting-biodiversity-as-important-as-fighting-climate-change-as-1-million-species-face-extinction/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www.google.it/url?sa=i&amp;rct=j&amp;q=&amp;esrc=s&amp;source=images&amp;cd=&amp;cad=rja&amp;uact=8&amp;ved=2ahUKEwieuO7D0YLjAhUHCewKHUNWCq8QjRx6BAgBEAU&amp;url=/url?sa=i&amp;rct=j&amp;q=&amp;esrc=s&amp;source=images&amp;cd=&amp;ved=2ahUKEwiAqsC30YLjAhUSjqQKHePaBBgQjRx6BAgBEAU&amp;url=https://www.iberdrola.com/environment/climate-change-endangered-species&amp;psig=AOvVaw0pH8H3Wb4m5lfg7Y1FBG_x&amp;ust=1561483069758214&amp;psig=AOvVaw0pH8H3Wb4m5lfg7Y1FBG_x&amp;ust=1561483069758214" TargetMode="External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it/url?sa=i&amp;rct=j&amp;q=&amp;esrc=s&amp;source=images&amp;cd=&amp;ved=2ahUKEwiR0pa78oTjAhVBJlAKHRdEAgAQjRx6BAgBEAU&amp;url=https://www.climatechangenews.com/2015/10/08/warming-seas-devastate-coral-reefs-in-global-bleaching-event/&amp;psig=AOvVaw14Rmgx3XXRfgE3gTLqYRlN&amp;ust=156156106436951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vi.ie/blog/places-to-visit-before-they-disappear/" TargetMode="External"/><Relationship Id="rId2" Type="http://schemas.openxmlformats.org/officeDocument/2006/relationships/hyperlink" Target="https://www.theguardian.com/environment/2016/may/10/five-pacific-islands-lost-rising-seas-climate-chang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google.it/url?sa=i&amp;rct=j&amp;q=&amp;esrc=s&amp;source=images&amp;cd=&amp;ved=2ahUKEwjan-md9oTjAhWSfFAKHQuLCcMQjRx6BAgBEAU&amp;url=https://www.commondreams.org/news/2014/07/24/forest-rights-offer-major-opportunity-counter-climate-change&amp;psig=AOvVaw14HkOZXcxHwouNu5Gy_-wf&amp;ust=156156207563841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hyperlink" Target="https://en.wikipedia.org/wiki/Italian_Peninsula" TargetMode="External"/><Relationship Id="rId7" Type="http://schemas.openxmlformats.org/officeDocument/2006/relationships/hyperlink" Target="https://www.lifegate.com/app/uploads/lupo_001.jpg" TargetMode="External"/><Relationship Id="rId2" Type="http://schemas.openxmlformats.org/officeDocument/2006/relationships/hyperlink" Target="https://en.wikipedia.org/wiki/Subspecies_of_Canis_lupus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n.wikipedia.org/wiki/Italy" TargetMode="External"/><Relationship Id="rId5" Type="http://schemas.openxmlformats.org/officeDocument/2006/relationships/hyperlink" Target="https://en.wikipedia.org/wiki/Western_Alps" TargetMode="External"/><Relationship Id="rId4" Type="http://schemas.openxmlformats.org/officeDocument/2006/relationships/hyperlink" Target="https://en.wikipedia.org/wiki/Apennine_Mountains" TargetMode="External"/><Relationship Id="rId9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lps" TargetMode="External"/><Relationship Id="rId2" Type="http://schemas.openxmlformats.org/officeDocument/2006/relationships/hyperlink" Target="https://en.wikipedia.org/wiki/Sicily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86000" y="1124744"/>
            <a:ext cx="6172200" cy="1440160"/>
          </a:xfrm>
        </p:spPr>
        <p:txBody>
          <a:bodyPr>
            <a:noAutofit/>
          </a:bodyPr>
          <a:lstStyle/>
          <a:p>
            <a:pPr algn="ctr"/>
            <a:r>
              <a:rPr lang="it-IT" sz="4800" dirty="0" smtClean="0">
                <a:latin typeface="Algerian" pitchFamily="82" charset="0"/>
              </a:rPr>
              <a:t>ENDANGERED ANIMALS</a:t>
            </a:r>
            <a:endParaRPr lang="it-IT" sz="4800" dirty="0">
              <a:latin typeface="Algerian" pitchFamily="8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86000" y="4797152"/>
            <a:ext cx="6172200" cy="1577770"/>
          </a:xfrm>
        </p:spPr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ITALY</a:t>
            </a:r>
          </a:p>
          <a:p>
            <a:endParaRPr lang="it-IT" dirty="0"/>
          </a:p>
        </p:txBody>
      </p:sp>
      <p:pic>
        <p:nvPicPr>
          <p:cNvPr id="4" name="Immagine 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36296" y="5013176"/>
            <a:ext cx="1296144" cy="14401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Immagine 4" descr="C:\Documents and Settings\Marin\My Documents\Erasmus logo (2).jpe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8104" y="5085184"/>
            <a:ext cx="1512168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>
                <a:latin typeface="Adobe Gothic Std B" pitchFamily="34" charset="-128"/>
                <a:ea typeface="Adobe Gothic Std B" pitchFamily="34" charset="-128"/>
              </a:rPr>
              <a:t>ENDANGERED ANIMALS IN ITALY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3888432" cy="5472608"/>
          </a:xfrm>
        </p:spPr>
        <p:txBody>
          <a:bodyPr>
            <a:noAutofit/>
          </a:bodyPr>
          <a:lstStyle/>
          <a:p>
            <a:r>
              <a:rPr lang="it-IT" sz="18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Marsican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brown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bear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the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symbol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animal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protection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in Italy.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It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endemic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to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Italy and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still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has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small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number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individuals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r>
              <a:rPr lang="it-IT" sz="18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it-IT" sz="1800" b="1" dirty="0" err="1" smtClean="0">
                <a:latin typeface="Calibri" pitchFamily="34" charset="0"/>
                <a:cs typeface="Calibri" pitchFamily="34" charset="0"/>
              </a:rPr>
              <a:t>Marsican</a:t>
            </a:r>
            <a:r>
              <a:rPr lang="it-IT" sz="1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b="1" dirty="0" err="1" smtClean="0">
                <a:latin typeface="Calibri" pitchFamily="34" charset="0"/>
                <a:cs typeface="Calibri" pitchFamily="34" charset="0"/>
              </a:rPr>
              <a:t>brown</a:t>
            </a:r>
            <a:r>
              <a:rPr lang="it-IT" sz="1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b="1" dirty="0" smtClean="0">
                <a:latin typeface="Calibri" pitchFamily="34" charset="0"/>
                <a:cs typeface="Calibri" pitchFamily="34" charset="0"/>
              </a:rPr>
              <a:t>bear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also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known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as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the </a:t>
            </a:r>
            <a:r>
              <a:rPr lang="it-IT" sz="1800" b="1" dirty="0" err="1" smtClean="0">
                <a:latin typeface="Calibri" pitchFamily="34" charset="0"/>
                <a:cs typeface="Calibri" pitchFamily="34" charset="0"/>
              </a:rPr>
              <a:t>Apennine</a:t>
            </a:r>
            <a:r>
              <a:rPr lang="it-IT" sz="1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b="1" dirty="0" err="1" smtClean="0">
                <a:latin typeface="Calibri" pitchFamily="34" charset="0"/>
                <a:cs typeface="Calibri" pitchFamily="34" charset="0"/>
              </a:rPr>
              <a:t>brown</a:t>
            </a:r>
            <a:r>
              <a:rPr lang="it-IT" sz="1800" b="1" dirty="0" smtClean="0">
                <a:latin typeface="Calibri" pitchFamily="34" charset="0"/>
                <a:cs typeface="Calibri" pitchFamily="34" charset="0"/>
              </a:rPr>
              <a:t> bear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critically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endangered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u="sng" dirty="0" err="1" smtClean="0">
                <a:latin typeface="Calibri" pitchFamily="34" charset="0"/>
                <a:cs typeface="Calibri" pitchFamily="34" charset="0"/>
                <a:hlinkClick r:id="rId2" tooltip="Subspecies"/>
              </a:rPr>
              <a:t>subspecies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the </a:t>
            </a:r>
            <a:r>
              <a:rPr lang="it-IT" sz="1800" u="sng" dirty="0" err="1" smtClean="0">
                <a:latin typeface="Calibri" pitchFamily="34" charset="0"/>
                <a:cs typeface="Calibri" pitchFamily="34" charset="0"/>
                <a:hlinkClick r:id="rId3" tooltip="Brown bear"/>
              </a:rPr>
              <a:t>brown</a:t>
            </a:r>
            <a:r>
              <a:rPr lang="it-IT" sz="1800" u="sng" dirty="0" smtClean="0">
                <a:latin typeface="Calibri" pitchFamily="34" charset="0"/>
                <a:cs typeface="Calibri" pitchFamily="34" charset="0"/>
                <a:hlinkClick r:id="rId3" tooltip="Brown bear"/>
              </a:rPr>
              <a:t> bear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with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range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restricted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to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the </a:t>
            </a:r>
            <a:r>
              <a:rPr lang="it-IT" sz="1800" u="sng" dirty="0" smtClean="0">
                <a:latin typeface="Calibri" pitchFamily="34" charset="0"/>
                <a:cs typeface="Calibri" pitchFamily="34" charset="0"/>
                <a:hlinkClick r:id="rId4" tooltip="Abruzzo National Park"/>
              </a:rPr>
              <a:t>Abruzzo National Park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, and the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surrounding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region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in </a:t>
            </a:r>
            <a:r>
              <a:rPr lang="it-IT" sz="1800" u="sng" dirty="0" smtClean="0">
                <a:latin typeface="Calibri" pitchFamily="34" charset="0"/>
                <a:cs typeface="Calibri" pitchFamily="34" charset="0"/>
                <a:hlinkClick r:id="rId5" tooltip="Italy"/>
              </a:rPr>
              <a:t>Italy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. </a:t>
            </a:r>
            <a:endParaRPr lang="it-IT" sz="1800" dirty="0" smtClean="0">
              <a:latin typeface="Calibri" pitchFamily="34" charset="0"/>
              <a:cs typeface="Calibri" pitchFamily="34" charset="0"/>
            </a:endParaRPr>
          </a:p>
          <a:p>
            <a:r>
              <a:rPr lang="it-IT" sz="18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Marsican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brown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bear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lives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its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life in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isolation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50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bears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that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remain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in the </a:t>
            </a:r>
            <a:r>
              <a:rPr lang="it-IT" sz="1800" u="sng" dirty="0" smtClean="0">
                <a:latin typeface="Calibri" pitchFamily="34" charset="0"/>
                <a:cs typeface="Calibri" pitchFamily="34" charset="0"/>
                <a:hlinkClick r:id="rId6" tooltip="Parco Nazionale d'Abruzzo, Lazio e Molise"/>
              </a:rPr>
              <a:t>Abruzzo National Park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have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characteristics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that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differ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from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other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brown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bear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subspecies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It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has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relatively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calm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temperament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with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no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aggression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shown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towards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humans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.  </a:t>
            </a:r>
            <a:endParaRPr lang="it-IT" sz="1800" dirty="0" smtClean="0">
              <a:latin typeface="Calibri" pitchFamily="34" charset="0"/>
              <a:cs typeface="Calibri" pitchFamily="34" charset="0"/>
            </a:endParaRPr>
          </a:p>
          <a:p>
            <a:endParaRPr lang="it-IT" sz="1800" dirty="0" smtClean="0">
              <a:latin typeface="Calibri" pitchFamily="34" charset="0"/>
              <a:cs typeface="Calibri" pitchFamily="34" charset="0"/>
            </a:endParaRPr>
          </a:p>
          <a:p>
            <a:endParaRPr lang="it-IT" sz="1800" dirty="0" smtClean="0">
              <a:latin typeface="Calibri" pitchFamily="34" charset="0"/>
              <a:cs typeface="Calibri" pitchFamily="34" charset="0"/>
            </a:endParaRPr>
          </a:p>
          <a:p>
            <a:endParaRPr lang="it-IT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270248" y="1340768"/>
            <a:ext cx="3657600" cy="4831432"/>
          </a:xfrm>
        </p:spPr>
        <p:txBody>
          <a:bodyPr>
            <a:normAutofit/>
          </a:bodyPr>
          <a:lstStyle/>
          <a:p>
            <a:pPr>
              <a:buNone/>
            </a:pPr>
            <a:endParaRPr lang="it-IT" b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it-IT" b="1" dirty="0" err="1" smtClean="0">
                <a:latin typeface="Calibri" pitchFamily="34" charset="0"/>
                <a:cs typeface="Calibri" pitchFamily="34" charset="0"/>
              </a:rPr>
              <a:t>Marsican</a:t>
            </a:r>
            <a:r>
              <a:rPr lang="it-IT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b="1" dirty="0" err="1" smtClean="0">
                <a:latin typeface="Calibri" pitchFamily="34" charset="0"/>
                <a:cs typeface="Calibri" pitchFamily="34" charset="0"/>
              </a:rPr>
              <a:t>brown</a:t>
            </a:r>
            <a:r>
              <a:rPr lang="it-IT" b="1" dirty="0" smtClean="0">
                <a:latin typeface="Calibri" pitchFamily="34" charset="0"/>
                <a:cs typeface="Calibri" pitchFamily="34" charset="0"/>
              </a:rPr>
              <a:t> bear</a:t>
            </a:r>
          </a:p>
          <a:p>
            <a:pPr>
              <a:buNone/>
            </a:pPr>
            <a:endParaRPr lang="it-IT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Immagine 4" descr="https://www.lifegate.com/app/uploads/orsobrunoalpino.jpg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283968" y="2348880"/>
            <a:ext cx="424847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egnaposto contenuto 2"/>
          <p:cNvSpPr txBox="1">
            <a:spLocks/>
          </p:cNvSpPr>
          <p:nvPr/>
        </p:nvSpPr>
        <p:spPr>
          <a:xfrm>
            <a:off x="539552" y="1340768"/>
            <a:ext cx="3657600" cy="49754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pPr algn="ctr"/>
            <a:r>
              <a:rPr lang="it-IT" sz="3200" dirty="0" smtClean="0">
                <a:latin typeface="Adobe Gothic Std B" pitchFamily="34" charset="-128"/>
                <a:ea typeface="Adobe Gothic Std B" pitchFamily="34" charset="-128"/>
              </a:rPr>
              <a:t>ENDANGERED ANIMALS IN ITALY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>
                <a:latin typeface="Calibri" pitchFamily="34" charset="0"/>
                <a:cs typeface="Calibri" pitchFamily="34" charset="0"/>
              </a:rPr>
              <a:t>There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are </a:t>
            </a:r>
            <a:r>
              <a:rPr lang="it-IT" sz="2800" dirty="0" err="1" smtClean="0">
                <a:latin typeface="Calibri" pitchFamily="34" charset="0"/>
                <a:cs typeface="Calibri" pitchFamily="34" charset="0"/>
              </a:rPr>
              <a:t>roughly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800" dirty="0" err="1" smtClean="0">
                <a:latin typeface="Calibri" pitchFamily="34" charset="0"/>
                <a:cs typeface="Calibri" pitchFamily="34" charset="0"/>
              </a:rPr>
              <a:t>only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 50 </a:t>
            </a:r>
            <a:r>
              <a:rPr lang="it-IT" sz="28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800" dirty="0" err="1" smtClean="0">
                <a:latin typeface="Calibri" pitchFamily="34" charset="0"/>
                <a:cs typeface="Calibri" pitchFamily="34" charset="0"/>
              </a:rPr>
              <a:t>Marsican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800" dirty="0" err="1" smtClean="0">
                <a:latin typeface="Calibri" pitchFamily="34" charset="0"/>
                <a:cs typeface="Calibri" pitchFamily="34" charset="0"/>
              </a:rPr>
              <a:t>brown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800" dirty="0" err="1" smtClean="0">
                <a:latin typeface="Calibri" pitchFamily="34" charset="0"/>
                <a:cs typeface="Calibri" pitchFamily="34" charset="0"/>
              </a:rPr>
              <a:t>bears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800" dirty="0" err="1" smtClean="0">
                <a:latin typeface="Calibri" pitchFamily="34" charset="0"/>
                <a:cs typeface="Calibri" pitchFamily="34" charset="0"/>
              </a:rPr>
              <a:t>left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800" dirty="0" err="1" smtClean="0">
                <a:latin typeface="Calibri" pitchFamily="34" charset="0"/>
                <a:cs typeface="Calibri" pitchFamily="34" charset="0"/>
              </a:rPr>
              <a:t>mainly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 due </a:t>
            </a:r>
            <a:r>
              <a:rPr lang="it-IT" sz="2800" dirty="0" err="1" smtClean="0">
                <a:latin typeface="Calibri" pitchFamily="34" charset="0"/>
                <a:cs typeface="Calibri" pitchFamily="34" charset="0"/>
              </a:rPr>
              <a:t>to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 loss </a:t>
            </a:r>
            <a:r>
              <a:rPr lang="it-IT" sz="28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 habitat. </a:t>
            </a:r>
            <a:r>
              <a:rPr lang="it-IT" sz="2800" dirty="0" err="1" smtClean="0">
                <a:latin typeface="Calibri" pitchFamily="34" charset="0"/>
                <a:cs typeface="Calibri" pitchFamily="34" charset="0"/>
              </a:rPr>
              <a:t>They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 are </a:t>
            </a:r>
            <a:r>
              <a:rPr lang="it-IT" sz="2800" dirty="0" err="1" smtClean="0">
                <a:latin typeface="Calibri" pitchFamily="34" charset="0"/>
                <a:cs typeface="Calibri" pitchFamily="34" charset="0"/>
              </a:rPr>
              <a:t>often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800" dirty="0" err="1" smtClean="0">
                <a:latin typeface="Calibri" pitchFamily="34" charset="0"/>
                <a:cs typeface="Calibri" pitchFamily="34" charset="0"/>
              </a:rPr>
              <a:t>killed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800" dirty="0" err="1" smtClean="0">
                <a:latin typeface="Calibri" pitchFamily="34" charset="0"/>
                <a:cs typeface="Calibri" pitchFamily="34" charset="0"/>
              </a:rPr>
              <a:t>accidentally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800" dirty="0" err="1" smtClean="0">
                <a:latin typeface="Calibri" pitchFamily="34" charset="0"/>
                <a:cs typeface="Calibri" pitchFamily="34" charset="0"/>
              </a:rPr>
              <a:t>by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800" dirty="0" err="1" smtClean="0">
                <a:latin typeface="Calibri" pitchFamily="34" charset="0"/>
                <a:cs typeface="Calibri" pitchFamily="34" charset="0"/>
              </a:rPr>
              <a:t>being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800" u="sng" dirty="0" err="1" smtClean="0">
                <a:latin typeface="Calibri" pitchFamily="34" charset="0"/>
                <a:cs typeface="Calibri" pitchFamily="34" charset="0"/>
                <a:hlinkClick r:id="rId2" tooltip="Poison"/>
              </a:rPr>
              <a:t>poisoned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t-IT" sz="2800" u="sng" dirty="0" err="1" smtClean="0">
                <a:latin typeface="Calibri" pitchFamily="34" charset="0"/>
                <a:cs typeface="Calibri" pitchFamily="34" charset="0"/>
                <a:hlinkClick r:id="rId3" tooltip="Poaching"/>
              </a:rPr>
              <a:t>poached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, or hit </a:t>
            </a:r>
            <a:r>
              <a:rPr lang="it-IT" sz="2800" dirty="0" err="1" smtClean="0">
                <a:latin typeface="Calibri" pitchFamily="34" charset="0"/>
                <a:cs typeface="Calibri" pitchFamily="34" charset="0"/>
              </a:rPr>
              <a:t>by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 a motor </a:t>
            </a:r>
            <a:r>
              <a:rPr lang="it-IT" sz="2800" dirty="0" err="1" smtClean="0">
                <a:latin typeface="Calibri" pitchFamily="34" charset="0"/>
                <a:cs typeface="Calibri" pitchFamily="34" charset="0"/>
              </a:rPr>
              <a:t>vehicle</a:t>
            </a:r>
            <a:endParaRPr lang="it-I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3657600" cy="47594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b="1" dirty="0" smtClean="0">
                <a:latin typeface="Calibri" pitchFamily="34" charset="0"/>
                <a:cs typeface="Calibri" pitchFamily="34" charset="0"/>
              </a:rPr>
              <a:t>The Abruzzo National Park </a:t>
            </a:r>
            <a:r>
              <a:rPr lang="it-IT" sz="1800" b="1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1800" b="1" dirty="0" smtClean="0">
                <a:latin typeface="Calibri" pitchFamily="34" charset="0"/>
                <a:cs typeface="Calibri" pitchFamily="34" charset="0"/>
              </a:rPr>
              <a:t> Italy</a:t>
            </a:r>
          </a:p>
          <a:p>
            <a:pPr>
              <a:buNone/>
            </a:pPr>
            <a:endParaRPr lang="it-IT" sz="1800" b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it-IT" sz="1800" b="1" dirty="0"/>
          </a:p>
        </p:txBody>
      </p:sp>
      <p:pic>
        <p:nvPicPr>
          <p:cNvPr id="7" name="Immagine 6" descr="https://upload.wikimedia.org/wikipedia/commons/9/92/Parkmap.gif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536" y="1844824"/>
            <a:ext cx="388843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rc_mi" descr="Immagine correlata">
            <a:hlinkClick r:id="rId2" tgtFrame="&quot;_blank&quot;"/>
          </p:cNvPr>
          <p:cNvPicPr>
            <a:picLocks noGrp="1"/>
          </p:cNvPicPr>
          <p:nvPr>
            <p:ph sz="quarter" idx="4294967295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1600" y="620688"/>
            <a:ext cx="6840760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>
                <a:latin typeface="Adobe Gothic Std B" pitchFamily="34" charset="-128"/>
                <a:ea typeface="Adobe Gothic Std B" pitchFamily="34" charset="-128"/>
              </a:rPr>
              <a:t>CLIMATE CHANGE AND ANIMALS</a:t>
            </a:r>
            <a:endParaRPr lang="it-IT" sz="3600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800" dirty="0" smtClean="0"/>
              <a:t>Climate change has a widespread impact across the globe, especially on animal species.</a:t>
            </a:r>
            <a:endParaRPr lang="it-IT" sz="1800" dirty="0" smtClean="0"/>
          </a:p>
          <a:p>
            <a:r>
              <a:rPr lang="en-US" sz="1800" dirty="0" smtClean="0"/>
              <a:t>Animals from all different regions and habitats are being affected by the changing climate, whether it's directly from rising temperatures or from their food source becoming harder to find.</a:t>
            </a:r>
            <a:endParaRPr lang="it-IT" sz="1800" dirty="0" smtClean="0"/>
          </a:p>
          <a:p>
            <a:r>
              <a:rPr lang="en-US" sz="1800" dirty="0" smtClean="0"/>
              <a:t>While this list includes 15 species, this list isn't exhaustive. There are many more feeling the impacts of the shifting global climate all over the world.</a:t>
            </a:r>
            <a:endParaRPr lang="it-IT" sz="1800" dirty="0" smtClean="0"/>
          </a:p>
          <a:p>
            <a:endParaRPr lang="it-IT" dirty="0"/>
          </a:p>
        </p:txBody>
      </p:sp>
      <p:pic>
        <p:nvPicPr>
          <p:cNvPr id="4" name="Immagine 3" descr="Slide 1 of 16: Climate change has a widespread impact across the globe, especially on animal species.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31840" y="4149080"/>
            <a:ext cx="403244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Adobe Gothic Std B" pitchFamily="34" charset="-128"/>
                <a:ea typeface="Adobe Gothic Std B" pitchFamily="34" charset="-128"/>
              </a:rPr>
              <a:t>SOME ENDANGERED ANIMALS</a:t>
            </a:r>
            <a:br>
              <a:rPr lang="it-IT" dirty="0" smtClean="0">
                <a:latin typeface="Adobe Gothic Std B" pitchFamily="34" charset="-128"/>
                <a:ea typeface="Adobe Gothic Std B" pitchFamily="34" charset="-128"/>
              </a:rPr>
            </a:br>
            <a:r>
              <a:rPr lang="it-IT" sz="2400" dirty="0" err="1" smtClean="0">
                <a:latin typeface="Adobe Gothic Std B" pitchFamily="34" charset="-128"/>
                <a:ea typeface="Adobe Gothic Std B" pitchFamily="34" charset="-128"/>
              </a:rPr>
              <a:t>walrus</a:t>
            </a:r>
            <a:r>
              <a:rPr lang="it-IT" sz="2400" dirty="0" smtClean="0">
                <a:latin typeface="Adobe Gothic Std B" pitchFamily="34" charset="-128"/>
                <a:ea typeface="Adobe Gothic Std B" pitchFamily="34" charset="-128"/>
              </a:rPr>
              <a:t>  - </a:t>
            </a:r>
            <a:r>
              <a:rPr lang="it-IT" sz="2400" dirty="0" err="1" smtClean="0">
                <a:latin typeface="Adobe Gothic Std B" pitchFamily="34" charset="-128"/>
                <a:ea typeface="Adobe Gothic Std B" pitchFamily="34" charset="-128"/>
              </a:rPr>
              <a:t>elephant</a:t>
            </a:r>
            <a:r>
              <a:rPr lang="it-IT" sz="2400" dirty="0" smtClean="0">
                <a:latin typeface="Adobe Gothic Std B" pitchFamily="34" charset="-128"/>
                <a:ea typeface="Adobe Gothic Std B" pitchFamily="34" charset="-128"/>
              </a:rPr>
              <a:t> - </a:t>
            </a:r>
            <a:r>
              <a:rPr lang="it-IT" sz="2400" dirty="0" err="1" smtClean="0">
                <a:latin typeface="Adobe Gothic Std B" pitchFamily="34" charset="-128"/>
                <a:ea typeface="Adobe Gothic Std B" pitchFamily="34" charset="-128"/>
              </a:rPr>
              <a:t>monk</a:t>
            </a:r>
            <a:r>
              <a:rPr lang="it-IT" sz="2400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it-IT" sz="2400" dirty="0" err="1" smtClean="0">
                <a:latin typeface="Adobe Gothic Std B" pitchFamily="34" charset="-128"/>
                <a:ea typeface="Adobe Gothic Std B" pitchFamily="34" charset="-128"/>
              </a:rPr>
              <a:t>seal</a:t>
            </a:r>
            <a:r>
              <a:rPr lang="it-IT" sz="2400" dirty="0" smtClean="0">
                <a:latin typeface="Adobe Gothic Std B" pitchFamily="34" charset="-128"/>
                <a:ea typeface="Adobe Gothic Std B" pitchFamily="34" charset="-128"/>
              </a:rPr>
              <a:t> - </a:t>
            </a:r>
            <a:r>
              <a:rPr lang="it-IT" sz="2400" dirty="0" err="1" smtClean="0">
                <a:latin typeface="Adobe Gothic Std B" pitchFamily="34" charset="-128"/>
                <a:ea typeface="Adobe Gothic Std B" pitchFamily="34" charset="-128"/>
              </a:rPr>
              <a:t>penguin</a:t>
            </a:r>
            <a:endParaRPr lang="it-IT" sz="2400" dirty="0">
              <a:latin typeface="Adobe Gothic Std B" pitchFamily="34" charset="-128"/>
              <a:ea typeface="Adobe Gothic Std B" pitchFamily="34" charset="-128"/>
            </a:endParaRPr>
          </a:p>
        </p:txBody>
      </p:sp>
      <p:pic>
        <p:nvPicPr>
          <p:cNvPr id="7" name="irc_mi" descr="Risultati immagini per climate change endangered animals">
            <a:hlinkClick r:id="rId2" tgtFrame="&quot;_blank&quot;"/>
          </p:cNvPr>
          <p:cNvPicPr>
            <a:picLocks noGrp="1"/>
          </p:cNvPicPr>
          <p:nvPr>
            <p:ph sz="quarter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1700808"/>
            <a:ext cx="3657600" cy="205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rc_mi" descr="Immagine correlata">
            <a:hlinkClick r:id="rId4" tgtFrame="&quot;_blank&quot;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7544" y="3861048"/>
            <a:ext cx="367240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rc_mi" descr="Risultati immagini per climate change endandered animals">
            <a:hlinkClick r:id="rId6" tgtFrame="&quot;_blank&quot;"/>
          </p:cNvPr>
          <p:cNvPicPr>
            <a:picLocks noGrp="1"/>
          </p:cNvPicPr>
          <p:nvPr>
            <p:ph sz="quarter" idx="2"/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572000" y="1700808"/>
            <a:ext cx="352839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rc_mi" descr="Risultati immagini per climate change endangered animals">
            <a:hlinkClick r:id="rId8" tgtFrame="&quot;_blank&quot;"/>
          </p:cNvPr>
          <p:cNvPicPr/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499992" y="4005064"/>
            <a:ext cx="360040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it-IT" dirty="0" smtClean="0">
                <a:latin typeface="Adobe Gothic Std B" pitchFamily="34" charset="-128"/>
                <a:ea typeface="Adobe Gothic Std B" pitchFamily="34" charset="-128"/>
              </a:rPr>
              <a:t>WORLD BIODIVERSITY</a:t>
            </a:r>
            <a:endParaRPr lang="it-IT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643192" cy="5760640"/>
          </a:xfrm>
        </p:spPr>
        <p:txBody>
          <a:bodyPr>
            <a:normAutofit/>
          </a:bodyPr>
          <a:lstStyle/>
          <a:p>
            <a:r>
              <a:rPr lang="it-IT" sz="2000" dirty="0" smtClean="0">
                <a:latin typeface="Calibri" pitchFamily="34" charset="0"/>
                <a:cs typeface="Calibri" pitchFamily="34" charset="0"/>
              </a:rPr>
              <a:t>World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biodiversity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has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declined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alarmingly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in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half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century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: more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than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25,000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species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almost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third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those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known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, are in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danger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disappearing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Climate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change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will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be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responsible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for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8%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these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it-IT" sz="2000" dirty="0" smtClean="0">
                <a:latin typeface="Calibri" pitchFamily="34" charset="0"/>
                <a:cs typeface="Calibri" pitchFamily="34" charset="0"/>
              </a:rPr>
              <a:t>"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Human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activity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, the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consumption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fossil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fuels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, the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acidification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the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oceans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pollution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deforestation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, and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forced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migrations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threaten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life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forms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all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kinds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It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estimated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that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one-third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corals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freshwater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molluscs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sharks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, and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rays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one-fourth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all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mammals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one-fifth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all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reptiles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, and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one-sixth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all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birds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are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heading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towards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extinction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"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resounding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paragraph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taken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from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the book </a:t>
            </a:r>
            <a:r>
              <a:rPr lang="it-IT" sz="2000" i="1" dirty="0" smtClean="0">
                <a:latin typeface="Calibri" pitchFamily="34" charset="0"/>
                <a:cs typeface="Calibri" pitchFamily="34" charset="0"/>
              </a:rPr>
              <a:t>The Sixth </a:t>
            </a:r>
            <a:r>
              <a:rPr lang="it-IT" sz="2000" i="1" dirty="0" err="1" smtClean="0">
                <a:latin typeface="Calibri" pitchFamily="34" charset="0"/>
                <a:cs typeface="Calibri" pitchFamily="34" charset="0"/>
              </a:rPr>
              <a:t>Extinction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(2015)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by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journalist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and Pulitzer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Prize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winner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Elizabeth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Kolbert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good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summary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the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current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situation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the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natural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biodiversity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on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planet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Earth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it-IT" dirty="0"/>
          </a:p>
        </p:txBody>
      </p:sp>
      <p:pic>
        <p:nvPicPr>
          <p:cNvPr id="7" name="irc_mi" descr="Risultati immagini per corals and climate change">
            <a:hlinkClick r:id="rId2" tgtFrame="&quot;_blank&quot;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7984" y="4725144"/>
            <a:ext cx="3416050" cy="192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gRRSS0" descr="The sixth great extinction in figures.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260648"/>
            <a:ext cx="6984776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latin typeface="Adobe Gothic Std B" pitchFamily="34" charset="-128"/>
                <a:ea typeface="Adobe Gothic Std B" pitchFamily="34" charset="-128"/>
              </a:rPr>
              <a:t>CHANGES IN TEMPERATURE</a:t>
            </a:r>
            <a:endParaRPr lang="it-IT" sz="3200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Changes in temperature might not seem extensive, but we are already seeing dramatic results in many areas:</a:t>
            </a:r>
            <a:endParaRPr lang="it-IT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 smtClean="0">
                <a:latin typeface="Calibri" pitchFamily="34" charset="0"/>
                <a:cs typeface="Calibri" pitchFamily="34" charset="0"/>
              </a:rPr>
              <a:t>Some islands no longer exist, because of the </a:t>
            </a:r>
            <a:r>
              <a:rPr lang="en-US" u="sng" dirty="0" smtClean="0">
                <a:latin typeface="Calibri" pitchFamily="34" charset="0"/>
                <a:cs typeface="Calibri" pitchFamily="34" charset="0"/>
                <a:hlinkClick r:id="rId2"/>
              </a:rPr>
              <a:t>sea levels rising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  <a:endParaRPr lang="it-IT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 smtClean="0">
                <a:latin typeface="Calibri" pitchFamily="34" charset="0"/>
                <a:cs typeface="Calibri" pitchFamily="34" charset="0"/>
              </a:rPr>
              <a:t>The occurrence of natural disasters is increasing.</a:t>
            </a:r>
            <a:endParaRPr lang="it-IT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 smtClean="0">
                <a:latin typeface="Calibri" pitchFamily="34" charset="0"/>
                <a:cs typeface="Calibri" pitchFamily="34" charset="0"/>
              </a:rPr>
              <a:t>A number of stunning </a:t>
            </a:r>
            <a:r>
              <a:rPr lang="en-US" u="sng" dirty="0" smtClean="0">
                <a:latin typeface="Calibri" pitchFamily="34" charset="0"/>
                <a:cs typeface="Calibri" pitchFamily="34" charset="0"/>
                <a:hlinkClick r:id="rId3"/>
              </a:rPr>
              <a:t>destinations are on the brink of vanishing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  <a:endParaRPr lang="it-IT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 smtClean="0">
                <a:latin typeface="Calibri" pitchFamily="34" charset="0"/>
                <a:cs typeface="Calibri" pitchFamily="34" charset="0"/>
              </a:rPr>
              <a:t>Wildlife species are needing increasing protection due to changing ecosystems and habitat loss.</a:t>
            </a:r>
            <a:endParaRPr lang="it-IT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 practice, climate change affects animal species in the following ways:</a:t>
            </a:r>
            <a:endParaRPr lang="it-IT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 smtClean="0">
                <a:latin typeface="Calibri" pitchFamily="34" charset="0"/>
                <a:cs typeface="Calibri" pitchFamily="34" charset="0"/>
              </a:rPr>
              <a:t>Climate patterns change and animals have to adapt accordingly.</a:t>
            </a:r>
            <a:endParaRPr lang="it-IT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 smtClean="0">
                <a:latin typeface="Calibri" pitchFamily="34" charset="0"/>
                <a:cs typeface="Calibri" pitchFamily="34" charset="0"/>
              </a:rPr>
              <a:t>Animals experience habitat loss due to increased greenhouse emissions.</a:t>
            </a:r>
            <a:endParaRPr lang="it-IT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 smtClean="0">
                <a:latin typeface="Calibri" pitchFamily="34" charset="0"/>
                <a:cs typeface="Calibri" pitchFamily="34" charset="0"/>
              </a:rPr>
              <a:t>Animals have to alter their breeding and feeding patterns in order to survive.</a:t>
            </a:r>
            <a:endParaRPr lang="it-IT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If these animal species can’t migrate to more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favourable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climatic areas, their fate might be sealed.</a:t>
            </a:r>
            <a:endParaRPr lang="it-IT" dirty="0" smtClean="0">
              <a:latin typeface="Calibri" pitchFamily="34" charset="0"/>
              <a:cs typeface="Calibri" pitchFamily="34" charset="0"/>
            </a:endParaRPr>
          </a:p>
          <a:p>
            <a:endParaRPr lang="it-IT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latin typeface="Adobe Gothic Std B" pitchFamily="34" charset="-128"/>
                <a:ea typeface="Adobe Gothic Std B" pitchFamily="34" charset="-128"/>
              </a:rPr>
              <a:t>DEFORESTATION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Forests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help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protect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the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planet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by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absorbing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massive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amounts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carbon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dioxide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(CO2), the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most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abundant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type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pollution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that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causes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climate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change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Unfortunately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forests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are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currently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being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destroyed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or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damaged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at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an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alarming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rate.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Logging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and clearing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land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for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agriculture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or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livestock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release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huge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amounts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carbon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dioxide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other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harmful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greenhouse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gases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into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the atmosphere.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It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also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diminishes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those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regions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’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ability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to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absorb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carbon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pollution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it-IT" sz="1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irc_mi" descr="Risultati immagini per forests and climate change">
            <a:hlinkClick r:id="rId2" tgtFrame="&quot;_blank&quot;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63688" y="3501008"/>
            <a:ext cx="518457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>
                <a:latin typeface="Adobe Gothic Std B" pitchFamily="34" charset="-128"/>
                <a:ea typeface="Adobe Gothic Std B" pitchFamily="34" charset="-128"/>
              </a:rPr>
              <a:t>ENDANGERED ANIMALS IN ITALY</a:t>
            </a:r>
            <a:endParaRPr lang="it-IT" sz="3600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3657600" cy="4975448"/>
          </a:xfrm>
        </p:spPr>
        <p:txBody>
          <a:bodyPr>
            <a:normAutofit fontScale="85000" lnSpcReduction="10000"/>
          </a:bodyPr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2"/>
          </p:nvPr>
        </p:nvSpPr>
        <p:spPr>
          <a:xfrm>
            <a:off x="4270248" y="1196752"/>
            <a:ext cx="3657600" cy="497544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sz="2800" b="1" dirty="0" err="1" smtClean="0">
                <a:latin typeface="Calibri" pitchFamily="34" charset="0"/>
                <a:cs typeface="Calibri" pitchFamily="34" charset="0"/>
              </a:rPr>
              <a:t>Italian</a:t>
            </a:r>
            <a:r>
              <a:rPr lang="it-IT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800" b="1" dirty="0" err="1" smtClean="0">
                <a:latin typeface="Calibri" pitchFamily="34" charset="0"/>
                <a:cs typeface="Calibri" pitchFamily="34" charset="0"/>
              </a:rPr>
              <a:t>wolf</a:t>
            </a:r>
            <a:endParaRPr lang="it-IT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it-IT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it-IT" b="1" dirty="0" err="1" smtClean="0">
                <a:latin typeface="Calibri" pitchFamily="34" charset="0"/>
                <a:cs typeface="Calibri" pitchFamily="34" charset="0"/>
              </a:rPr>
              <a:t>Italian</a:t>
            </a:r>
            <a:r>
              <a:rPr lang="it-IT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b="1" dirty="0" err="1" smtClean="0">
                <a:latin typeface="Calibri" pitchFamily="34" charset="0"/>
                <a:cs typeface="Calibri" pitchFamily="34" charset="0"/>
              </a:rPr>
              <a:t>wolf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it-IT" i="1" dirty="0" err="1" smtClean="0">
                <a:latin typeface="Calibri" pitchFamily="34" charset="0"/>
                <a:cs typeface="Calibri" pitchFamily="34" charset="0"/>
              </a:rPr>
              <a:t>Canis</a:t>
            </a:r>
            <a:r>
              <a:rPr lang="it-IT" i="1" dirty="0" smtClean="0">
                <a:latin typeface="Calibri" pitchFamily="34" charset="0"/>
                <a:cs typeface="Calibri" pitchFamily="34" charset="0"/>
              </a:rPr>
              <a:t> lupus </a:t>
            </a:r>
            <a:r>
              <a:rPr lang="it-IT" i="1" dirty="0" err="1" smtClean="0">
                <a:latin typeface="Calibri" pitchFamily="34" charset="0"/>
                <a:cs typeface="Calibri" pitchFamily="34" charset="0"/>
              </a:rPr>
              <a:t>italicus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),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also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known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as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the </a:t>
            </a:r>
            <a:r>
              <a:rPr lang="it-IT" b="1" dirty="0" err="1" smtClean="0">
                <a:latin typeface="Calibri" pitchFamily="34" charset="0"/>
                <a:cs typeface="Calibri" pitchFamily="34" charset="0"/>
              </a:rPr>
              <a:t>Apennine</a:t>
            </a:r>
            <a:r>
              <a:rPr lang="it-IT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b="1" dirty="0" err="1" smtClean="0">
                <a:latin typeface="Calibri" pitchFamily="34" charset="0"/>
                <a:cs typeface="Calibri" pitchFamily="34" charset="0"/>
              </a:rPr>
              <a:t>wolf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proposed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u="sng" dirty="0" err="1" smtClean="0">
                <a:latin typeface="Calibri" pitchFamily="34" charset="0"/>
                <a:cs typeface="Calibri" pitchFamily="34" charset="0"/>
                <a:hlinkClick r:id="rId2" tooltip="Subspecies of Canis lupus"/>
              </a:rPr>
              <a:t>subspecies</a:t>
            </a:r>
            <a:r>
              <a:rPr lang="it-IT" u="sng" dirty="0" smtClean="0">
                <a:latin typeface="Calibri" pitchFamily="34" charset="0"/>
                <a:cs typeface="Calibri" pitchFamily="34" charset="0"/>
                <a:hlinkClick r:id="rId2" tooltip="Subspecies of Canis lupus"/>
              </a:rPr>
              <a:t> </a:t>
            </a:r>
            <a:r>
              <a:rPr lang="it-IT" u="sng" dirty="0" err="1" smtClean="0">
                <a:latin typeface="Calibri" pitchFamily="34" charset="0"/>
                <a:cs typeface="Calibri" pitchFamily="34" charset="0"/>
                <a:hlinkClick r:id="rId2" tooltip="Subspecies of Canis lupus"/>
              </a:rPr>
              <a:t>of</a:t>
            </a:r>
            <a:r>
              <a:rPr lang="it-IT" u="sng" dirty="0" smtClean="0">
                <a:latin typeface="Calibri" pitchFamily="34" charset="0"/>
                <a:cs typeface="Calibri" pitchFamily="34" charset="0"/>
                <a:hlinkClick r:id="rId2" tooltip="Subspecies of Canis lupus"/>
              </a:rPr>
              <a:t> </a:t>
            </a:r>
            <a:r>
              <a:rPr lang="it-IT" u="sng" dirty="0" err="1" smtClean="0">
                <a:latin typeface="Calibri" pitchFamily="34" charset="0"/>
                <a:cs typeface="Calibri" pitchFamily="34" charset="0"/>
                <a:hlinkClick r:id="rId2" tooltip="Subspecies of Canis lupus"/>
              </a:rPr>
              <a:t>grey</a:t>
            </a:r>
            <a:r>
              <a:rPr lang="it-IT" u="sng" dirty="0" smtClean="0">
                <a:latin typeface="Calibri" pitchFamily="34" charset="0"/>
                <a:cs typeface="Calibri" pitchFamily="34" charset="0"/>
                <a:hlinkClick r:id="rId2" tooltip="Subspecies of Canis lupus"/>
              </a:rPr>
              <a:t> </a:t>
            </a:r>
            <a:r>
              <a:rPr lang="it-IT" u="sng" dirty="0" err="1" smtClean="0">
                <a:latin typeface="Calibri" pitchFamily="34" charset="0"/>
                <a:cs typeface="Calibri" pitchFamily="34" charset="0"/>
                <a:hlinkClick r:id="rId2" tooltip="Subspecies of Canis lupus"/>
              </a:rPr>
              <a:t>wolf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native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to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the </a:t>
            </a:r>
            <a:r>
              <a:rPr lang="it-IT" u="sng" dirty="0" err="1" smtClean="0">
                <a:latin typeface="Calibri" pitchFamily="34" charset="0"/>
                <a:cs typeface="Calibri" pitchFamily="34" charset="0"/>
                <a:hlinkClick r:id="rId3" tooltip="Italian Peninsula"/>
              </a:rPr>
              <a:t>Italian</a:t>
            </a:r>
            <a:r>
              <a:rPr lang="it-IT" u="sng" dirty="0" smtClean="0">
                <a:latin typeface="Calibri" pitchFamily="34" charset="0"/>
                <a:cs typeface="Calibri" pitchFamily="34" charset="0"/>
                <a:hlinkClick r:id="rId3" tooltip="Italian Peninsula"/>
              </a:rPr>
              <a:t> </a:t>
            </a:r>
            <a:r>
              <a:rPr lang="it-IT" u="sng" dirty="0" err="1" smtClean="0">
                <a:latin typeface="Calibri" pitchFamily="34" charset="0"/>
                <a:cs typeface="Calibri" pitchFamily="34" charset="0"/>
                <a:hlinkClick r:id="rId3" tooltip="Italian Peninsula"/>
              </a:rPr>
              <a:t>Peninsula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It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inhabits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the </a:t>
            </a:r>
            <a:r>
              <a:rPr lang="it-IT" u="sng" dirty="0" err="1" smtClean="0">
                <a:latin typeface="Calibri" pitchFamily="34" charset="0"/>
                <a:cs typeface="Calibri" pitchFamily="34" charset="0"/>
                <a:hlinkClick r:id="rId4" tooltip="Apennine Mountains"/>
              </a:rPr>
              <a:t>Apennine</a:t>
            </a:r>
            <a:r>
              <a:rPr lang="it-IT" u="sng" dirty="0" smtClean="0">
                <a:latin typeface="Calibri" pitchFamily="34" charset="0"/>
                <a:cs typeface="Calibri" pitchFamily="34" charset="0"/>
                <a:hlinkClick r:id="rId4" tooltip="Apennine Mountains"/>
              </a:rPr>
              <a:t> Mountains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and the </a:t>
            </a:r>
            <a:r>
              <a:rPr lang="it-IT" u="sng" dirty="0" smtClean="0">
                <a:latin typeface="Calibri" pitchFamily="34" charset="0"/>
                <a:cs typeface="Calibri" pitchFamily="34" charset="0"/>
                <a:hlinkClick r:id="rId5" tooltip="Western Alps"/>
              </a:rPr>
              <a:t>Western </a:t>
            </a:r>
            <a:r>
              <a:rPr lang="it-IT" u="sng" dirty="0" err="1" smtClean="0">
                <a:latin typeface="Calibri" pitchFamily="34" charset="0"/>
                <a:cs typeface="Calibri" pitchFamily="34" charset="0"/>
                <a:hlinkClick r:id="rId5" tooltip="Western Alps"/>
              </a:rPr>
              <a:t>Alps</a:t>
            </a:r>
            <a:r>
              <a:rPr lang="it-IT" u="sng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it-IT" dirty="0" err="1" smtClean="0">
                <a:latin typeface="Calibri" pitchFamily="34" charset="0"/>
                <a:cs typeface="Calibri" pitchFamily="34" charset="0"/>
              </a:rPr>
              <a:t>It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has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been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strictly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protected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in </a:t>
            </a:r>
            <a:r>
              <a:rPr lang="it-IT" u="sng" dirty="0" smtClean="0">
                <a:latin typeface="Calibri" pitchFamily="34" charset="0"/>
                <a:cs typeface="Calibri" pitchFamily="34" charset="0"/>
                <a:hlinkClick r:id="rId6"/>
              </a:rPr>
              <a:t>Italy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since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the 1970s,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when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the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population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reached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a low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70–100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individuals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. The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population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increasing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in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number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though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illegal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hunting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persecution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still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constitute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threat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it-IT" dirty="0" smtClean="0">
              <a:latin typeface="Calibri" pitchFamily="34" charset="0"/>
              <a:cs typeface="Calibri" pitchFamily="34" charset="0"/>
            </a:endParaRPr>
          </a:p>
          <a:p>
            <a:endParaRPr lang="it-IT" dirty="0"/>
          </a:p>
        </p:txBody>
      </p:sp>
      <p:pic>
        <p:nvPicPr>
          <p:cNvPr id="7" name="Immagine 6" descr="lupo_001">
            <a:hlinkClick r:id="rId7"/>
          </p:cNvPr>
          <p:cNvPicPr/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67544" y="3933056"/>
            <a:ext cx="345638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magine 7" descr="GIPE25 - Un Loup (by) (2).jpg"/>
          <p:cNvPicPr/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67544" y="1340768"/>
            <a:ext cx="338437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it-IT" sz="3200" dirty="0" smtClean="0">
                <a:latin typeface="Adobe Gothic Std B" pitchFamily="34" charset="-128"/>
                <a:ea typeface="Adobe Gothic Std B" pitchFamily="34" charset="-128"/>
              </a:rPr>
              <a:t>ENDANGERED ANIMALS IN ITALY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3657600" cy="497544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Italian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wolf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range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t-IT" sz="2000" b="1" i="1" dirty="0" err="1" smtClean="0">
                <a:latin typeface="Calibri" pitchFamily="34" charset="0"/>
                <a:cs typeface="Calibri" pitchFamily="34" charset="0"/>
              </a:rPr>
              <a:t>Canis</a:t>
            </a:r>
            <a:r>
              <a:rPr lang="it-IT" sz="20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i="1" dirty="0" smtClean="0">
                <a:latin typeface="Calibri" pitchFamily="34" charset="0"/>
                <a:cs typeface="Calibri" pitchFamily="34" charset="0"/>
              </a:rPr>
              <a:t>lupus </a:t>
            </a:r>
            <a:r>
              <a:rPr lang="it-IT" sz="2000" b="1" i="1" dirty="0" err="1" smtClean="0">
                <a:latin typeface="Calibri" pitchFamily="34" charset="0"/>
                <a:cs typeface="Calibri" pitchFamily="34" charset="0"/>
              </a:rPr>
              <a:t>italicus</a:t>
            </a:r>
            <a:r>
              <a:rPr lang="it-IT" sz="2000" b="1" i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Altobello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1921</a:t>
            </a:r>
          </a:p>
          <a:p>
            <a:pPr algn="ctr">
              <a:buNone/>
            </a:pPr>
            <a:endParaRPr lang="it-IT" sz="20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it-IT" sz="20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270248" y="980728"/>
            <a:ext cx="3657600" cy="5328592"/>
          </a:xfrm>
        </p:spPr>
        <p:txBody>
          <a:bodyPr>
            <a:normAutofit fontScale="92500" lnSpcReduction="20000"/>
          </a:bodyPr>
          <a:lstStyle/>
          <a:p>
            <a:r>
              <a:rPr lang="it-IT" sz="26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Italian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wolf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was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widespread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in the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Italian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Peninsula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including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600" u="sng" dirty="0" err="1" smtClean="0">
                <a:latin typeface="Calibri" pitchFamily="34" charset="0"/>
                <a:cs typeface="Calibri" pitchFamily="34" charset="0"/>
                <a:hlinkClick r:id="rId2" tooltip="Sicily"/>
              </a:rPr>
              <a:t>Sicily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until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the mid-1800s. The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extermination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the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grey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wolf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in Italy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was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not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as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complete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as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in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Northern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Europe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, due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to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greater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cultural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tolerance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the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species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It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was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largely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extirpated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in the </a:t>
            </a:r>
            <a:r>
              <a:rPr lang="it-IT" sz="2600" u="sng" dirty="0" err="1" smtClean="0">
                <a:latin typeface="Calibri" pitchFamily="34" charset="0"/>
                <a:cs typeface="Calibri" pitchFamily="34" charset="0"/>
                <a:hlinkClick r:id="rId3" tooltip="Alps"/>
              </a:rPr>
              <a:t>Alps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during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the 1920s, and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disappeared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from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Sicily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in the 1940s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it-IT" sz="26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Italian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wolf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was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first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given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legal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protection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on 23 </a:t>
            </a:r>
            <a:r>
              <a:rPr lang="it-IT" sz="2600" dirty="0" err="1" smtClean="0">
                <a:latin typeface="Calibri" pitchFamily="34" charset="0"/>
                <a:cs typeface="Calibri" pitchFamily="34" charset="0"/>
              </a:rPr>
              <a:t>July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600" dirty="0" smtClean="0">
                <a:latin typeface="Calibri" pitchFamily="34" charset="0"/>
                <a:cs typeface="Calibri" pitchFamily="34" charset="0"/>
              </a:rPr>
              <a:t>1971. </a:t>
            </a:r>
            <a:endParaRPr lang="it-IT" sz="2600" dirty="0" smtClean="0">
              <a:latin typeface="Calibri" pitchFamily="34" charset="0"/>
              <a:cs typeface="Calibri" pitchFamily="34" charset="0"/>
            </a:endParaRPr>
          </a:p>
          <a:p>
            <a:endParaRPr lang="it-IT" dirty="0"/>
          </a:p>
        </p:txBody>
      </p:sp>
      <p:pic>
        <p:nvPicPr>
          <p:cNvPr id="5" name="Immagine 4" descr="Distribution Canis Lupus Italicus.pn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3568" y="1988840"/>
            <a:ext cx="316835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</TotalTime>
  <Words>773</Words>
  <Application>Microsoft Office PowerPoint</Application>
  <PresentationFormat>Presentazione su schermo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Loggia</vt:lpstr>
      <vt:lpstr>ENDANGERED ANIMALS</vt:lpstr>
      <vt:lpstr>CLIMATE CHANGE AND ANIMALS</vt:lpstr>
      <vt:lpstr>SOME ENDANGERED ANIMALS walrus  - elephant - monk seal - penguin</vt:lpstr>
      <vt:lpstr>WORLD BIODIVERSITY</vt:lpstr>
      <vt:lpstr>Diapositiva 5</vt:lpstr>
      <vt:lpstr>CHANGES IN TEMPERATURE</vt:lpstr>
      <vt:lpstr>   DEFORESTATION</vt:lpstr>
      <vt:lpstr>ENDANGERED ANIMALS IN ITALY</vt:lpstr>
      <vt:lpstr>ENDANGERED ANIMALS IN ITALY</vt:lpstr>
      <vt:lpstr>ENDANGERED ANIMALS IN ITALY</vt:lpstr>
      <vt:lpstr>ENDANGERED ANIMALS IN ITALY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ENDANGERED ANIMALS</dc:title>
  <dc:creator>Fausto</dc:creator>
  <cp:lastModifiedBy>Fausto</cp:lastModifiedBy>
  <cp:revision>29</cp:revision>
  <dcterms:created xsi:type="dcterms:W3CDTF">2019-06-25T14:30:41Z</dcterms:created>
  <dcterms:modified xsi:type="dcterms:W3CDTF">2019-06-25T16:28:43Z</dcterms:modified>
</cp:coreProperties>
</file>