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43D560-76D6-408D-A6C4-C75B8878B323}" type="datetimeFigureOut">
              <a:rPr lang="it-IT" smtClean="0"/>
              <a:t>23/06/2019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7CCA9-DA5D-499C-BC37-669A8B48813F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2ahUKEwi4ipHAi4DjAhXHy6QKHSjFAOAQjRx6BAgBEAU&amp;url=/url?sa=i&amp;rct=j&amp;q=&amp;esrc=s&amp;source=images&amp;cd=&amp;ved=2ahUKEwj4iOCki4DjAhXLDOwKHUHKA1QQjRx6BAgBEAU&amp;url=https%3A%2F%2Fwww.activesustainability.com%2Fclimate-change%2Fmitigation-adaptation-climate-change%2F&amp;psig=AOvVaw3e4ngVfGqFmcu0GcLH9_ke&amp;ust=1561395438005289&amp;psig=AOvVaw3e4ngVfGqFmcu0GcLH9_ke&amp;ust=156139543800528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t/url?sa=i&amp;rct=j&amp;q=&amp;esrc=s&amp;source=images&amp;cd=&amp;cad=rja&amp;uact=8&amp;ved=2ahUKEwj_i5q4___iAhUPZFAKHQbWAHcQjRx6BAgBEAU&amp;url=/url?sa=i&amp;rct=j&amp;q=&amp;esrc=s&amp;source=images&amp;cd=&amp;ved=2ahUKEwi_9-uk___iAhUSJlAKHU_bBF4QjRx6BAgBEAU&amp;url=https%3A%2F%2Fdraxe.com%2Fhealth-effects-climate-change%2F&amp;psig=AOvVaw1FJKbWHERLc7_tYUzj1aOM&amp;ust=1561392708780689&amp;psig=AOvVaw1FJKbWHERLc7_tYUzj1aOM&amp;ust=15613927087806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it/url?sa=i&amp;rct=j&amp;q=&amp;esrc=s&amp;source=images&amp;cd=&amp;ved=2ahUKEwjlkMmV_v_iAhVEL1AKHVu8AV8QjRx6BAgBEAU&amp;url=https://lacrossetribune.com/news/local/in-a-decade-of-floods-officials-say-this-was-the/article_b23b8165-2374-5094-b195-a2d6d57d9475.html&amp;psig=AOvVaw0eC49ovfpcfB63oOXYkFSg&amp;ust=1561392393429634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://www.google.it/url?sa=i&amp;rct=j&amp;q=&amp;esrc=s&amp;source=images&amp;cd=&amp;ved=2ahUKEwjR-63B_v_iAhURZ1AKHYyOCTsQjRx6BAgBEAU&amp;url=http://darshanbelgaum.com/inflation-in-staple-food-continues/&amp;psig=AOvVaw3UP7-RlgrH7J3RFnXbg88B&amp;ust=15613924985893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it/url?sa=i&amp;rct=j&amp;q=&amp;esrc=s&amp;source=images&amp;cd=&amp;cad=rja&amp;uact=8&amp;ved=2ahUKEwijrMqogIDjAhUCJVAKHfFOBG4QjRx6BAgBEAU&amp;url=/url?sa=i&amp;rct=j&amp;q=&amp;esrc=s&amp;source=images&amp;cd=&amp;ved=2ahUKEwjarr2dgIDjAhUIL1AKHXA7DWwQjRx6BAgBEAU&amp;url=https%3A%2F%2Fhealth2016.globalchange.gov%2F&amp;psig=AOvVaw1FJKbWHERLc7_tYUzj1aOM&amp;ust=1561392708780689&amp;psig=AOvVaw1FJKbWHERLc7_tYUzj1aOM&amp;ust=156139270878068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it/url?sa=i&amp;rct=j&amp;q=&amp;esrc=s&amp;source=images&amp;cd=&amp;ved=2ahUKEwiHp9i69f_iAhXS3KQKHaJrAjIQjRx6BAgBEAU&amp;url=https://health2016.globalchange.gov/&amp;psig=AOvVaw3CzZhmtoIWhFnuasQq1gIP&amp;ust=156139007214768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s://www.google.it/url?sa=i&amp;rct=j&amp;q=&amp;esrc=s&amp;source=images&amp;cd=&amp;ved=2ahUKEwjgp7mNg4DjAhXCaVAKHXSuDwQQjRx6BAgBEAU&amp;url=https://www.greenbiz.com/article/how-climate-change-adding-health-risks-poor-people&amp;psig=AOvVaw12ezhVMSKM35CApVkb-cqE&amp;ust=1561393724621939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it/url?sa=i&amp;rct=j&amp;q=&amp;esrc=s&amp;source=images&amp;cd=&amp;ved=2ahUKEwjYzsfng4DjAhUBPVAKHaRUB5YQjRx6BAgBEAU&amp;url=https://www.alamy.es/pequena-isla-con-arena-de-un-estrecho-istmo-que-une-al-continente-vista-aerea-isola-dei-gabbiani-gallura-cerdena-italia-image211359799.html&amp;psig=AOvVaw2U9JhXHXcTL6v6yzhTHSMo&amp;ust=156139382356613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it/url?sa=i&amp;rct=j&amp;q=&amp;esrc=s&amp;source=images&amp;cd=&amp;ved=2ahUKEwjgjJa1g4DjAhWSbVAKHZTfBC0QjRx6BAgBEAU&amp;url=https://www.wearewater.org/es/cambio-climatico-la-solucion-empieza-hoy-no-ma%C3%B1ana_294311&amp;psig=AOvVaw2U9JhXHXcTL6v6yzhTHSMo&amp;ust=15613938235661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it/url?sa=i&amp;rct=j&amp;q=&amp;esrc=s&amp;source=images&amp;cd=&amp;ved=2ahUKEwjfnO_liYDjAhXRsKQKHde-DX4QjRx6BAgBEAU&amp;url=https://yoursay.innerwest.nsw.gov.au/preparing-for-the-impacts-of-climate-change&amp;psig=AOvVaw3e4ngVfGqFmcu0GcLH9_ke&amp;ust=156139543800528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>
                <a:latin typeface="+mn-lt"/>
              </a:rPr>
              <a:t>CLIMATE CHANGE AND HEALTH</a:t>
            </a:r>
            <a:endParaRPr lang="it-IT" sz="44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25144"/>
            <a:ext cx="1224136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magine 6" descr="C:\Documents and Settings\Marin\My Documents\Erasmus logo (2).jp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797152"/>
            <a:ext cx="144016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magine correlata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33750"/>
            <a:ext cx="6048672" cy="64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What is the impact of climate change on health?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Although </a:t>
            </a:r>
            <a:r>
              <a:rPr lang="en-US" sz="2000" dirty="0" smtClean="0"/>
              <a:t>global warming may bring some localized benefits, such as fewer winter deaths in temperate climates and increased food production in certain areas, the overall health effects of a changing climate are likely to be overwhelmingly negative. Climate change affects social and environmental determinants of health – clean air, safe drinking </a:t>
            </a:r>
            <a:r>
              <a:rPr lang="en-US" sz="2000" dirty="0" smtClean="0"/>
              <a:t>water</a:t>
            </a:r>
            <a:r>
              <a:rPr lang="en-US" sz="2000" dirty="0" smtClean="0"/>
              <a:t>, sufficient food and secure shelter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it-IT" sz="2000" dirty="0"/>
          </a:p>
        </p:txBody>
      </p:sp>
      <p:pic>
        <p:nvPicPr>
          <p:cNvPr id="4" name="irc_mi" descr="Immagine correlata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4005064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+mn-lt"/>
              </a:rPr>
              <a:t>CLIMATE IMPACT</a:t>
            </a:r>
            <a:endParaRPr lang="it-IT" sz="4000" dirty="0">
              <a:latin typeface="+mn-lt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err="1" smtClean="0"/>
              <a:t>Extreme</a:t>
            </a:r>
            <a:r>
              <a:rPr lang="it-IT" sz="2000" dirty="0" smtClean="0"/>
              <a:t> high air </a:t>
            </a:r>
            <a:r>
              <a:rPr lang="it-IT" sz="2000" dirty="0" err="1" smtClean="0"/>
              <a:t>temperatures</a:t>
            </a:r>
            <a:r>
              <a:rPr lang="it-IT" sz="2000" dirty="0" smtClean="0"/>
              <a:t> </a:t>
            </a:r>
            <a:r>
              <a:rPr lang="it-IT" sz="2000" dirty="0" err="1" smtClean="0"/>
              <a:t>contribute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directly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deaths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cardiovascular</a:t>
            </a:r>
            <a:r>
              <a:rPr lang="it-IT" sz="2000" dirty="0" smtClean="0"/>
              <a:t> and </a:t>
            </a:r>
            <a:r>
              <a:rPr lang="it-IT" sz="2000" dirty="0" err="1" smtClean="0"/>
              <a:t>respiratory</a:t>
            </a:r>
            <a:r>
              <a:rPr lang="it-IT" sz="2000" dirty="0" smtClean="0"/>
              <a:t> </a:t>
            </a:r>
            <a:r>
              <a:rPr lang="it-IT" sz="2000" dirty="0" err="1" smtClean="0"/>
              <a:t>disease</a:t>
            </a:r>
            <a:r>
              <a:rPr lang="it-IT" sz="2000" dirty="0" smtClean="0"/>
              <a:t>, </a:t>
            </a:r>
            <a:r>
              <a:rPr lang="it-IT" sz="2000" dirty="0" err="1" smtClean="0"/>
              <a:t>particularly</a:t>
            </a:r>
            <a:r>
              <a:rPr lang="it-IT" sz="2000" dirty="0" smtClean="0"/>
              <a:t> </a:t>
            </a:r>
            <a:r>
              <a:rPr lang="it-IT" sz="2000" dirty="0" err="1" smtClean="0"/>
              <a:t>among</a:t>
            </a:r>
            <a:r>
              <a:rPr lang="it-IT" sz="2000" dirty="0" smtClean="0"/>
              <a:t> </a:t>
            </a:r>
            <a:r>
              <a:rPr lang="it-IT" sz="2000" dirty="0" err="1" smtClean="0"/>
              <a:t>elderly</a:t>
            </a:r>
            <a:r>
              <a:rPr lang="it-IT" sz="2000" dirty="0" smtClean="0"/>
              <a:t> people.</a:t>
            </a:r>
          </a:p>
          <a:p>
            <a:r>
              <a:rPr lang="it-IT" sz="2000" dirty="0" smtClean="0"/>
              <a:t>High </a:t>
            </a:r>
            <a:r>
              <a:rPr lang="it-IT" sz="2000" dirty="0" err="1" smtClean="0"/>
              <a:t>temperatures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raise</a:t>
            </a:r>
            <a:r>
              <a:rPr lang="it-IT" sz="2000" dirty="0" smtClean="0"/>
              <a:t> the </a:t>
            </a:r>
            <a:r>
              <a:rPr lang="it-IT" sz="2000" dirty="0" err="1" smtClean="0"/>
              <a:t>levels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ozone</a:t>
            </a:r>
            <a:r>
              <a:rPr lang="it-IT" sz="2000" dirty="0" smtClean="0"/>
              <a:t> and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pollutants</a:t>
            </a:r>
            <a:r>
              <a:rPr lang="it-IT" sz="2000" dirty="0" smtClean="0"/>
              <a:t> in the air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exacerbate</a:t>
            </a:r>
            <a:r>
              <a:rPr lang="it-IT" sz="2000" dirty="0" smtClean="0"/>
              <a:t> </a:t>
            </a:r>
            <a:r>
              <a:rPr lang="it-IT" sz="2000" dirty="0" err="1" smtClean="0"/>
              <a:t>cardiovascular</a:t>
            </a:r>
            <a:r>
              <a:rPr lang="it-IT" sz="2000" dirty="0" smtClean="0"/>
              <a:t> and </a:t>
            </a:r>
            <a:r>
              <a:rPr lang="it-IT" sz="2000" dirty="0" err="1" smtClean="0"/>
              <a:t>respiratory</a:t>
            </a:r>
            <a:r>
              <a:rPr lang="it-IT" sz="2000" dirty="0" smtClean="0"/>
              <a:t> </a:t>
            </a:r>
            <a:r>
              <a:rPr lang="it-IT" sz="2000" dirty="0" err="1" smtClean="0"/>
              <a:t>disease</a:t>
            </a:r>
            <a:r>
              <a:rPr lang="it-IT" sz="2000" dirty="0" smtClean="0"/>
              <a:t>. </a:t>
            </a:r>
            <a:r>
              <a:rPr lang="it-IT" sz="2000" dirty="0" err="1" smtClean="0"/>
              <a:t>Pollen</a:t>
            </a:r>
            <a:r>
              <a:rPr lang="it-IT" sz="2000" dirty="0" smtClean="0"/>
              <a:t> and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aeroallergen</a:t>
            </a:r>
            <a:r>
              <a:rPr lang="it-IT" sz="2000" dirty="0" smtClean="0"/>
              <a:t> </a:t>
            </a:r>
            <a:r>
              <a:rPr lang="it-IT" sz="2000" dirty="0" err="1" smtClean="0"/>
              <a:t>levels</a:t>
            </a:r>
            <a:r>
              <a:rPr lang="it-IT" sz="2000" dirty="0" smtClean="0"/>
              <a:t> are </a:t>
            </a: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in </a:t>
            </a:r>
            <a:r>
              <a:rPr lang="it-IT" sz="2000" dirty="0" err="1" smtClean="0"/>
              <a:t>extreme</a:t>
            </a:r>
            <a:r>
              <a:rPr lang="it-IT" sz="2000" dirty="0" smtClean="0"/>
              <a:t> </a:t>
            </a:r>
            <a:r>
              <a:rPr lang="it-IT" sz="2000" dirty="0" err="1" smtClean="0"/>
              <a:t>heat</a:t>
            </a:r>
            <a:r>
              <a:rPr lang="it-IT" sz="2000" dirty="0" smtClean="0"/>
              <a:t>. </a:t>
            </a:r>
            <a:r>
              <a:rPr lang="it-IT" sz="2000" dirty="0" err="1" smtClean="0"/>
              <a:t>These</a:t>
            </a:r>
            <a:r>
              <a:rPr lang="it-IT" sz="2000" dirty="0" smtClean="0"/>
              <a:t> can trigger </a:t>
            </a:r>
            <a:r>
              <a:rPr lang="it-IT" sz="2000" dirty="0" err="1" smtClean="0"/>
              <a:t>asthma</a:t>
            </a:r>
            <a:r>
              <a:rPr lang="it-IT" sz="2000" dirty="0" smtClean="0"/>
              <a:t>. </a:t>
            </a:r>
          </a:p>
          <a:p>
            <a:r>
              <a:rPr lang="it-IT" sz="2000" dirty="0" err="1" smtClean="0"/>
              <a:t>Rising</a:t>
            </a:r>
            <a:r>
              <a:rPr lang="it-IT" sz="2000" dirty="0" smtClean="0"/>
              <a:t> </a:t>
            </a:r>
            <a:r>
              <a:rPr lang="it-IT" sz="2000" dirty="0" err="1" smtClean="0"/>
              <a:t>sea</a:t>
            </a:r>
            <a:r>
              <a:rPr lang="it-IT" sz="2000" dirty="0" smtClean="0"/>
              <a:t> </a:t>
            </a:r>
            <a:r>
              <a:rPr lang="it-IT" sz="2000" dirty="0" err="1" smtClean="0"/>
              <a:t>levels</a:t>
            </a:r>
            <a:r>
              <a:rPr lang="it-IT" sz="2000" dirty="0" smtClean="0"/>
              <a:t> and </a:t>
            </a:r>
            <a:r>
              <a:rPr lang="it-IT" sz="2000" dirty="0" err="1" smtClean="0"/>
              <a:t>increasingly</a:t>
            </a:r>
            <a:r>
              <a:rPr lang="it-IT" sz="2000" dirty="0" smtClean="0"/>
              <a:t> </a:t>
            </a:r>
            <a:r>
              <a:rPr lang="it-IT" sz="2000" dirty="0" err="1" smtClean="0"/>
              <a:t>extreme</a:t>
            </a:r>
            <a:r>
              <a:rPr lang="it-IT" sz="2000" dirty="0" smtClean="0"/>
              <a:t> </a:t>
            </a:r>
            <a:r>
              <a:rPr lang="it-IT" sz="2000" dirty="0" err="1" smtClean="0"/>
              <a:t>weather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destroy</a:t>
            </a:r>
            <a:r>
              <a:rPr lang="it-IT" sz="2000" dirty="0" smtClean="0"/>
              <a:t> </a:t>
            </a:r>
            <a:r>
              <a:rPr lang="it-IT" sz="2000" dirty="0" err="1" smtClean="0"/>
              <a:t>homes</a:t>
            </a:r>
            <a:r>
              <a:rPr lang="it-IT" sz="2000" dirty="0" smtClean="0"/>
              <a:t>, </a:t>
            </a:r>
            <a:r>
              <a:rPr lang="it-IT" sz="2000" dirty="0" err="1" smtClean="0"/>
              <a:t>medical</a:t>
            </a:r>
            <a:r>
              <a:rPr lang="it-IT" sz="2000" dirty="0" smtClean="0"/>
              <a:t> </a:t>
            </a:r>
            <a:r>
              <a:rPr lang="it-IT" sz="2000" dirty="0" err="1" smtClean="0"/>
              <a:t>facilities</a:t>
            </a:r>
            <a:r>
              <a:rPr lang="it-IT" sz="2000" dirty="0" smtClean="0"/>
              <a:t> and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essential</a:t>
            </a:r>
            <a:r>
              <a:rPr lang="it-IT" sz="2000" dirty="0" smtClean="0"/>
              <a:t>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. </a:t>
            </a:r>
            <a:r>
              <a:rPr lang="it-IT" sz="2000" dirty="0" smtClean="0"/>
              <a:t>More </a:t>
            </a:r>
            <a:r>
              <a:rPr lang="it-IT" sz="2000" dirty="0" err="1" smtClean="0"/>
              <a:t>than</a:t>
            </a:r>
            <a:r>
              <a:rPr lang="it-IT" sz="2000" dirty="0" smtClean="0"/>
              <a:t> </a:t>
            </a:r>
            <a:r>
              <a:rPr lang="it-IT" sz="2000" dirty="0" err="1" smtClean="0"/>
              <a:t>half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world's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</a:t>
            </a:r>
            <a:r>
              <a:rPr lang="it-IT" sz="2000" dirty="0" err="1" smtClean="0"/>
              <a:t>lives</a:t>
            </a:r>
            <a:r>
              <a:rPr lang="it-IT" sz="2000" dirty="0" smtClean="0"/>
              <a:t> </a:t>
            </a:r>
            <a:r>
              <a:rPr lang="it-IT" sz="2000" dirty="0" err="1" smtClean="0"/>
              <a:t>within</a:t>
            </a:r>
            <a:r>
              <a:rPr lang="it-IT" sz="2000" dirty="0" smtClean="0"/>
              <a:t> 60 km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sea</a:t>
            </a:r>
            <a:r>
              <a:rPr lang="it-IT" sz="2000" dirty="0" smtClean="0"/>
              <a:t>. People </a:t>
            </a:r>
            <a:r>
              <a:rPr lang="it-IT" sz="2000" dirty="0" err="1" smtClean="0"/>
              <a:t>may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forced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move</a:t>
            </a:r>
            <a:r>
              <a:rPr lang="it-IT" sz="2000" dirty="0" smtClean="0"/>
              <a:t>, </a:t>
            </a:r>
            <a:r>
              <a:rPr lang="it-IT" sz="2000" dirty="0" err="1" smtClean="0"/>
              <a:t>which</a:t>
            </a:r>
            <a:r>
              <a:rPr lang="it-IT" sz="2000" dirty="0" smtClean="0"/>
              <a:t> in turn </a:t>
            </a:r>
            <a:r>
              <a:rPr lang="it-IT" sz="2000" dirty="0" err="1" smtClean="0"/>
              <a:t>heightens</a:t>
            </a:r>
            <a:r>
              <a:rPr lang="it-IT" sz="2000" dirty="0" smtClean="0"/>
              <a:t> the </a:t>
            </a:r>
            <a:r>
              <a:rPr lang="it-IT" sz="2000" dirty="0" err="1" smtClean="0"/>
              <a:t>risk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a </a:t>
            </a:r>
            <a:r>
              <a:rPr lang="it-IT" sz="2000" dirty="0" err="1" smtClean="0"/>
              <a:t>range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health</a:t>
            </a:r>
            <a:r>
              <a:rPr lang="it-IT" sz="2000" dirty="0" smtClean="0"/>
              <a:t>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,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mental</a:t>
            </a:r>
            <a:r>
              <a:rPr lang="it-IT" sz="2000" dirty="0" smtClean="0"/>
              <a:t> </a:t>
            </a:r>
            <a:r>
              <a:rPr lang="it-IT" sz="2000" dirty="0" err="1" smtClean="0"/>
              <a:t>disorders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communicable</a:t>
            </a:r>
            <a:r>
              <a:rPr lang="it-IT" sz="2000" dirty="0" smtClean="0"/>
              <a:t> </a:t>
            </a:r>
            <a:r>
              <a:rPr lang="it-IT" sz="2000" dirty="0" err="1" smtClean="0"/>
              <a:t>diseases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Increasingly</a:t>
            </a:r>
            <a:r>
              <a:rPr lang="it-IT" sz="2000" dirty="0" smtClean="0"/>
              <a:t> </a:t>
            </a:r>
            <a:r>
              <a:rPr lang="it-IT" sz="2000" dirty="0" err="1" smtClean="0"/>
              <a:t>variable</a:t>
            </a:r>
            <a:r>
              <a:rPr lang="it-IT" sz="2000" dirty="0" smtClean="0"/>
              <a:t> </a:t>
            </a:r>
            <a:r>
              <a:rPr lang="it-IT" sz="2000" dirty="0" err="1" smtClean="0"/>
              <a:t>rainfall</a:t>
            </a:r>
            <a:r>
              <a:rPr lang="it-IT" sz="2000" dirty="0" smtClean="0"/>
              <a:t> </a:t>
            </a:r>
            <a:r>
              <a:rPr lang="it-IT" sz="2000" dirty="0" err="1" smtClean="0"/>
              <a:t>patterns</a:t>
            </a:r>
            <a:r>
              <a:rPr lang="it-IT" sz="2000" dirty="0" smtClean="0"/>
              <a:t> are </a:t>
            </a:r>
            <a:r>
              <a:rPr lang="it-IT" sz="2000" dirty="0" err="1" smtClean="0"/>
              <a:t>likely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affect</a:t>
            </a:r>
            <a:r>
              <a:rPr lang="it-IT" sz="2000" dirty="0" smtClean="0"/>
              <a:t> the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fresh</a:t>
            </a:r>
            <a:r>
              <a:rPr lang="it-IT" sz="2000" dirty="0" smtClean="0"/>
              <a:t> water. A </a:t>
            </a:r>
            <a:r>
              <a:rPr lang="it-IT" sz="2000" dirty="0" err="1" smtClean="0"/>
              <a:t>lack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safe</a:t>
            </a:r>
            <a:r>
              <a:rPr lang="it-IT" sz="2000" dirty="0" smtClean="0"/>
              <a:t> water can compromise </a:t>
            </a:r>
            <a:r>
              <a:rPr lang="it-IT" sz="2000" dirty="0" err="1" smtClean="0"/>
              <a:t>hygiene</a:t>
            </a:r>
            <a:r>
              <a:rPr lang="it-IT" sz="2000" dirty="0" smtClean="0"/>
              <a:t>;</a:t>
            </a:r>
            <a:r>
              <a:rPr lang="it-IT" sz="2000" dirty="0" smtClean="0"/>
              <a:t> in </a:t>
            </a:r>
            <a:r>
              <a:rPr lang="it-IT" sz="2000" dirty="0" err="1" smtClean="0"/>
              <a:t>extreme</a:t>
            </a:r>
            <a:r>
              <a:rPr lang="it-IT" sz="2000" dirty="0" smtClean="0"/>
              <a:t> </a:t>
            </a:r>
            <a:r>
              <a:rPr lang="it-IT" sz="2000" dirty="0" err="1" smtClean="0"/>
              <a:t>cases</a:t>
            </a:r>
            <a:r>
              <a:rPr lang="it-IT" sz="2000" dirty="0" smtClean="0"/>
              <a:t>, water </a:t>
            </a:r>
            <a:r>
              <a:rPr lang="it-IT" sz="2000" dirty="0" err="1" smtClean="0"/>
              <a:t>scarcity</a:t>
            </a:r>
            <a:r>
              <a:rPr lang="it-IT" sz="2000" dirty="0" smtClean="0"/>
              <a:t> </a:t>
            </a:r>
            <a:r>
              <a:rPr lang="it-IT" sz="2000" dirty="0" err="1" smtClean="0"/>
              <a:t>leads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drought</a:t>
            </a:r>
            <a:r>
              <a:rPr lang="it-IT" sz="2000" dirty="0" smtClean="0"/>
              <a:t> and </a:t>
            </a:r>
            <a:r>
              <a:rPr lang="it-IT" sz="2000" dirty="0" err="1" smtClean="0"/>
              <a:t>famine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atin typeface="+mn-lt"/>
              </a:rPr>
              <a:t>CLIMATE IMPACT</a:t>
            </a:r>
            <a:endParaRPr lang="it-IT" sz="4000" dirty="0">
              <a:latin typeface="+mn-lt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>
          <a:xfrm>
            <a:off x="251520" y="1772816"/>
            <a:ext cx="3528392" cy="47525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851920" y="908720"/>
            <a:ext cx="5112568" cy="5616624"/>
          </a:xfrm>
        </p:spPr>
        <p:txBody>
          <a:bodyPr>
            <a:normAutofit lnSpcReduction="10000"/>
          </a:bodyPr>
          <a:lstStyle/>
          <a:p>
            <a:r>
              <a:rPr lang="it-IT" sz="2000" dirty="0" err="1" smtClean="0">
                <a:latin typeface="+mj-lt"/>
              </a:rPr>
              <a:t>Floods</a:t>
            </a:r>
            <a:r>
              <a:rPr lang="it-IT" sz="2000" dirty="0" smtClean="0">
                <a:latin typeface="+mj-lt"/>
              </a:rPr>
              <a:t> are </a:t>
            </a:r>
            <a:r>
              <a:rPr lang="it-IT" sz="2000" dirty="0" err="1" smtClean="0">
                <a:latin typeface="+mj-lt"/>
              </a:rPr>
              <a:t>also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increasing</a:t>
            </a:r>
            <a:r>
              <a:rPr lang="it-IT" sz="2000" dirty="0" smtClean="0">
                <a:latin typeface="+mj-lt"/>
              </a:rPr>
              <a:t> in </a:t>
            </a:r>
            <a:r>
              <a:rPr lang="it-IT" sz="2000" dirty="0" err="1" smtClean="0">
                <a:latin typeface="+mj-lt"/>
              </a:rPr>
              <a:t>frequency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intensity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they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contaminate </a:t>
            </a:r>
            <a:r>
              <a:rPr lang="it-IT" sz="2000" dirty="0" err="1" smtClean="0">
                <a:latin typeface="+mj-lt"/>
              </a:rPr>
              <a:t>freshwater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supplies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heighten</a:t>
            </a:r>
            <a:r>
              <a:rPr lang="it-IT" sz="2000" dirty="0" smtClean="0">
                <a:latin typeface="+mj-lt"/>
              </a:rPr>
              <a:t> the </a:t>
            </a:r>
            <a:r>
              <a:rPr lang="it-IT" sz="2000" dirty="0" err="1" smtClean="0">
                <a:latin typeface="+mj-lt"/>
              </a:rPr>
              <a:t>risk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of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water-borne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diseases</a:t>
            </a:r>
            <a:r>
              <a:rPr lang="it-IT" sz="2000" dirty="0" smtClean="0">
                <a:latin typeface="+mj-lt"/>
              </a:rPr>
              <a:t>, and create </a:t>
            </a:r>
            <a:r>
              <a:rPr lang="it-IT" sz="2000" dirty="0" err="1" smtClean="0">
                <a:latin typeface="+mj-lt"/>
              </a:rPr>
              <a:t>breeding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grounds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for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disease-carrying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insects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such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as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mosquitoes</a:t>
            </a:r>
            <a:r>
              <a:rPr lang="it-IT" sz="2000" dirty="0" smtClean="0">
                <a:latin typeface="+mj-lt"/>
              </a:rPr>
              <a:t>. </a:t>
            </a:r>
            <a:r>
              <a:rPr lang="it-IT" sz="2000" dirty="0" err="1" smtClean="0">
                <a:latin typeface="+mj-lt"/>
              </a:rPr>
              <a:t>They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also</a:t>
            </a:r>
            <a:r>
              <a:rPr lang="it-IT" sz="2000" dirty="0" smtClean="0">
                <a:latin typeface="+mj-lt"/>
              </a:rPr>
              <a:t> cause </a:t>
            </a:r>
            <a:r>
              <a:rPr lang="it-IT" sz="2000" dirty="0" err="1" smtClean="0">
                <a:latin typeface="+mj-lt"/>
              </a:rPr>
              <a:t>drownings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physical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injuries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damage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homes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disrupt</a:t>
            </a:r>
            <a:r>
              <a:rPr lang="it-IT" sz="2000" dirty="0" smtClean="0">
                <a:latin typeface="+mj-lt"/>
              </a:rPr>
              <a:t> the </a:t>
            </a:r>
            <a:r>
              <a:rPr lang="it-IT" sz="2000" dirty="0" err="1" smtClean="0">
                <a:latin typeface="+mj-lt"/>
              </a:rPr>
              <a:t>supply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of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medical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health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services</a:t>
            </a:r>
            <a:r>
              <a:rPr lang="it-IT" sz="2000" dirty="0" smtClean="0">
                <a:latin typeface="+mj-lt"/>
              </a:rPr>
              <a:t>.</a:t>
            </a:r>
          </a:p>
          <a:p>
            <a:r>
              <a:rPr lang="it-IT" sz="2000" dirty="0" err="1" smtClean="0">
                <a:latin typeface="+mj-lt"/>
              </a:rPr>
              <a:t>Rising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temperatures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variable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precipitation</a:t>
            </a:r>
            <a:r>
              <a:rPr lang="it-IT" sz="2000" dirty="0" smtClean="0">
                <a:latin typeface="+mj-lt"/>
              </a:rPr>
              <a:t> are </a:t>
            </a:r>
            <a:r>
              <a:rPr lang="it-IT" sz="2000" dirty="0" err="1" smtClean="0">
                <a:latin typeface="+mj-lt"/>
              </a:rPr>
              <a:t>likely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to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decrease</a:t>
            </a:r>
            <a:r>
              <a:rPr lang="it-IT" sz="2000" dirty="0" smtClean="0">
                <a:latin typeface="+mj-lt"/>
              </a:rPr>
              <a:t> the production </a:t>
            </a:r>
            <a:r>
              <a:rPr lang="it-IT" sz="2000" dirty="0" err="1" smtClean="0">
                <a:latin typeface="+mj-lt"/>
              </a:rPr>
              <a:t>of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staple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foods</a:t>
            </a:r>
            <a:r>
              <a:rPr lang="it-IT" sz="2000" dirty="0" smtClean="0">
                <a:latin typeface="+mj-lt"/>
              </a:rPr>
              <a:t> in </a:t>
            </a:r>
            <a:r>
              <a:rPr lang="it-IT" sz="2000" dirty="0" err="1" smtClean="0">
                <a:latin typeface="+mj-lt"/>
              </a:rPr>
              <a:t>many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of</a:t>
            </a:r>
            <a:r>
              <a:rPr lang="it-IT" sz="2000" dirty="0" smtClean="0">
                <a:latin typeface="+mj-lt"/>
              </a:rPr>
              <a:t> the </a:t>
            </a:r>
            <a:r>
              <a:rPr lang="it-IT" sz="2000" dirty="0" err="1" smtClean="0">
                <a:latin typeface="+mj-lt"/>
              </a:rPr>
              <a:t>poorest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regions</a:t>
            </a:r>
            <a:r>
              <a:rPr lang="it-IT" sz="2000" dirty="0" smtClean="0">
                <a:latin typeface="+mj-lt"/>
              </a:rPr>
              <a:t>. </a:t>
            </a:r>
            <a:r>
              <a:rPr lang="it-IT" sz="2000" dirty="0" err="1" smtClean="0">
                <a:latin typeface="+mj-lt"/>
              </a:rPr>
              <a:t>This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will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increase</a:t>
            </a:r>
            <a:r>
              <a:rPr lang="it-IT" sz="2000" dirty="0" smtClean="0">
                <a:latin typeface="+mj-lt"/>
              </a:rPr>
              <a:t> the </a:t>
            </a:r>
            <a:r>
              <a:rPr lang="it-IT" sz="2000" dirty="0" err="1" smtClean="0">
                <a:latin typeface="+mj-lt"/>
              </a:rPr>
              <a:t>prevalence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of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malnutrition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undernutrition</a:t>
            </a:r>
            <a:r>
              <a:rPr lang="it-IT" sz="2000" dirty="0" smtClean="0">
                <a:latin typeface="+mj-lt"/>
              </a:rPr>
              <a:t>.</a:t>
            </a:r>
          </a:p>
          <a:p>
            <a:r>
              <a:rPr lang="it-IT" sz="2000" dirty="0" err="1" smtClean="0">
                <a:latin typeface="+mj-lt"/>
              </a:rPr>
              <a:t>Climatic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conditions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strongly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affect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water-borne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diseases</a:t>
            </a:r>
            <a:r>
              <a:rPr lang="it-IT" sz="2000" dirty="0" smtClean="0">
                <a:latin typeface="+mj-lt"/>
              </a:rPr>
              <a:t> and </a:t>
            </a:r>
            <a:r>
              <a:rPr lang="it-IT" sz="2000" dirty="0" err="1" smtClean="0">
                <a:latin typeface="+mj-lt"/>
              </a:rPr>
              <a:t>diseases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transmitted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through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insects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err="1" smtClean="0">
                <a:latin typeface="+mj-lt"/>
              </a:rPr>
              <a:t>snails</a:t>
            </a:r>
            <a:r>
              <a:rPr lang="it-IT" sz="2000" dirty="0" smtClean="0">
                <a:latin typeface="+mj-lt"/>
              </a:rPr>
              <a:t> or </a:t>
            </a:r>
            <a:r>
              <a:rPr lang="it-IT" sz="2000" dirty="0" err="1" smtClean="0">
                <a:latin typeface="+mj-lt"/>
              </a:rPr>
              <a:t>other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cold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blooded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animals</a:t>
            </a:r>
            <a:r>
              <a:rPr lang="it-IT" sz="2000" dirty="0" smtClean="0">
                <a:latin typeface="+mj-lt"/>
              </a:rPr>
              <a:t>. </a:t>
            </a:r>
          </a:p>
          <a:p>
            <a:endParaRPr lang="it-IT" sz="2000" dirty="0" smtClean="0">
              <a:latin typeface="+mj-lt"/>
            </a:endParaRPr>
          </a:p>
          <a:p>
            <a:endParaRPr lang="it-IT" dirty="0"/>
          </a:p>
        </p:txBody>
      </p:sp>
      <p:pic>
        <p:nvPicPr>
          <p:cNvPr id="7" name="irc_mi" descr="Risultati immagini per floods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Risultati immagini per staple food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221088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Immagine correlata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628800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/>
              <a:t>CLIMATE IMPACT</a:t>
            </a:r>
            <a:endParaRPr lang="it-IT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Risultati immagini per climate change and health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628800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080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CLIMATE IMPACT ON HEALTH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100" b="1" dirty="0" err="1" smtClean="0">
                <a:latin typeface="+mn-lt"/>
              </a:rPr>
              <a:t>Who</a:t>
            </a:r>
            <a:r>
              <a:rPr lang="it-IT" sz="3100" b="1" dirty="0" smtClean="0">
                <a:latin typeface="+mn-lt"/>
              </a:rPr>
              <a:t> </a:t>
            </a:r>
            <a:r>
              <a:rPr lang="it-IT" sz="3100" b="1" dirty="0" err="1" smtClean="0">
                <a:latin typeface="+mn-lt"/>
              </a:rPr>
              <a:t>is</a:t>
            </a:r>
            <a:r>
              <a:rPr lang="it-IT" sz="3100" b="1" dirty="0" smtClean="0">
                <a:latin typeface="+mn-lt"/>
              </a:rPr>
              <a:t> at </a:t>
            </a:r>
            <a:r>
              <a:rPr lang="it-IT" sz="3100" b="1" dirty="0" err="1" smtClean="0">
                <a:latin typeface="+mn-lt"/>
              </a:rPr>
              <a:t>risk</a:t>
            </a:r>
            <a:r>
              <a:rPr lang="it-IT" sz="3100" b="1" dirty="0" smtClean="0">
                <a:latin typeface="+mn-lt"/>
              </a:rPr>
              <a:t>?</a:t>
            </a:r>
            <a:br>
              <a:rPr lang="it-IT" sz="3100" b="1" dirty="0" smtClean="0">
                <a:latin typeface="+mn-lt"/>
              </a:rPr>
            </a:br>
            <a:endParaRPr lang="it-IT" sz="3100" dirty="0"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3312368" cy="463292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populations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affected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climate</a:t>
            </a:r>
            <a:r>
              <a:rPr lang="it-IT" sz="2000" dirty="0" smtClean="0"/>
              <a:t> </a:t>
            </a:r>
            <a:r>
              <a:rPr lang="it-IT" sz="2000" dirty="0" err="1" smtClean="0"/>
              <a:t>change</a:t>
            </a:r>
            <a:r>
              <a:rPr lang="it-IT" sz="2000" dirty="0" smtClean="0"/>
              <a:t>, </a:t>
            </a:r>
            <a:r>
              <a:rPr lang="it-IT" sz="2000" dirty="0" err="1" smtClean="0"/>
              <a:t>but</a:t>
            </a:r>
            <a:r>
              <a:rPr lang="it-IT" sz="2000" dirty="0" smtClean="0"/>
              <a:t> some are more </a:t>
            </a:r>
            <a:r>
              <a:rPr lang="it-IT" sz="2000" dirty="0" err="1" smtClean="0"/>
              <a:t>vulnerable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</a:t>
            </a:r>
            <a:r>
              <a:rPr lang="it-IT" sz="2000" dirty="0" err="1" smtClean="0"/>
              <a:t>others</a:t>
            </a:r>
            <a:r>
              <a:rPr lang="it-IT" sz="2000" dirty="0" smtClean="0"/>
              <a:t>. People living in </a:t>
            </a:r>
            <a:r>
              <a:rPr lang="it-IT" sz="2000" dirty="0" err="1" smtClean="0"/>
              <a:t>small</a:t>
            </a:r>
            <a:r>
              <a:rPr lang="it-IT" sz="2000" dirty="0" smtClean="0"/>
              <a:t> </a:t>
            </a:r>
            <a:r>
              <a:rPr lang="it-IT" sz="2000" dirty="0" err="1" smtClean="0"/>
              <a:t>island</a:t>
            </a:r>
            <a:r>
              <a:rPr lang="it-IT" sz="2000" dirty="0" smtClean="0"/>
              <a:t> </a:t>
            </a:r>
            <a:r>
              <a:rPr lang="it-IT" sz="2000" dirty="0" err="1" smtClean="0"/>
              <a:t>developing</a:t>
            </a:r>
            <a:r>
              <a:rPr lang="it-IT" sz="2000" dirty="0" smtClean="0"/>
              <a:t> </a:t>
            </a:r>
            <a:r>
              <a:rPr lang="it-IT" sz="2000" dirty="0" err="1" smtClean="0"/>
              <a:t>states</a:t>
            </a:r>
            <a:r>
              <a:rPr lang="it-IT" sz="2000" dirty="0" smtClean="0"/>
              <a:t> and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coastal</a:t>
            </a:r>
            <a:r>
              <a:rPr lang="it-IT" sz="2000" dirty="0" smtClean="0"/>
              <a:t> </a:t>
            </a:r>
            <a:r>
              <a:rPr lang="it-IT" sz="2000" dirty="0" err="1" smtClean="0"/>
              <a:t>regions</a:t>
            </a:r>
            <a:r>
              <a:rPr lang="it-IT" sz="2000" dirty="0" smtClean="0"/>
              <a:t>, </a:t>
            </a:r>
            <a:r>
              <a:rPr lang="it-IT" sz="2000" dirty="0" err="1" smtClean="0"/>
              <a:t>megacities</a:t>
            </a:r>
            <a:r>
              <a:rPr lang="it-IT" sz="2000" dirty="0" smtClean="0"/>
              <a:t>, and </a:t>
            </a:r>
            <a:r>
              <a:rPr lang="it-IT" sz="2000" dirty="0" err="1" smtClean="0"/>
              <a:t>mountainous</a:t>
            </a:r>
            <a:r>
              <a:rPr lang="it-IT" sz="2000" dirty="0" smtClean="0"/>
              <a:t> and </a:t>
            </a:r>
            <a:r>
              <a:rPr lang="it-IT" sz="2000" dirty="0" err="1" smtClean="0"/>
              <a:t>polar</a:t>
            </a:r>
            <a:r>
              <a:rPr lang="it-IT" sz="2000" dirty="0" smtClean="0"/>
              <a:t> </a:t>
            </a:r>
            <a:r>
              <a:rPr lang="it-IT" sz="2000" dirty="0" err="1" smtClean="0"/>
              <a:t>regions</a:t>
            </a:r>
            <a:r>
              <a:rPr lang="it-IT" sz="2000" dirty="0" smtClean="0"/>
              <a:t> are </a:t>
            </a:r>
            <a:r>
              <a:rPr lang="it-IT" sz="2000" dirty="0" err="1" smtClean="0"/>
              <a:t>particularly</a:t>
            </a:r>
            <a:r>
              <a:rPr lang="it-IT" sz="2000" dirty="0" smtClean="0"/>
              <a:t> </a:t>
            </a:r>
            <a:r>
              <a:rPr lang="it-IT" sz="2000" dirty="0" err="1" smtClean="0"/>
              <a:t>vulnerable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  <p:pic>
        <p:nvPicPr>
          <p:cNvPr id="5" name="irc_mi" descr="Risultati immagini per climate change and health who is at risk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700808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Immagine correlata">
            <a:hlinkClick r:id="rId4" tgtFrame="&quot;_blank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14908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Immagine correlata">
            <a:hlinkClick r:id="rId6" tgtFrame="&quot;_blank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3717032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85800" y="620688"/>
            <a:ext cx="3958208" cy="144016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What are we doing to combat climate change?</a:t>
            </a:r>
            <a:endParaRPr lang="en-US" sz="3200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2"/>
          </p:nvPr>
        </p:nvSpPr>
        <p:spPr>
          <a:xfrm>
            <a:off x="467544" y="2852936"/>
            <a:ext cx="4176464" cy="34563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If </a:t>
            </a:r>
            <a:r>
              <a:rPr lang="en-US" sz="3200" dirty="0" smtClean="0">
                <a:latin typeface="+mj-lt"/>
              </a:rPr>
              <a:t>the effects of climate change are already in place, the answers to tackle them are lagging behind.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932040" y="1196752"/>
            <a:ext cx="34460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latin typeface="+mn-lt"/>
              </a:rPr>
              <a:t>WHAT CAN WE DO?</a:t>
            </a:r>
            <a:endParaRPr lang="it-IT" sz="4000" dirty="0">
              <a:latin typeface="+mn-l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4968552"/>
          </a:xfrm>
        </p:spPr>
        <p:txBody>
          <a:bodyPr/>
          <a:lstStyle/>
          <a:p>
            <a:pPr>
              <a:buNone/>
            </a:pPr>
            <a:r>
              <a:rPr lang="it-IT" sz="2400" b="1" dirty="0" err="1" smtClean="0"/>
              <a:t>M</a:t>
            </a:r>
            <a:r>
              <a:rPr lang="it-IT" sz="2400" b="1" dirty="0" err="1" smtClean="0"/>
              <a:t>itigation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policies</a:t>
            </a:r>
            <a:endParaRPr lang="it-IT" sz="2400" b="1" dirty="0" smtClean="0"/>
          </a:p>
          <a:p>
            <a:r>
              <a:rPr lang="en-US" sz="2400" dirty="0" smtClean="0"/>
              <a:t>It has been highlighted in studies conducted in different countries, the important advantage in terms of cost-benefits of mitigation strategies with effects on the environment and with important public health implications.</a:t>
            </a:r>
          </a:p>
          <a:p>
            <a:endParaRPr lang="it-IT" dirty="0"/>
          </a:p>
        </p:txBody>
      </p:sp>
      <p:pic>
        <p:nvPicPr>
          <p:cNvPr id="7" name="irc_mi" descr="Risultati immagini per climate change and health mitigation policies">
            <a:hlinkClick r:id="rId2" tgtFrame="&quot;_blank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573016"/>
            <a:ext cx="48965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378</Words>
  <Application>Microsoft Office PowerPoint</Application>
  <PresentationFormat>Presentazione su schermo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CLIMATE CHANGE AND HEALTH</vt:lpstr>
      <vt:lpstr>What is the impact of climate change on health?</vt:lpstr>
      <vt:lpstr>CLIMATE IMPACT</vt:lpstr>
      <vt:lpstr>CLIMATE IMPACT</vt:lpstr>
      <vt:lpstr>CLIMATE IMPACT</vt:lpstr>
      <vt:lpstr>CLIMATE IMPACT ON HEALTH</vt:lpstr>
      <vt:lpstr> Who is at risk? </vt:lpstr>
      <vt:lpstr>  What are we doing to combat climate change?</vt:lpstr>
      <vt:lpstr>WHAT CAN WE DO?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HEALTH</dc:title>
  <dc:creator>Fausto</dc:creator>
  <cp:lastModifiedBy>Fausto</cp:lastModifiedBy>
  <cp:revision>34</cp:revision>
  <dcterms:created xsi:type="dcterms:W3CDTF">2019-06-23T15:05:58Z</dcterms:created>
  <dcterms:modified xsi:type="dcterms:W3CDTF">2019-06-23T17:09:10Z</dcterms:modified>
</cp:coreProperties>
</file>