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361488" cy="6121400"/>
  <p:notesSz cx="7104063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744" y="-77"/>
      </p:cViewPr>
      <p:guideLst>
        <p:guide orient="horz" pos="1928"/>
        <p:guide pos="294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02112" y="1901602"/>
            <a:ext cx="7957265" cy="131213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04223" y="3468793"/>
            <a:ext cx="6553042" cy="15643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87C0B-3966-4CA6-A659-A6A4F26C3217}" type="datetimeFigureOut">
              <a:rPr lang="it-IT" smtClean="0"/>
              <a:pPr/>
              <a:t>19/06/2019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64A1-9368-4786-AA60-8A0224F42E4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87C0B-3966-4CA6-A659-A6A4F26C3217}" type="datetimeFigureOut">
              <a:rPr lang="it-IT" smtClean="0"/>
              <a:pPr/>
              <a:t>19/06/2019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64A1-9368-4786-AA60-8A0224F42E4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949605" y="218217"/>
            <a:ext cx="2155093" cy="4663317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79452" y="218217"/>
            <a:ext cx="6314128" cy="4663317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87C0B-3966-4CA6-A659-A6A4F26C3217}" type="datetimeFigureOut">
              <a:rPr lang="it-IT" smtClean="0"/>
              <a:pPr/>
              <a:t>19/06/2019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64A1-9368-4786-AA60-8A0224F42E4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87C0B-3966-4CA6-A659-A6A4F26C3217}" type="datetimeFigureOut">
              <a:rPr lang="it-IT" smtClean="0"/>
              <a:pPr/>
              <a:t>19/06/2019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64A1-9368-4786-AA60-8A0224F42E4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39493" y="3933567"/>
            <a:ext cx="7957265" cy="121577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39493" y="2594511"/>
            <a:ext cx="7957265" cy="13390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87C0B-3966-4CA6-A659-A6A4F26C3217}" type="datetimeFigureOut">
              <a:rPr lang="it-IT" smtClean="0"/>
              <a:pPr/>
              <a:t>19/06/2019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64A1-9368-4786-AA60-8A0224F42E4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79452" y="1275292"/>
            <a:ext cx="4233797" cy="360624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869275" y="1275292"/>
            <a:ext cx="4235423" cy="360624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87C0B-3966-4CA6-A659-A6A4F26C3217}" type="datetimeFigureOut">
              <a:rPr lang="it-IT" smtClean="0"/>
              <a:pPr/>
              <a:t>19/06/2019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64A1-9368-4786-AA60-8A0224F42E4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8075" y="245140"/>
            <a:ext cx="8425339" cy="1020233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68074" y="1370230"/>
            <a:ext cx="4136283" cy="5710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8074" y="1941278"/>
            <a:ext cx="4136283" cy="352689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755506" y="1370230"/>
            <a:ext cx="4137908" cy="5710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755506" y="1941278"/>
            <a:ext cx="4137908" cy="352689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87C0B-3966-4CA6-A659-A6A4F26C3217}" type="datetimeFigureOut">
              <a:rPr lang="it-IT" smtClean="0"/>
              <a:pPr/>
              <a:t>19/06/2019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64A1-9368-4786-AA60-8A0224F42E4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87C0B-3966-4CA6-A659-A6A4F26C3217}" type="datetimeFigureOut">
              <a:rPr lang="it-IT" smtClean="0"/>
              <a:pPr/>
              <a:t>19/06/2019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64A1-9368-4786-AA60-8A0224F42E4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87C0B-3966-4CA6-A659-A6A4F26C3217}" type="datetimeFigureOut">
              <a:rPr lang="it-IT" smtClean="0"/>
              <a:pPr/>
              <a:t>19/06/2019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64A1-9368-4786-AA60-8A0224F42E4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8075" y="243723"/>
            <a:ext cx="3079865" cy="10372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660082" y="243723"/>
            <a:ext cx="5233332" cy="522444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68075" y="1280960"/>
            <a:ext cx="3079865" cy="418720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87C0B-3966-4CA6-A659-A6A4F26C3217}" type="datetimeFigureOut">
              <a:rPr lang="it-IT" smtClean="0"/>
              <a:pPr/>
              <a:t>19/06/2019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64A1-9368-4786-AA60-8A0224F42E4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834917" y="4284980"/>
            <a:ext cx="5616893" cy="50586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834917" y="546958"/>
            <a:ext cx="5616893" cy="36728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834917" y="4790846"/>
            <a:ext cx="5616893" cy="7184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87C0B-3966-4CA6-A659-A6A4F26C3217}" type="datetimeFigureOut">
              <a:rPr lang="it-IT" smtClean="0"/>
              <a:pPr/>
              <a:t>19/06/2019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64A1-9368-4786-AA60-8A0224F42E4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68075" y="245140"/>
            <a:ext cx="8425339" cy="1020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68075" y="1428327"/>
            <a:ext cx="8425339" cy="40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68075" y="5673631"/>
            <a:ext cx="2184347" cy="3259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87C0B-3966-4CA6-A659-A6A4F26C3217}" type="datetimeFigureOut">
              <a:rPr lang="it-IT" smtClean="0"/>
              <a:pPr/>
              <a:t>19/06/2019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98509" y="5673631"/>
            <a:ext cx="2964471" cy="3259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709067" y="5673631"/>
            <a:ext cx="2184347" cy="3259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DE64A1-9368-4786-AA60-8A0224F42E4E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elocal.it/20150709/one-killed-as-tornado-sweeps-through-venice" TargetMode="External"/><Relationship Id="rId2" Type="http://schemas.openxmlformats.org/officeDocument/2006/relationships/hyperlink" Target="https://www.thelocal.it/20150717/heatwave-kills-140-pensioners-in-piedmont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.jpeg"/><Relationship Id="rId5" Type="http://schemas.openxmlformats.org/officeDocument/2006/relationships/hyperlink" Target="http://www.conservation.org/NewsRoom/pressreleases/Pages/Study-Climate-Change-Will-Put-the-Squeeze-on-World%E2%80%99s-Wineries--Wilderness.aspx" TargetMode="External"/><Relationship Id="rId4" Type="http://schemas.openxmlformats.org/officeDocument/2006/relationships/hyperlink" Target="https://www.thelocal.it/20150914/three-people-missing-in-italy-floodin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it/url?sa=i&amp;rct=j&amp;q=&amp;esrc=s&amp;source=images&amp;cd=&amp;ved=2ahUKEwirodqRzOTiAhXE-KQKHQIsCo0QjRx6BAgBEAU&amp;url=http://www.asc-csa.gc.ca/eng/satellites/everyday-lives/climate-change-or-global-warming.asp&amp;psig=AOvVaw1upAeU9dMDIHpfr-ZHdRgd&amp;ust=1560451154342573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it/url?sa=i&amp;rct=j&amp;q=&amp;esrc=s&amp;source=images&amp;cd=&amp;ved=2ahUKEwj1zsb48_XiAhXBCewKHfLzDHYQjRx6BAgBEAU&amp;url=https://www.bbc.com/news/science-environment-45640706&amp;psig=AOvVaw3Pu8EZCHxa_pz8NHZPD4A7&amp;ust=1561045302950252" TargetMode="External"/><Relationship Id="rId2" Type="http://schemas.openxmlformats.org/officeDocument/2006/relationships/hyperlink" Target="https://www.activesustainability.com/climate-change/what-is-the-greenhouse-effect/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google.it/url?sa=i&amp;rct=j&amp;q=&amp;esrc=s&amp;source=images&amp;cd=&amp;cad=rja&amp;uact=8&amp;ved=2ahUKEwi6qNzWzeTiAhWqsaQKHbfTAEsQjRx6BAgBEAU&amp;url=https://www.bbc.com/news/science-environment-47144058&amp;psig=AOvVaw1upAeU9dMDIHpfr-ZHdRgd&amp;ust=1560451154342573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ctivesustainability.com/climate-change/countries-risk-disappearing-climate-change/" TargetMode="External"/><Relationship Id="rId2" Type="http://schemas.openxmlformats.org/officeDocument/2006/relationships/hyperlink" Target="https://www.activesustainability.com/climate-change/impacts-climate-change/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eg"/><Relationship Id="rId4" Type="http://schemas.openxmlformats.org/officeDocument/2006/relationships/hyperlink" Target="https://www.google.it/url?sa=i&amp;rct=j&amp;q=&amp;esrc=s&amp;source=images&amp;cd=&amp;cad=rja&amp;uact=8&amp;ved=2ahUKEwifgLHuzOTiAhWuM-wKHerDAF4QjRx6BAgBEAU&amp;url=https://www.bbc.com/news/world-us-canada-46351940&amp;psig=AOvVaw1upAeU9dMDIHpfr-ZHdRgd&amp;ust=1560451154342573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it/url?sa=i&amp;rct=j&amp;q=&amp;esrc=s&amp;source=images&amp;cd=&amp;cad=rja&amp;uact=8&amp;ved=2ahUKEwiliYb7y-TiAhVCDOwKHU8oD9YQjRx6BAgBEAU&amp;url=https://climate.nasa.gov/effects/&amp;psig=AOvVaw1upAeU9dMDIHpfr-ZHdRgd&amp;ust=1560451154342573" TargetMode="External"/><Relationship Id="rId2" Type="http://schemas.openxmlformats.org/officeDocument/2006/relationships/hyperlink" Target="https://www.activesustainability.com/climate-change/the-tragedy-of-migrations-due-to-climate-change/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www.google.it/url?sa=i&amp;rct=j&amp;q=&amp;esrc=s&amp;source=images&amp;cd=&amp;ved=2ahUKEwjTv6O0zOTiAhWC16QKHZ4RBbQQjRx6BAgBEAU&amp;url=https://phys.org/news/2018-08-ten-ways-climate-wildfires-worse.html&amp;psig=AOvVaw1upAeU9dMDIHpfr-ZHdRgd&amp;ust=1560451154342573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it-IT" sz="2200" b="0" dirty="0" smtClean="0">
                <a:solidFill>
                  <a:srgbClr val="0070C0"/>
                </a:solidFill>
                <a:effectLst/>
              </a:rPr>
              <a:t/>
            </a:r>
            <a:br>
              <a:rPr lang="it-IT" sz="2200" b="0" dirty="0" smtClean="0">
                <a:solidFill>
                  <a:srgbClr val="0070C0"/>
                </a:solidFill>
                <a:effectLst/>
              </a:rPr>
            </a:br>
            <a:r>
              <a:rPr lang="it-IT" sz="2200" dirty="0">
                <a:solidFill>
                  <a:srgbClr val="0070C0"/>
                </a:solidFill>
              </a:rPr>
              <a:t/>
            </a:r>
            <a:br>
              <a:rPr lang="it-IT" sz="2200" dirty="0">
                <a:solidFill>
                  <a:srgbClr val="0070C0"/>
                </a:solidFill>
              </a:rPr>
            </a:br>
            <a:r>
              <a:rPr lang="hr-HR" sz="2200" b="0" dirty="0" smtClean="0">
                <a:solidFill>
                  <a:srgbClr val="002060"/>
                </a:solidFill>
                <a:effectLst/>
              </a:rPr>
              <a:t>Erasmus+ project 2018-2020</a:t>
            </a:r>
            <a:r>
              <a:rPr lang="hr-HR" b="0" dirty="0" smtClean="0">
                <a:solidFill>
                  <a:srgbClr val="002060"/>
                </a:solidFill>
                <a:effectLst/>
              </a:rPr>
              <a:t/>
            </a:r>
            <a:br>
              <a:rPr lang="hr-HR" b="0" dirty="0" smtClean="0">
                <a:solidFill>
                  <a:srgbClr val="002060"/>
                </a:solidFill>
                <a:effectLst/>
              </a:rPr>
            </a:br>
            <a:r>
              <a:rPr lang="hr-HR" sz="2200" b="0" dirty="0" smtClean="0">
                <a:solidFill>
                  <a:srgbClr val="002060"/>
                </a:solidFill>
                <a:effectLst/>
              </a:rPr>
              <a:t>2018-1-HR01-KA229- 047516</a:t>
            </a:r>
            <a:r>
              <a:rPr lang="it-IT" sz="2200" b="0" dirty="0" smtClean="0">
                <a:solidFill>
                  <a:srgbClr val="002060"/>
                </a:solidFill>
                <a:effectLst/>
              </a:rPr>
              <a:t/>
            </a:r>
            <a:br>
              <a:rPr lang="it-IT" sz="2200" b="0" dirty="0" smtClean="0">
                <a:solidFill>
                  <a:srgbClr val="002060"/>
                </a:solidFill>
                <a:effectLst/>
              </a:rPr>
            </a:br>
            <a:r>
              <a:rPr lang="hr-HR" sz="2200" b="0" dirty="0" smtClean="0">
                <a:solidFill>
                  <a:srgbClr val="002060"/>
                </a:solidFill>
                <a:effectLst/>
              </a:rPr>
              <a:t>Stop Climate Change – Together Europe Achieves More   </a:t>
            </a:r>
            <a:r>
              <a:rPr lang="it-IT" sz="2200" b="0" dirty="0" smtClean="0">
                <a:solidFill>
                  <a:srgbClr val="002060"/>
                </a:solidFill>
                <a:effectLst/>
              </a:rPr>
              <a:t>           </a:t>
            </a:r>
            <a:r>
              <a:rPr lang="it-IT" b="0" dirty="0" smtClean="0">
                <a:solidFill>
                  <a:srgbClr val="002060"/>
                </a:solidFill>
                <a:effectLst/>
              </a:rPr>
              <a:t/>
            </a:r>
            <a:br>
              <a:rPr lang="it-IT" b="0" dirty="0" smtClean="0">
                <a:solidFill>
                  <a:srgbClr val="002060"/>
                </a:solidFill>
                <a:effectLst/>
              </a:rPr>
            </a:br>
            <a:endParaRPr lang="it-IT" dirty="0">
              <a:solidFill>
                <a:srgbClr val="002060"/>
              </a:solidFill>
            </a:endParaRP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endParaRPr lang="it-IT" dirty="0"/>
          </a:p>
          <a:p>
            <a:pPr algn="ctr">
              <a:buNone/>
            </a:pPr>
            <a:r>
              <a:rPr lang="it-IT" sz="4000" dirty="0" smtClean="0">
                <a:solidFill>
                  <a:srgbClr val="C00000"/>
                </a:solidFill>
                <a:latin typeface="Arial Rounded MT Bold" pitchFamily="34" charset="0"/>
              </a:rPr>
              <a:t>CLIMATE CHANGE</a:t>
            </a:r>
          </a:p>
          <a:p>
            <a:pPr algn="ctr">
              <a:buNone/>
            </a:pPr>
            <a:endParaRPr lang="it-IT" sz="4000" dirty="0">
              <a:solidFill>
                <a:srgbClr val="C00000"/>
              </a:solidFill>
              <a:latin typeface="Arial Rounded MT Bold" pitchFamily="34" charset="0"/>
            </a:endParaRPr>
          </a:p>
          <a:p>
            <a:pPr algn="ctr">
              <a:buNone/>
            </a:pPr>
            <a:endParaRPr lang="it-IT" sz="4000" dirty="0" smtClean="0">
              <a:solidFill>
                <a:srgbClr val="C00000"/>
              </a:solidFill>
              <a:latin typeface="Arial Rounded MT Bold" pitchFamily="34" charset="0"/>
            </a:endParaRPr>
          </a:p>
          <a:p>
            <a:pPr algn="r">
              <a:buNone/>
            </a:pPr>
            <a:r>
              <a:rPr lang="it-IT" sz="2000" dirty="0" err="1" smtClean="0">
                <a:solidFill>
                  <a:srgbClr val="C00000"/>
                </a:solidFill>
                <a:latin typeface="Arial Rounded MT Bold" pitchFamily="34" charset="0"/>
              </a:rPr>
              <a:t>November</a:t>
            </a:r>
            <a:r>
              <a:rPr lang="it-IT" sz="2000" dirty="0" smtClean="0">
                <a:solidFill>
                  <a:srgbClr val="C00000"/>
                </a:solidFill>
                <a:latin typeface="Arial Rounded MT Bold" pitchFamily="34" charset="0"/>
              </a:rPr>
              <a:t> 2018</a:t>
            </a:r>
          </a:p>
          <a:p>
            <a:pPr algn="ctr">
              <a:buNone/>
            </a:pPr>
            <a:endParaRPr lang="it-IT" sz="4000" dirty="0">
              <a:solidFill>
                <a:srgbClr val="C00000"/>
              </a:solidFill>
              <a:latin typeface="Arial Rounded MT Bold" pitchFamily="34" charset="0"/>
            </a:endParaRPr>
          </a:p>
        </p:txBody>
      </p:sp>
      <p:pic>
        <p:nvPicPr>
          <p:cNvPr id="6" name="Immagine 5" descr="C:\Documents and Settings\Marin\My Documents\Erasmus logo (2).jpe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417048" y="252388"/>
            <a:ext cx="1247770" cy="1080120"/>
          </a:xfrm>
          <a:prstGeom prst="rect">
            <a:avLst/>
          </a:prstGeom>
          <a:noFill/>
        </p:spPr>
      </p:pic>
      <p:pic>
        <p:nvPicPr>
          <p:cNvPr id="7" name="Immagine 6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80344" y="3996804"/>
            <a:ext cx="1152128" cy="12961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latin typeface="Arial Rounded MT Bold" pitchFamily="34" charset="0"/>
              </a:rPr>
              <a:t>CONSEQUENCES FOR ITALY</a:t>
            </a:r>
            <a:endParaRPr lang="it-IT" dirty="0"/>
          </a:p>
        </p:txBody>
      </p:sp>
      <p:pic>
        <p:nvPicPr>
          <p:cNvPr id="7" name="Segnaposto contenuto 6" descr="https://www.thelocal.it/userdata/images/1448976623_rsz_5196584240_c1f17d4677_z.jpg"/>
          <p:cNvPicPr>
            <a:picLocks noGrp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216248" y="1692548"/>
            <a:ext cx="4608512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egnaposto contenuto 5"/>
          <p:cNvSpPr>
            <a:spLocks noGrp="1"/>
          </p:cNvSpPr>
          <p:nvPr>
            <p:ph sz="half" idx="2"/>
          </p:nvPr>
        </p:nvSpPr>
        <p:spPr>
          <a:xfrm>
            <a:off x="4869275" y="1275292"/>
            <a:ext cx="4275965" cy="4305688"/>
          </a:xfrm>
        </p:spPr>
        <p:txBody>
          <a:bodyPr>
            <a:normAutofit fontScale="85000" lnSpcReduction="20000"/>
          </a:bodyPr>
          <a:lstStyle/>
          <a:p>
            <a:r>
              <a:rPr lang="it-IT" dirty="0">
                <a:ea typeface="Adobe Fan Heiti Std B" pitchFamily="34" charset="-128"/>
                <a:cs typeface="Adobe Arabic" pitchFamily="18" charset="-78"/>
              </a:rPr>
              <a:t>As Italy's </a:t>
            </a:r>
            <a:r>
              <a:rPr lang="it-IT" dirty="0" err="1">
                <a:ea typeface="Adobe Fan Heiti Std B" pitchFamily="34" charset="-128"/>
                <a:cs typeface="Adobe Arabic" pitchFamily="18" charset="-78"/>
              </a:rPr>
              <a:t>glaciers</a:t>
            </a:r>
            <a:r>
              <a:rPr lang="it-IT" dirty="0">
                <a:ea typeface="Adobe Fan Heiti Std B" pitchFamily="34" charset="-128"/>
                <a:cs typeface="Adobe Arabic" pitchFamily="18" charset="-78"/>
              </a:rPr>
              <a:t> </a:t>
            </a:r>
            <a:r>
              <a:rPr lang="it-IT" dirty="0" err="1">
                <a:ea typeface="Adobe Fan Heiti Std B" pitchFamily="34" charset="-128"/>
                <a:cs typeface="Adobe Arabic" pitchFamily="18" charset="-78"/>
              </a:rPr>
              <a:t>wilt</a:t>
            </a:r>
            <a:r>
              <a:rPr lang="it-IT" dirty="0">
                <a:ea typeface="Adobe Fan Heiti Std B" pitchFamily="34" charset="-128"/>
                <a:cs typeface="Adobe Arabic" pitchFamily="18" charset="-78"/>
              </a:rPr>
              <a:t> in the </a:t>
            </a:r>
            <a:r>
              <a:rPr lang="it-IT" dirty="0" err="1">
                <a:ea typeface="Adobe Fan Heiti Std B" pitchFamily="34" charset="-128"/>
                <a:cs typeface="Adobe Arabic" pitchFamily="18" charset="-78"/>
              </a:rPr>
              <a:t>sun</a:t>
            </a:r>
            <a:r>
              <a:rPr lang="it-IT" dirty="0">
                <a:ea typeface="Adobe Fan Heiti Std B" pitchFamily="34" charset="-128"/>
                <a:cs typeface="Adobe Arabic" pitchFamily="18" charset="-78"/>
              </a:rPr>
              <a:t>, – the </a:t>
            </a:r>
            <a:r>
              <a:rPr lang="it-IT" dirty="0" err="1">
                <a:ea typeface="Adobe Fan Heiti Std B" pitchFamily="34" charset="-128"/>
                <a:cs typeface="Adobe Arabic" pitchFamily="18" charset="-78"/>
              </a:rPr>
              <a:t>coastal</a:t>
            </a:r>
            <a:r>
              <a:rPr lang="it-IT" dirty="0">
                <a:ea typeface="Adobe Fan Heiti Std B" pitchFamily="34" charset="-128"/>
                <a:cs typeface="Adobe Arabic" pitchFamily="18" charset="-78"/>
              </a:rPr>
              <a:t> </a:t>
            </a:r>
            <a:r>
              <a:rPr lang="it-IT" dirty="0" err="1">
                <a:ea typeface="Adobe Fan Heiti Std B" pitchFamily="34" charset="-128"/>
                <a:cs typeface="Adobe Arabic" pitchFamily="18" charset="-78"/>
              </a:rPr>
              <a:t>waters</a:t>
            </a:r>
            <a:r>
              <a:rPr lang="it-IT" dirty="0">
                <a:ea typeface="Adobe Fan Heiti Std B" pitchFamily="34" charset="-128"/>
                <a:cs typeface="Adobe Arabic" pitchFamily="18" charset="-78"/>
              </a:rPr>
              <a:t> </a:t>
            </a:r>
            <a:r>
              <a:rPr lang="it-IT" dirty="0" err="1">
                <a:ea typeface="Adobe Fan Heiti Std B" pitchFamily="34" charset="-128"/>
                <a:cs typeface="Adobe Arabic" pitchFamily="18" charset="-78"/>
              </a:rPr>
              <a:t>around</a:t>
            </a:r>
            <a:r>
              <a:rPr lang="it-IT" dirty="0">
                <a:ea typeface="Adobe Fan Heiti Std B" pitchFamily="34" charset="-128"/>
                <a:cs typeface="Adobe Arabic" pitchFamily="18" charset="-78"/>
              </a:rPr>
              <a:t> the </a:t>
            </a:r>
            <a:r>
              <a:rPr lang="it-IT" dirty="0" err="1">
                <a:ea typeface="Adobe Fan Heiti Std B" pitchFamily="34" charset="-128"/>
                <a:cs typeface="Adobe Arabic" pitchFamily="18" charset="-78"/>
              </a:rPr>
              <a:t>country</a:t>
            </a:r>
            <a:r>
              <a:rPr lang="it-IT" dirty="0">
                <a:ea typeface="Adobe Fan Heiti Std B" pitchFamily="34" charset="-128"/>
                <a:cs typeface="Adobe Arabic" pitchFamily="18" charset="-78"/>
              </a:rPr>
              <a:t> </a:t>
            </a:r>
            <a:r>
              <a:rPr lang="it-IT" dirty="0" err="1">
                <a:ea typeface="Adobe Fan Heiti Std B" pitchFamily="34" charset="-128"/>
                <a:cs typeface="Adobe Arabic" pitchFamily="18" charset="-78"/>
              </a:rPr>
              <a:t>will</a:t>
            </a:r>
            <a:r>
              <a:rPr lang="it-IT" dirty="0">
                <a:ea typeface="Adobe Fan Heiti Std B" pitchFamily="34" charset="-128"/>
                <a:cs typeface="Adobe Arabic" pitchFamily="18" charset="-78"/>
              </a:rPr>
              <a:t> rise, </a:t>
            </a:r>
            <a:r>
              <a:rPr lang="it-IT" dirty="0" err="1">
                <a:ea typeface="Adobe Fan Heiti Std B" pitchFamily="34" charset="-128"/>
                <a:cs typeface="Adobe Arabic" pitchFamily="18" charset="-78"/>
              </a:rPr>
              <a:t>putting</a:t>
            </a:r>
            <a:r>
              <a:rPr lang="it-IT" dirty="0">
                <a:ea typeface="Adobe Fan Heiti Std B" pitchFamily="34" charset="-128"/>
                <a:cs typeface="Adobe Arabic" pitchFamily="18" charset="-78"/>
              </a:rPr>
              <a:t> </a:t>
            </a:r>
            <a:r>
              <a:rPr lang="it-IT" dirty="0" err="1">
                <a:ea typeface="Adobe Fan Heiti Std B" pitchFamily="34" charset="-128"/>
                <a:cs typeface="Adobe Arabic" pitchFamily="18" charset="-78"/>
              </a:rPr>
              <a:t>low-lying</a:t>
            </a:r>
            <a:r>
              <a:rPr lang="it-IT" dirty="0">
                <a:ea typeface="Adobe Fan Heiti Std B" pitchFamily="34" charset="-128"/>
                <a:cs typeface="Adobe Arabic" pitchFamily="18" charset="-78"/>
              </a:rPr>
              <a:t> cultural </a:t>
            </a:r>
            <a:r>
              <a:rPr lang="it-IT" dirty="0" err="1">
                <a:ea typeface="Adobe Fan Heiti Std B" pitchFamily="34" charset="-128"/>
                <a:cs typeface="Adobe Arabic" pitchFamily="18" charset="-78"/>
              </a:rPr>
              <a:t>treasures</a:t>
            </a:r>
            <a:r>
              <a:rPr lang="it-IT" dirty="0">
                <a:ea typeface="Adobe Fan Heiti Std B" pitchFamily="34" charset="-128"/>
                <a:cs typeface="Adobe Arabic" pitchFamily="18" charset="-78"/>
              </a:rPr>
              <a:t> at </a:t>
            </a:r>
            <a:r>
              <a:rPr lang="it-IT" dirty="0" err="1">
                <a:ea typeface="Adobe Fan Heiti Std B" pitchFamily="34" charset="-128"/>
                <a:cs typeface="Adobe Arabic" pitchFamily="18" charset="-78"/>
              </a:rPr>
              <a:t>risk</a:t>
            </a:r>
            <a:r>
              <a:rPr lang="it-IT" dirty="0" smtClean="0">
                <a:ea typeface="Adobe Fan Heiti Std B" pitchFamily="34" charset="-128"/>
                <a:cs typeface="Adobe Arabic" pitchFamily="18" charset="-78"/>
              </a:rPr>
              <a:t>.</a:t>
            </a:r>
          </a:p>
          <a:p>
            <a:pPr>
              <a:buNone/>
            </a:pPr>
            <a:r>
              <a:rPr lang="it-IT" dirty="0" smtClean="0">
                <a:ea typeface="Adobe Fan Heiti Std B" pitchFamily="34" charset="-128"/>
                <a:cs typeface="Adobe Arabic" pitchFamily="18" charset="-78"/>
              </a:rPr>
              <a:t>     </a:t>
            </a:r>
            <a:r>
              <a:rPr lang="it-IT" dirty="0" err="1" smtClean="0">
                <a:ea typeface="Adobe Fan Heiti Std B" pitchFamily="34" charset="-128"/>
                <a:cs typeface="Adobe Arabic" pitchFamily="18" charset="-78"/>
              </a:rPr>
              <a:t>For</a:t>
            </a:r>
            <a:r>
              <a:rPr lang="it-IT" dirty="0" smtClean="0">
                <a:ea typeface="Adobe Fan Heiti Std B" pitchFamily="34" charset="-128"/>
                <a:cs typeface="Adobe Arabic" pitchFamily="18" charset="-78"/>
              </a:rPr>
              <a:t> </a:t>
            </a:r>
            <a:r>
              <a:rPr lang="it-IT" dirty="0" err="1">
                <a:ea typeface="Adobe Fan Heiti Std B" pitchFamily="34" charset="-128"/>
                <a:cs typeface="Adobe Arabic" pitchFamily="18" charset="-78"/>
              </a:rPr>
              <a:t>starters</a:t>
            </a:r>
            <a:r>
              <a:rPr lang="it-IT" dirty="0">
                <a:ea typeface="Adobe Fan Heiti Std B" pitchFamily="34" charset="-128"/>
                <a:cs typeface="Adobe Arabic" pitchFamily="18" charset="-78"/>
              </a:rPr>
              <a:t>, </a:t>
            </a:r>
            <a:r>
              <a:rPr lang="it-IT" dirty="0" err="1">
                <a:ea typeface="Adobe Fan Heiti Std B" pitchFamily="34" charset="-128"/>
                <a:cs typeface="Adobe Arabic" pitchFamily="18" charset="-78"/>
              </a:rPr>
              <a:t>this</a:t>
            </a:r>
            <a:r>
              <a:rPr lang="it-IT" dirty="0">
                <a:ea typeface="Adobe Fan Heiti Std B" pitchFamily="34" charset="-128"/>
                <a:cs typeface="Adobe Arabic" pitchFamily="18" charset="-78"/>
              </a:rPr>
              <a:t> </a:t>
            </a:r>
            <a:r>
              <a:rPr lang="it-IT" dirty="0" err="1">
                <a:ea typeface="Adobe Fan Heiti Std B" pitchFamily="34" charset="-128"/>
                <a:cs typeface="Adobe Arabic" pitchFamily="18" charset="-78"/>
              </a:rPr>
              <a:t>would</a:t>
            </a:r>
            <a:r>
              <a:rPr lang="it-IT" dirty="0">
                <a:ea typeface="Adobe Fan Heiti Std B" pitchFamily="34" charset="-128"/>
                <a:cs typeface="Adobe Arabic" pitchFamily="18" charset="-78"/>
              </a:rPr>
              <a:t> </a:t>
            </a:r>
            <a:r>
              <a:rPr lang="it-IT" dirty="0" err="1">
                <a:ea typeface="Adobe Fan Heiti Std B" pitchFamily="34" charset="-128"/>
                <a:cs typeface="Adobe Arabic" pitchFamily="18" charset="-78"/>
              </a:rPr>
              <a:t>destroy</a:t>
            </a:r>
            <a:r>
              <a:rPr lang="it-IT" dirty="0">
                <a:ea typeface="Adobe Fan Heiti Std B" pitchFamily="34" charset="-128"/>
                <a:cs typeface="Adobe Arabic" pitchFamily="18" charset="-78"/>
              </a:rPr>
              <a:t> the city </a:t>
            </a:r>
            <a:r>
              <a:rPr lang="it-IT" dirty="0" err="1">
                <a:ea typeface="Adobe Fan Heiti Std B" pitchFamily="34" charset="-128"/>
                <a:cs typeface="Adobe Arabic" pitchFamily="18" charset="-78"/>
              </a:rPr>
              <a:t>of</a:t>
            </a:r>
            <a:r>
              <a:rPr lang="it-IT" dirty="0">
                <a:ea typeface="Adobe Fan Heiti Std B" pitchFamily="34" charset="-128"/>
                <a:cs typeface="Adobe Arabic" pitchFamily="18" charset="-78"/>
              </a:rPr>
              <a:t> </a:t>
            </a:r>
            <a:r>
              <a:rPr lang="it-IT" dirty="0" err="1" smtClean="0">
                <a:ea typeface="Adobe Fan Heiti Std B" pitchFamily="34" charset="-128"/>
                <a:cs typeface="Adobe Arabic" pitchFamily="18" charset="-78"/>
              </a:rPr>
              <a:t>Venice</a:t>
            </a:r>
            <a:r>
              <a:rPr lang="it-IT" dirty="0">
                <a:ea typeface="Adobe Fan Heiti Std B" pitchFamily="34" charset="-128"/>
                <a:cs typeface="Adobe Arabic" pitchFamily="18" charset="-78"/>
              </a:rPr>
              <a:t>.</a:t>
            </a:r>
            <a:r>
              <a:rPr lang="it-IT" dirty="0" smtClean="0">
                <a:ea typeface="Adobe Fan Heiti Std B" pitchFamily="34" charset="-128"/>
                <a:cs typeface="Adobe Arabic" pitchFamily="18" charset="-78"/>
              </a:rPr>
              <a:t> </a:t>
            </a:r>
            <a:r>
              <a:rPr lang="it-IT" dirty="0">
                <a:ea typeface="Adobe Fan Heiti Std B" pitchFamily="34" charset="-128"/>
                <a:cs typeface="Adobe Arabic" pitchFamily="18" charset="-78"/>
              </a:rPr>
              <a:t/>
            </a:r>
            <a:br>
              <a:rPr lang="it-IT" dirty="0">
                <a:ea typeface="Adobe Fan Heiti Std B" pitchFamily="34" charset="-128"/>
                <a:cs typeface="Adobe Arabic" pitchFamily="18" charset="-78"/>
              </a:rPr>
            </a:br>
            <a:r>
              <a:rPr lang="it-IT" dirty="0" smtClean="0">
                <a:ea typeface="Adobe Fan Heiti Std B" pitchFamily="34" charset="-128"/>
                <a:cs typeface="Adobe Arabic" pitchFamily="18" charset="-78"/>
              </a:rPr>
              <a:t>A </a:t>
            </a:r>
            <a:r>
              <a:rPr lang="it-IT" dirty="0" err="1">
                <a:ea typeface="Adobe Fan Heiti Std B" pitchFamily="34" charset="-128"/>
                <a:cs typeface="Adobe Arabic" pitchFamily="18" charset="-78"/>
              </a:rPr>
              <a:t>slew</a:t>
            </a:r>
            <a:r>
              <a:rPr lang="it-IT" dirty="0">
                <a:ea typeface="Adobe Fan Heiti Std B" pitchFamily="34" charset="-128"/>
                <a:cs typeface="Adobe Arabic" pitchFamily="18" charset="-78"/>
              </a:rPr>
              <a:t> </a:t>
            </a:r>
            <a:r>
              <a:rPr lang="it-IT" dirty="0" err="1">
                <a:ea typeface="Adobe Fan Heiti Std B" pitchFamily="34" charset="-128"/>
                <a:cs typeface="Adobe Arabic" pitchFamily="18" charset="-78"/>
              </a:rPr>
              <a:t>of</a:t>
            </a:r>
            <a:r>
              <a:rPr lang="it-IT" dirty="0">
                <a:ea typeface="Adobe Fan Heiti Std B" pitchFamily="34" charset="-128"/>
                <a:cs typeface="Adobe Arabic" pitchFamily="18" charset="-78"/>
              </a:rPr>
              <a:t> Unesco World Heritage </a:t>
            </a:r>
            <a:r>
              <a:rPr lang="it-IT" dirty="0" err="1" smtClean="0">
                <a:ea typeface="Adobe Fan Heiti Std B" pitchFamily="34" charset="-128"/>
                <a:cs typeface="Adobe Arabic" pitchFamily="18" charset="-78"/>
              </a:rPr>
              <a:t>sites</a:t>
            </a:r>
            <a:r>
              <a:rPr lang="it-IT" dirty="0" smtClean="0">
                <a:ea typeface="Adobe Fan Heiti Std B" pitchFamily="34" charset="-128"/>
                <a:cs typeface="Adobe Arabic" pitchFamily="18" charset="-78"/>
              </a:rPr>
              <a:t>, </a:t>
            </a:r>
            <a:r>
              <a:rPr lang="it-IT" dirty="0" err="1">
                <a:ea typeface="Adobe Fan Heiti Std B" pitchFamily="34" charset="-128"/>
                <a:cs typeface="Adobe Arabic" pitchFamily="18" charset="-78"/>
              </a:rPr>
              <a:t>such</a:t>
            </a:r>
            <a:r>
              <a:rPr lang="it-IT" dirty="0">
                <a:ea typeface="Adobe Fan Heiti Std B" pitchFamily="34" charset="-128"/>
                <a:cs typeface="Adobe Arabic" pitchFamily="18" charset="-78"/>
              </a:rPr>
              <a:t> </a:t>
            </a:r>
            <a:r>
              <a:rPr lang="it-IT" dirty="0" err="1">
                <a:ea typeface="Adobe Fan Heiti Std B" pitchFamily="34" charset="-128"/>
                <a:cs typeface="Adobe Arabic" pitchFamily="18" charset="-78"/>
              </a:rPr>
              <a:t>as</a:t>
            </a:r>
            <a:r>
              <a:rPr lang="it-IT" dirty="0">
                <a:ea typeface="Adobe Fan Heiti Std B" pitchFamily="34" charset="-128"/>
                <a:cs typeface="Adobe Arabic" pitchFamily="18" charset="-78"/>
              </a:rPr>
              <a:t> the </a:t>
            </a:r>
            <a:r>
              <a:rPr lang="it-IT" dirty="0" err="1">
                <a:ea typeface="Adobe Fan Heiti Std B" pitchFamily="34" charset="-128"/>
                <a:cs typeface="Adobe Arabic" pitchFamily="18" charset="-78"/>
              </a:rPr>
              <a:t>archaeological</a:t>
            </a:r>
            <a:r>
              <a:rPr lang="it-IT" dirty="0">
                <a:ea typeface="Adobe Fan Heiti Std B" pitchFamily="34" charset="-128"/>
                <a:cs typeface="Adobe Arabic" pitchFamily="18" charset="-78"/>
              </a:rPr>
              <a:t> </a:t>
            </a:r>
            <a:r>
              <a:rPr lang="it-IT" dirty="0" err="1">
                <a:ea typeface="Adobe Fan Heiti Std B" pitchFamily="34" charset="-128"/>
                <a:cs typeface="Adobe Arabic" pitchFamily="18" charset="-78"/>
              </a:rPr>
              <a:t>sites</a:t>
            </a:r>
            <a:r>
              <a:rPr lang="it-IT" dirty="0">
                <a:ea typeface="Adobe Fan Heiti Std B" pitchFamily="34" charset="-128"/>
                <a:cs typeface="Adobe Arabic" pitchFamily="18" charset="-78"/>
              </a:rPr>
              <a:t> </a:t>
            </a:r>
            <a:r>
              <a:rPr lang="it-IT" dirty="0" err="1">
                <a:ea typeface="Adobe Fan Heiti Std B" pitchFamily="34" charset="-128"/>
                <a:cs typeface="Adobe Arabic" pitchFamily="18" charset="-78"/>
              </a:rPr>
              <a:t>of</a:t>
            </a:r>
            <a:r>
              <a:rPr lang="it-IT" dirty="0">
                <a:ea typeface="Adobe Fan Heiti Std B" pitchFamily="34" charset="-128"/>
                <a:cs typeface="Adobe Arabic" pitchFamily="18" charset="-78"/>
              </a:rPr>
              <a:t> </a:t>
            </a:r>
            <a:r>
              <a:rPr lang="it-IT" dirty="0" err="1">
                <a:ea typeface="Adobe Fan Heiti Std B" pitchFamily="34" charset="-128"/>
                <a:cs typeface="Adobe Arabic" pitchFamily="18" charset="-78"/>
              </a:rPr>
              <a:t>Pompeii</a:t>
            </a:r>
            <a:r>
              <a:rPr lang="it-IT" dirty="0">
                <a:ea typeface="Adobe Fan Heiti Std B" pitchFamily="34" charset="-128"/>
                <a:cs typeface="Adobe Arabic" pitchFamily="18" charset="-78"/>
              </a:rPr>
              <a:t> and </a:t>
            </a:r>
            <a:r>
              <a:rPr lang="it-IT" dirty="0" err="1">
                <a:ea typeface="Adobe Fan Heiti Std B" pitchFamily="34" charset="-128"/>
                <a:cs typeface="Adobe Arabic" pitchFamily="18" charset="-78"/>
              </a:rPr>
              <a:t>Herculaneum</a:t>
            </a:r>
            <a:r>
              <a:rPr lang="it-IT" dirty="0">
                <a:ea typeface="Adobe Fan Heiti Std B" pitchFamily="34" charset="-128"/>
                <a:cs typeface="Adobe Arabic" pitchFamily="18" charset="-78"/>
              </a:rPr>
              <a:t>, </a:t>
            </a:r>
            <a:r>
              <a:rPr lang="it-IT" dirty="0" smtClean="0">
                <a:ea typeface="Adobe Fan Heiti Std B" pitchFamily="34" charset="-128"/>
                <a:cs typeface="Adobe Arabic" pitchFamily="18" charset="-78"/>
              </a:rPr>
              <a:t> </a:t>
            </a:r>
            <a:r>
              <a:rPr lang="it-IT" dirty="0" err="1">
                <a:ea typeface="Adobe Fan Heiti Std B" pitchFamily="34" charset="-128"/>
                <a:cs typeface="Adobe Arabic" pitchFamily="18" charset="-78"/>
              </a:rPr>
              <a:t>would</a:t>
            </a:r>
            <a:r>
              <a:rPr lang="it-IT" dirty="0">
                <a:ea typeface="Adobe Fan Heiti Std B" pitchFamily="34" charset="-128"/>
                <a:cs typeface="Adobe Arabic" pitchFamily="18" charset="-78"/>
              </a:rPr>
              <a:t> </a:t>
            </a:r>
            <a:r>
              <a:rPr lang="it-IT" dirty="0" err="1">
                <a:ea typeface="Adobe Fan Heiti Std B" pitchFamily="34" charset="-128"/>
                <a:cs typeface="Adobe Arabic" pitchFamily="18" charset="-78"/>
              </a:rPr>
              <a:t>be</a:t>
            </a:r>
            <a:r>
              <a:rPr lang="it-IT" dirty="0">
                <a:ea typeface="Adobe Fan Heiti Std B" pitchFamily="34" charset="-128"/>
                <a:cs typeface="Adobe Arabic" pitchFamily="18" charset="-78"/>
              </a:rPr>
              <a:t> </a:t>
            </a:r>
            <a:r>
              <a:rPr lang="it-IT" dirty="0" err="1">
                <a:ea typeface="Adobe Fan Heiti Std B" pitchFamily="34" charset="-128"/>
                <a:cs typeface="Adobe Arabic" pitchFamily="18" charset="-78"/>
              </a:rPr>
              <a:t>swallowed</a:t>
            </a:r>
            <a:r>
              <a:rPr lang="it-IT" dirty="0">
                <a:ea typeface="Adobe Fan Heiti Std B" pitchFamily="34" charset="-128"/>
                <a:cs typeface="Adobe Arabic" pitchFamily="18" charset="-78"/>
              </a:rPr>
              <a:t> </a:t>
            </a:r>
            <a:r>
              <a:rPr lang="it-IT" dirty="0" err="1">
                <a:ea typeface="Adobe Fan Heiti Std B" pitchFamily="34" charset="-128"/>
                <a:cs typeface="Adobe Arabic" pitchFamily="18" charset="-78"/>
              </a:rPr>
              <a:t>by</a:t>
            </a:r>
            <a:r>
              <a:rPr lang="it-IT" dirty="0">
                <a:ea typeface="Adobe Fan Heiti Std B" pitchFamily="34" charset="-128"/>
                <a:cs typeface="Adobe Arabic" pitchFamily="18" charset="-78"/>
              </a:rPr>
              <a:t> the </a:t>
            </a:r>
            <a:r>
              <a:rPr lang="it-IT" dirty="0" err="1">
                <a:ea typeface="Adobe Fan Heiti Std B" pitchFamily="34" charset="-128"/>
                <a:cs typeface="Adobe Arabic" pitchFamily="18" charset="-78"/>
              </a:rPr>
              <a:t>rising</a:t>
            </a:r>
            <a:r>
              <a:rPr lang="it-IT" dirty="0">
                <a:ea typeface="Adobe Fan Heiti Std B" pitchFamily="34" charset="-128"/>
                <a:cs typeface="Adobe Arabic" pitchFamily="18" charset="-78"/>
              </a:rPr>
              <a:t> </a:t>
            </a:r>
            <a:r>
              <a:rPr lang="it-IT" dirty="0" err="1">
                <a:ea typeface="Adobe Fan Heiti Std B" pitchFamily="34" charset="-128"/>
                <a:cs typeface="Adobe Arabic" pitchFamily="18" charset="-78"/>
              </a:rPr>
              <a:t>tide</a:t>
            </a:r>
            <a:r>
              <a:rPr lang="it-IT" dirty="0">
                <a:ea typeface="Adobe Fan Heiti Std B" pitchFamily="34" charset="-128"/>
                <a:cs typeface="Adobe Arabic" pitchFamily="18" charset="-78"/>
              </a:rPr>
              <a:t>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latin typeface="Arial Rounded MT Bold" pitchFamily="34" charset="0"/>
              </a:rPr>
              <a:t/>
            </a:r>
            <a:br>
              <a:rPr lang="it-IT" dirty="0" smtClean="0">
                <a:latin typeface="Arial Rounded MT Bold" pitchFamily="34" charset="0"/>
              </a:rPr>
            </a:br>
            <a:r>
              <a:rPr lang="it-IT" dirty="0" smtClean="0">
                <a:latin typeface="Arial Rounded MT Bold" pitchFamily="34" charset="0"/>
              </a:rPr>
              <a:t>More </a:t>
            </a:r>
            <a:r>
              <a:rPr lang="it-IT" dirty="0" err="1">
                <a:latin typeface="Arial Rounded MT Bold" pitchFamily="34" charset="0"/>
              </a:rPr>
              <a:t>extreme</a:t>
            </a:r>
            <a:r>
              <a:rPr lang="it-IT" dirty="0">
                <a:latin typeface="Arial Rounded MT Bold" pitchFamily="34" charset="0"/>
              </a:rPr>
              <a:t> </a:t>
            </a:r>
            <a:r>
              <a:rPr lang="it-IT" dirty="0" err="1">
                <a:latin typeface="Arial Rounded MT Bold" pitchFamily="34" charset="0"/>
              </a:rPr>
              <a:t>weather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79453" y="1275292"/>
            <a:ext cx="4201292" cy="4377696"/>
          </a:xfrm>
        </p:spPr>
        <p:txBody>
          <a:bodyPr>
            <a:normAutofit fontScale="85000" lnSpcReduction="20000"/>
          </a:bodyPr>
          <a:lstStyle/>
          <a:p>
            <a:r>
              <a:rPr lang="it-IT" dirty="0" err="1"/>
              <a:t>Higher</a:t>
            </a:r>
            <a:r>
              <a:rPr lang="it-IT" dirty="0"/>
              <a:t> global </a:t>
            </a:r>
            <a:r>
              <a:rPr lang="it-IT" dirty="0" err="1"/>
              <a:t>temperatures</a:t>
            </a:r>
            <a:r>
              <a:rPr lang="it-IT" dirty="0"/>
              <a:t> cause </a:t>
            </a:r>
            <a:r>
              <a:rPr lang="it-IT" dirty="0" err="1"/>
              <a:t>higher</a:t>
            </a:r>
            <a:r>
              <a:rPr lang="it-IT" dirty="0"/>
              <a:t> </a:t>
            </a:r>
            <a:r>
              <a:rPr lang="it-IT" dirty="0" err="1"/>
              <a:t>rates</a:t>
            </a:r>
            <a:r>
              <a:rPr lang="it-IT" dirty="0"/>
              <a:t> </a:t>
            </a:r>
            <a:r>
              <a:rPr lang="it-IT" dirty="0" err="1"/>
              <a:t>of</a:t>
            </a:r>
            <a:r>
              <a:rPr lang="it-IT" dirty="0"/>
              <a:t> </a:t>
            </a:r>
            <a:r>
              <a:rPr lang="it-IT" dirty="0" err="1"/>
              <a:t>evaporation</a:t>
            </a:r>
            <a:r>
              <a:rPr lang="it-IT" dirty="0"/>
              <a:t>, </a:t>
            </a:r>
            <a:r>
              <a:rPr lang="it-IT" dirty="0" err="1"/>
              <a:t>change</a:t>
            </a:r>
            <a:r>
              <a:rPr lang="it-IT" dirty="0"/>
              <a:t> the way air </a:t>
            </a:r>
            <a:r>
              <a:rPr lang="it-IT" dirty="0" err="1"/>
              <a:t>moves</a:t>
            </a:r>
            <a:r>
              <a:rPr lang="it-IT" dirty="0"/>
              <a:t> and </a:t>
            </a:r>
            <a:r>
              <a:rPr lang="it-IT" dirty="0" err="1"/>
              <a:t>affect</a:t>
            </a:r>
            <a:r>
              <a:rPr lang="it-IT" dirty="0"/>
              <a:t> the </a:t>
            </a:r>
            <a:r>
              <a:rPr lang="it-IT" dirty="0" err="1"/>
              <a:t>amount</a:t>
            </a:r>
            <a:r>
              <a:rPr lang="it-IT" dirty="0"/>
              <a:t> </a:t>
            </a:r>
            <a:r>
              <a:rPr lang="it-IT" dirty="0" err="1"/>
              <a:t>of</a:t>
            </a:r>
            <a:r>
              <a:rPr lang="it-IT" dirty="0"/>
              <a:t> water </a:t>
            </a:r>
            <a:r>
              <a:rPr lang="it-IT" dirty="0" err="1"/>
              <a:t>vapour</a:t>
            </a:r>
            <a:r>
              <a:rPr lang="it-IT" dirty="0"/>
              <a:t> the air can </a:t>
            </a:r>
            <a:r>
              <a:rPr lang="it-IT" dirty="0" err="1"/>
              <a:t>hold</a:t>
            </a:r>
            <a:r>
              <a:rPr lang="it-IT" dirty="0"/>
              <a:t>.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On </a:t>
            </a:r>
            <a:r>
              <a:rPr lang="it-IT" dirty="0"/>
              <a:t>a global scale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disrupting</a:t>
            </a:r>
            <a:r>
              <a:rPr lang="it-IT" dirty="0"/>
              <a:t> </a:t>
            </a:r>
            <a:r>
              <a:rPr lang="it-IT" dirty="0" err="1"/>
              <a:t>weather</a:t>
            </a:r>
            <a:r>
              <a:rPr lang="it-IT" dirty="0"/>
              <a:t> </a:t>
            </a:r>
            <a:r>
              <a:rPr lang="it-IT" dirty="0" err="1"/>
              <a:t>systems</a:t>
            </a:r>
            <a:r>
              <a:rPr lang="it-IT" dirty="0"/>
              <a:t> and </a:t>
            </a:r>
            <a:r>
              <a:rPr lang="it-IT" dirty="0" err="1"/>
              <a:t>causing</a:t>
            </a:r>
            <a:r>
              <a:rPr lang="it-IT" dirty="0"/>
              <a:t> </a:t>
            </a:r>
            <a:r>
              <a:rPr lang="it-IT" dirty="0" err="1"/>
              <a:t>violent</a:t>
            </a:r>
            <a:r>
              <a:rPr lang="it-IT" dirty="0"/>
              <a:t> and </a:t>
            </a:r>
            <a:r>
              <a:rPr lang="it-IT" dirty="0" err="1"/>
              <a:t>unpredictable</a:t>
            </a:r>
            <a:r>
              <a:rPr lang="it-IT" dirty="0"/>
              <a:t> </a:t>
            </a:r>
            <a:r>
              <a:rPr lang="it-IT" dirty="0" err="1"/>
              <a:t>events</a:t>
            </a:r>
            <a:r>
              <a:rPr lang="it-IT" dirty="0"/>
              <a:t> </a:t>
            </a:r>
            <a:r>
              <a:rPr lang="it-IT" dirty="0" err="1"/>
              <a:t>such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</a:t>
            </a:r>
            <a:r>
              <a:rPr lang="it-IT" dirty="0" err="1"/>
              <a:t>storms</a:t>
            </a:r>
            <a:r>
              <a:rPr lang="it-IT" dirty="0"/>
              <a:t> and </a:t>
            </a:r>
            <a:r>
              <a:rPr lang="it-IT" dirty="0" err="1"/>
              <a:t>droughts</a:t>
            </a:r>
            <a:r>
              <a:rPr lang="it-IT" dirty="0"/>
              <a:t>.</a:t>
            </a:r>
          </a:p>
          <a:p>
            <a:r>
              <a:rPr lang="it-IT" dirty="0" err="1"/>
              <a:t>This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already</a:t>
            </a:r>
            <a:r>
              <a:rPr lang="it-IT" dirty="0"/>
              <a:t> happening in Italy </a:t>
            </a:r>
            <a:r>
              <a:rPr lang="it-IT" dirty="0" smtClean="0"/>
              <a:t>.</a:t>
            </a:r>
            <a:endParaRPr lang="it-IT" dirty="0"/>
          </a:p>
        </p:txBody>
      </p:sp>
      <p:pic>
        <p:nvPicPr>
          <p:cNvPr id="5" name="Segnaposto contenuto 4" descr="https://www.thelocal.it/userdata/images/1448976823_Tornado.jpg"/>
          <p:cNvPicPr>
            <a:picLocks noGrp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868862" y="1811148"/>
            <a:ext cx="4276377" cy="2977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8075" y="180381"/>
            <a:ext cx="8425339" cy="864096"/>
          </a:xfrm>
        </p:spPr>
        <p:txBody>
          <a:bodyPr/>
          <a:lstStyle/>
          <a:p>
            <a:r>
              <a:rPr lang="it-IT" dirty="0" smtClean="0">
                <a:latin typeface="Arial Rounded MT Bold" pitchFamily="34" charset="0"/>
              </a:rPr>
              <a:t>More </a:t>
            </a:r>
            <a:r>
              <a:rPr lang="it-IT" dirty="0" err="1" smtClean="0">
                <a:latin typeface="Arial Rounded MT Bold" pitchFamily="34" charset="0"/>
              </a:rPr>
              <a:t>extreme</a:t>
            </a:r>
            <a:r>
              <a:rPr lang="it-IT" dirty="0" smtClean="0">
                <a:latin typeface="Arial Rounded MT Bold" pitchFamily="34" charset="0"/>
              </a:rPr>
              <a:t> </a:t>
            </a:r>
            <a:r>
              <a:rPr lang="it-IT" dirty="0" err="1" smtClean="0">
                <a:latin typeface="Arial Rounded MT Bold" pitchFamily="34" charset="0"/>
              </a:rPr>
              <a:t>weather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869275" y="1116484"/>
            <a:ext cx="4131949" cy="4824536"/>
          </a:xfrm>
        </p:spPr>
        <p:txBody>
          <a:bodyPr>
            <a:noAutofit/>
          </a:bodyPr>
          <a:lstStyle/>
          <a:p>
            <a:r>
              <a:rPr lang="it-IT" sz="1800" dirty="0" err="1" smtClean="0">
                <a:latin typeface="Candara" pitchFamily="34" charset="0"/>
              </a:rPr>
              <a:t>This</a:t>
            </a:r>
            <a:r>
              <a:rPr lang="it-IT" sz="1800" dirty="0" smtClean="0">
                <a:latin typeface="Candara" pitchFamily="34" charset="0"/>
              </a:rPr>
              <a:t> </a:t>
            </a:r>
            <a:r>
              <a:rPr lang="it-IT" sz="1800" dirty="0" err="1">
                <a:latin typeface="Candara" pitchFamily="34" charset="0"/>
              </a:rPr>
              <a:t>year</a:t>
            </a:r>
            <a:r>
              <a:rPr lang="it-IT" sz="1800" dirty="0">
                <a:latin typeface="Candara" pitchFamily="34" charset="0"/>
              </a:rPr>
              <a:t>'s </a:t>
            </a:r>
            <a:r>
              <a:rPr lang="it-IT" sz="1800" dirty="0" err="1">
                <a:latin typeface="Candara" pitchFamily="34" charset="0"/>
                <a:hlinkClick r:id="rId2"/>
              </a:rPr>
              <a:t>extreme</a:t>
            </a:r>
            <a:r>
              <a:rPr lang="it-IT" sz="1800" dirty="0">
                <a:latin typeface="Candara" pitchFamily="34" charset="0"/>
                <a:hlinkClick r:id="rId2"/>
              </a:rPr>
              <a:t> </a:t>
            </a:r>
            <a:r>
              <a:rPr lang="it-IT" sz="1800" dirty="0" err="1">
                <a:latin typeface="Candara" pitchFamily="34" charset="0"/>
                <a:hlinkClick r:id="rId2"/>
              </a:rPr>
              <a:t>summer</a:t>
            </a:r>
            <a:r>
              <a:rPr lang="it-IT" sz="1800" dirty="0">
                <a:latin typeface="Candara" pitchFamily="34" charset="0"/>
                <a:hlinkClick r:id="rId2"/>
              </a:rPr>
              <a:t> </a:t>
            </a:r>
            <a:r>
              <a:rPr lang="it-IT" sz="1800" dirty="0" err="1">
                <a:latin typeface="Candara" pitchFamily="34" charset="0"/>
                <a:hlinkClick r:id="rId2"/>
              </a:rPr>
              <a:t>heatwave</a:t>
            </a:r>
            <a:r>
              <a:rPr lang="it-IT" sz="1800" dirty="0">
                <a:latin typeface="Candara" pitchFamily="34" charset="0"/>
              </a:rPr>
              <a:t> </a:t>
            </a:r>
            <a:r>
              <a:rPr lang="it-IT" sz="1800" dirty="0" err="1">
                <a:latin typeface="Candara" pitchFamily="34" charset="0"/>
              </a:rPr>
              <a:t>saw</a:t>
            </a:r>
            <a:r>
              <a:rPr lang="it-IT" sz="1800" dirty="0">
                <a:latin typeface="Candara" pitchFamily="34" charset="0"/>
              </a:rPr>
              <a:t> a </a:t>
            </a:r>
            <a:r>
              <a:rPr lang="it-IT" sz="1800" dirty="0">
                <a:latin typeface="Candara" pitchFamily="34" charset="0"/>
                <a:hlinkClick r:id="rId3"/>
              </a:rPr>
              <a:t>tornado in </a:t>
            </a:r>
            <a:r>
              <a:rPr lang="it-IT" sz="1800" dirty="0" err="1">
                <a:latin typeface="Candara" pitchFamily="34" charset="0"/>
                <a:hlinkClick r:id="rId3"/>
              </a:rPr>
              <a:t>Venice</a:t>
            </a:r>
            <a:r>
              <a:rPr lang="it-IT" sz="1800" dirty="0">
                <a:latin typeface="Candara" pitchFamily="34" charset="0"/>
              </a:rPr>
              <a:t> and </a:t>
            </a:r>
            <a:r>
              <a:rPr lang="it-IT" sz="1800" dirty="0" err="1">
                <a:latin typeface="Candara" pitchFamily="34" charset="0"/>
                <a:hlinkClick r:id="rId4"/>
              </a:rPr>
              <a:t>floods</a:t>
            </a:r>
            <a:r>
              <a:rPr lang="it-IT" sz="1800" dirty="0">
                <a:latin typeface="Candara" pitchFamily="34" charset="0"/>
                <a:hlinkClick r:id="rId4"/>
              </a:rPr>
              <a:t> </a:t>
            </a:r>
            <a:r>
              <a:rPr lang="it-IT" sz="1800" dirty="0">
                <a:latin typeface="Candara" pitchFamily="34" charset="0"/>
              </a:rPr>
              <a:t>and </a:t>
            </a:r>
            <a:r>
              <a:rPr lang="it-IT" sz="1800" dirty="0" err="1">
                <a:latin typeface="Candara" pitchFamily="34" charset="0"/>
                <a:hlinkClick r:id="rId4"/>
              </a:rPr>
              <a:t>landslides</a:t>
            </a:r>
            <a:r>
              <a:rPr lang="it-IT" sz="1800" dirty="0">
                <a:latin typeface="Candara" pitchFamily="34" charset="0"/>
              </a:rPr>
              <a:t> </a:t>
            </a:r>
            <a:r>
              <a:rPr lang="it-IT" sz="1800" dirty="0" err="1">
                <a:latin typeface="Candara" pitchFamily="34" charset="0"/>
              </a:rPr>
              <a:t>across</a:t>
            </a:r>
            <a:r>
              <a:rPr lang="it-IT" sz="1800" dirty="0">
                <a:latin typeface="Candara" pitchFamily="34" charset="0"/>
              </a:rPr>
              <a:t> the </a:t>
            </a:r>
            <a:r>
              <a:rPr lang="it-IT" sz="1800" dirty="0" err="1">
                <a:latin typeface="Candara" pitchFamily="34" charset="0"/>
              </a:rPr>
              <a:t>country</a:t>
            </a:r>
            <a:r>
              <a:rPr lang="it-IT" sz="1800" dirty="0">
                <a:latin typeface="Candara" pitchFamily="34" charset="0"/>
              </a:rPr>
              <a:t> </a:t>
            </a:r>
            <a:r>
              <a:rPr lang="it-IT" sz="1800" dirty="0" err="1">
                <a:latin typeface="Candara" pitchFamily="34" charset="0"/>
              </a:rPr>
              <a:t>which</a:t>
            </a:r>
            <a:r>
              <a:rPr lang="it-IT" sz="1800" dirty="0">
                <a:latin typeface="Candara" pitchFamily="34" charset="0"/>
              </a:rPr>
              <a:t> </a:t>
            </a:r>
            <a:r>
              <a:rPr lang="it-IT" sz="1800" dirty="0" err="1">
                <a:latin typeface="Candara" pitchFamily="34" charset="0"/>
              </a:rPr>
              <a:t>cost</a:t>
            </a:r>
            <a:r>
              <a:rPr lang="it-IT" sz="1800" dirty="0">
                <a:latin typeface="Candara" pitchFamily="34" charset="0"/>
              </a:rPr>
              <a:t> </a:t>
            </a:r>
            <a:r>
              <a:rPr lang="it-IT" sz="1800" dirty="0" err="1">
                <a:latin typeface="Candara" pitchFamily="34" charset="0"/>
              </a:rPr>
              <a:t>lives</a:t>
            </a:r>
            <a:r>
              <a:rPr lang="it-IT" sz="1800" dirty="0">
                <a:latin typeface="Candara" pitchFamily="34" charset="0"/>
              </a:rPr>
              <a:t> and </a:t>
            </a:r>
            <a:r>
              <a:rPr lang="it-IT" sz="1800" dirty="0" err="1">
                <a:latin typeface="Candara" pitchFamily="34" charset="0"/>
              </a:rPr>
              <a:t>created</a:t>
            </a:r>
            <a:r>
              <a:rPr lang="it-IT" sz="1800" dirty="0">
                <a:latin typeface="Candara" pitchFamily="34" charset="0"/>
              </a:rPr>
              <a:t> </a:t>
            </a:r>
            <a:r>
              <a:rPr lang="it-IT" sz="1800" dirty="0" err="1">
                <a:latin typeface="Candara" pitchFamily="34" charset="0"/>
              </a:rPr>
              <a:t>millions</a:t>
            </a:r>
            <a:r>
              <a:rPr lang="it-IT" sz="1800" dirty="0">
                <a:latin typeface="Candara" pitchFamily="34" charset="0"/>
              </a:rPr>
              <a:t> </a:t>
            </a:r>
            <a:r>
              <a:rPr lang="it-IT" sz="1800" dirty="0" err="1">
                <a:latin typeface="Candara" pitchFamily="34" charset="0"/>
              </a:rPr>
              <a:t>of</a:t>
            </a:r>
            <a:r>
              <a:rPr lang="it-IT" sz="1800" dirty="0">
                <a:latin typeface="Candara" pitchFamily="34" charset="0"/>
              </a:rPr>
              <a:t> </a:t>
            </a:r>
            <a:r>
              <a:rPr lang="it-IT" sz="1800" dirty="0" err="1">
                <a:latin typeface="Candara" pitchFamily="34" charset="0"/>
              </a:rPr>
              <a:t>euros</a:t>
            </a:r>
            <a:r>
              <a:rPr lang="it-IT" sz="1800" dirty="0">
                <a:latin typeface="Candara" pitchFamily="34" charset="0"/>
              </a:rPr>
              <a:t> </a:t>
            </a:r>
            <a:r>
              <a:rPr lang="it-IT" sz="1800" dirty="0" err="1">
                <a:latin typeface="Candara" pitchFamily="34" charset="0"/>
              </a:rPr>
              <a:t>worth</a:t>
            </a:r>
            <a:r>
              <a:rPr lang="it-IT" sz="1800" dirty="0">
                <a:latin typeface="Candara" pitchFamily="34" charset="0"/>
              </a:rPr>
              <a:t> </a:t>
            </a:r>
            <a:r>
              <a:rPr lang="it-IT" sz="1800" dirty="0" err="1">
                <a:latin typeface="Candara" pitchFamily="34" charset="0"/>
              </a:rPr>
              <a:t>of</a:t>
            </a:r>
            <a:r>
              <a:rPr lang="it-IT" sz="1800" dirty="0">
                <a:latin typeface="Candara" pitchFamily="34" charset="0"/>
              </a:rPr>
              <a:t> </a:t>
            </a:r>
            <a:r>
              <a:rPr lang="it-IT" sz="1800" dirty="0" err="1">
                <a:latin typeface="Candara" pitchFamily="34" charset="0"/>
              </a:rPr>
              <a:t>damage</a:t>
            </a:r>
            <a:r>
              <a:rPr lang="it-IT" sz="1800" dirty="0">
                <a:latin typeface="Candara" pitchFamily="34" charset="0"/>
              </a:rPr>
              <a:t>. </a:t>
            </a:r>
            <a:r>
              <a:rPr lang="it-IT" sz="1800" dirty="0" err="1">
                <a:latin typeface="Candara" pitchFamily="34" charset="0"/>
              </a:rPr>
              <a:t>Unfortunately</a:t>
            </a:r>
            <a:r>
              <a:rPr lang="it-IT" sz="1800" dirty="0">
                <a:latin typeface="Candara" pitchFamily="34" charset="0"/>
              </a:rPr>
              <a:t>, Italy can </a:t>
            </a:r>
            <a:r>
              <a:rPr lang="it-IT" sz="1800" dirty="0" err="1">
                <a:latin typeface="Candara" pitchFamily="34" charset="0"/>
              </a:rPr>
              <a:t>expect</a:t>
            </a:r>
            <a:r>
              <a:rPr lang="it-IT" sz="1800" dirty="0">
                <a:latin typeface="Candara" pitchFamily="34" charset="0"/>
              </a:rPr>
              <a:t> more </a:t>
            </a:r>
            <a:r>
              <a:rPr lang="it-IT" sz="1800" dirty="0" err="1">
                <a:latin typeface="Candara" pitchFamily="34" charset="0"/>
              </a:rPr>
              <a:t>of</a:t>
            </a:r>
            <a:r>
              <a:rPr lang="it-IT" sz="1800" dirty="0">
                <a:latin typeface="Candara" pitchFamily="34" charset="0"/>
              </a:rPr>
              <a:t> the </a:t>
            </a:r>
            <a:r>
              <a:rPr lang="it-IT" sz="1800" dirty="0" err="1">
                <a:latin typeface="Candara" pitchFamily="34" charset="0"/>
              </a:rPr>
              <a:t>same</a:t>
            </a:r>
            <a:r>
              <a:rPr lang="it-IT" sz="1800" dirty="0">
                <a:latin typeface="Candara" pitchFamily="34" charset="0"/>
              </a:rPr>
              <a:t> </a:t>
            </a:r>
            <a:r>
              <a:rPr lang="it-IT" sz="1800" dirty="0" err="1">
                <a:latin typeface="Candara" pitchFamily="34" charset="0"/>
              </a:rPr>
              <a:t>over</a:t>
            </a:r>
            <a:r>
              <a:rPr lang="it-IT" sz="1800" dirty="0">
                <a:latin typeface="Candara" pitchFamily="34" charset="0"/>
              </a:rPr>
              <a:t> the </a:t>
            </a:r>
            <a:r>
              <a:rPr lang="it-IT" sz="1800" dirty="0" err="1">
                <a:latin typeface="Candara" pitchFamily="34" charset="0"/>
              </a:rPr>
              <a:t>next</a:t>
            </a:r>
            <a:r>
              <a:rPr lang="it-IT" sz="1800" dirty="0">
                <a:latin typeface="Candara" pitchFamily="34" charset="0"/>
              </a:rPr>
              <a:t> </a:t>
            </a:r>
            <a:r>
              <a:rPr lang="it-IT" sz="1800" dirty="0" err="1">
                <a:latin typeface="Candara" pitchFamily="34" charset="0"/>
              </a:rPr>
              <a:t>few</a:t>
            </a:r>
            <a:r>
              <a:rPr lang="it-IT" sz="1800" dirty="0">
                <a:latin typeface="Candara" pitchFamily="34" charset="0"/>
              </a:rPr>
              <a:t> </a:t>
            </a:r>
            <a:r>
              <a:rPr lang="it-IT" sz="1800" dirty="0" err="1">
                <a:latin typeface="Candara" pitchFamily="34" charset="0"/>
              </a:rPr>
              <a:t>years</a:t>
            </a:r>
            <a:r>
              <a:rPr lang="it-IT" sz="1800" dirty="0" smtClean="0">
                <a:latin typeface="Candara" pitchFamily="34" charset="0"/>
              </a:rPr>
              <a:t>.</a:t>
            </a:r>
            <a:r>
              <a:rPr lang="it-IT" sz="1800" dirty="0">
                <a:latin typeface="Candara" pitchFamily="34" charset="0"/>
              </a:rPr>
              <a:t> </a:t>
            </a:r>
            <a:r>
              <a:rPr lang="it-IT" sz="1800" dirty="0" err="1">
                <a:latin typeface="Candara" pitchFamily="34" charset="0"/>
              </a:rPr>
              <a:t>Grapes</a:t>
            </a:r>
            <a:r>
              <a:rPr lang="it-IT" sz="1800" dirty="0">
                <a:latin typeface="Candara" pitchFamily="34" charset="0"/>
              </a:rPr>
              <a:t> are </a:t>
            </a:r>
            <a:r>
              <a:rPr lang="it-IT" sz="1800" dirty="0" err="1">
                <a:latin typeface="Candara" pitchFamily="34" charset="0"/>
              </a:rPr>
              <a:t>one</a:t>
            </a:r>
            <a:r>
              <a:rPr lang="it-IT" sz="1800" dirty="0">
                <a:latin typeface="Candara" pitchFamily="34" charset="0"/>
              </a:rPr>
              <a:t> </a:t>
            </a:r>
            <a:r>
              <a:rPr lang="it-IT" sz="1800" dirty="0" err="1">
                <a:latin typeface="Candara" pitchFamily="34" charset="0"/>
              </a:rPr>
              <a:t>of</a:t>
            </a:r>
            <a:r>
              <a:rPr lang="it-IT" sz="1800" dirty="0">
                <a:latin typeface="Candara" pitchFamily="34" charset="0"/>
              </a:rPr>
              <a:t> the </a:t>
            </a:r>
            <a:r>
              <a:rPr lang="it-IT" sz="1800" dirty="0" err="1">
                <a:latin typeface="Candara" pitchFamily="34" charset="0"/>
              </a:rPr>
              <a:t>most</a:t>
            </a:r>
            <a:r>
              <a:rPr lang="it-IT" sz="1800" dirty="0">
                <a:latin typeface="Candara" pitchFamily="34" charset="0"/>
              </a:rPr>
              <a:t> </a:t>
            </a:r>
            <a:r>
              <a:rPr lang="it-IT" sz="1800" dirty="0" err="1">
                <a:latin typeface="Candara" pitchFamily="34" charset="0"/>
              </a:rPr>
              <a:t>weather-sensitive</a:t>
            </a:r>
            <a:r>
              <a:rPr lang="it-IT" sz="1800" dirty="0">
                <a:latin typeface="Candara" pitchFamily="34" charset="0"/>
              </a:rPr>
              <a:t> </a:t>
            </a:r>
            <a:r>
              <a:rPr lang="it-IT" sz="1800" dirty="0" err="1">
                <a:latin typeface="Candara" pitchFamily="34" charset="0"/>
              </a:rPr>
              <a:t>crops</a:t>
            </a:r>
            <a:r>
              <a:rPr lang="it-IT" sz="1800" dirty="0">
                <a:latin typeface="Candara" pitchFamily="34" charset="0"/>
              </a:rPr>
              <a:t> and </a:t>
            </a:r>
            <a:r>
              <a:rPr lang="it-IT" sz="1800" dirty="0" err="1">
                <a:latin typeface="Candara" pitchFamily="34" charset="0"/>
              </a:rPr>
              <a:t>thrive</a:t>
            </a:r>
            <a:r>
              <a:rPr lang="it-IT" sz="1800" dirty="0">
                <a:latin typeface="Candara" pitchFamily="34" charset="0"/>
              </a:rPr>
              <a:t> in Italy </a:t>
            </a:r>
            <a:r>
              <a:rPr lang="it-IT" sz="1800" dirty="0" err="1">
                <a:latin typeface="Candara" pitchFamily="34" charset="0"/>
              </a:rPr>
              <a:t>thanks</a:t>
            </a:r>
            <a:r>
              <a:rPr lang="it-IT" sz="1800" dirty="0">
                <a:latin typeface="Candara" pitchFamily="34" charset="0"/>
              </a:rPr>
              <a:t> </a:t>
            </a:r>
            <a:r>
              <a:rPr lang="it-IT" sz="1800" dirty="0" err="1">
                <a:latin typeface="Candara" pitchFamily="34" charset="0"/>
              </a:rPr>
              <a:t>to</a:t>
            </a:r>
            <a:r>
              <a:rPr lang="it-IT" sz="1800" dirty="0">
                <a:latin typeface="Candara" pitchFamily="34" charset="0"/>
              </a:rPr>
              <a:t> </a:t>
            </a:r>
            <a:r>
              <a:rPr lang="it-IT" sz="1800" dirty="0" err="1">
                <a:latin typeface="Candara" pitchFamily="34" charset="0"/>
              </a:rPr>
              <a:t>its</a:t>
            </a:r>
            <a:r>
              <a:rPr lang="it-IT" sz="1800" dirty="0">
                <a:latin typeface="Candara" pitchFamily="34" charset="0"/>
              </a:rPr>
              <a:t> long, hot </a:t>
            </a:r>
            <a:r>
              <a:rPr lang="it-IT" sz="1800" dirty="0" err="1">
                <a:latin typeface="Candara" pitchFamily="34" charset="0"/>
              </a:rPr>
              <a:t>summers</a:t>
            </a:r>
            <a:r>
              <a:rPr lang="it-IT" sz="1800" dirty="0">
                <a:latin typeface="Candara" pitchFamily="34" charset="0"/>
              </a:rPr>
              <a:t> and </a:t>
            </a:r>
            <a:r>
              <a:rPr lang="it-IT" sz="1800" dirty="0" err="1">
                <a:latin typeface="Candara" pitchFamily="34" charset="0"/>
              </a:rPr>
              <a:t>cool</a:t>
            </a:r>
            <a:r>
              <a:rPr lang="it-IT" sz="1800" dirty="0">
                <a:latin typeface="Candara" pitchFamily="34" charset="0"/>
              </a:rPr>
              <a:t>, dry </a:t>
            </a:r>
            <a:r>
              <a:rPr lang="it-IT" sz="1800" dirty="0" err="1">
                <a:latin typeface="Candara" pitchFamily="34" charset="0"/>
              </a:rPr>
              <a:t>winters</a:t>
            </a:r>
            <a:r>
              <a:rPr lang="it-IT" sz="1800" dirty="0" smtClean="0">
                <a:latin typeface="Candara" pitchFamily="34" charset="0"/>
              </a:rPr>
              <a:t>. </a:t>
            </a:r>
            <a:r>
              <a:rPr lang="it-IT" sz="1800" dirty="0">
                <a:latin typeface="Candara" pitchFamily="34" charset="0"/>
              </a:rPr>
              <a:t>A 2013 </a:t>
            </a:r>
            <a:r>
              <a:rPr lang="it-IT" sz="1800" dirty="0" err="1">
                <a:latin typeface="Candara" pitchFamily="34" charset="0"/>
                <a:hlinkClick r:id="rId5"/>
              </a:rPr>
              <a:t>study</a:t>
            </a:r>
            <a:r>
              <a:rPr lang="it-IT" sz="1800" dirty="0">
                <a:latin typeface="Candara" pitchFamily="34" charset="0"/>
                <a:hlinkClick r:id="rId5"/>
              </a:rPr>
              <a:t> </a:t>
            </a:r>
            <a:r>
              <a:rPr lang="it-IT" sz="1800" dirty="0" err="1">
                <a:latin typeface="Candara" pitchFamily="34" charset="0"/>
                <a:hlinkClick r:id="rId5"/>
              </a:rPr>
              <a:t>by</a:t>
            </a:r>
            <a:r>
              <a:rPr lang="it-IT" sz="1800" dirty="0">
                <a:latin typeface="Candara" pitchFamily="34" charset="0"/>
                <a:hlinkClick r:id="rId5"/>
              </a:rPr>
              <a:t> </a:t>
            </a:r>
            <a:r>
              <a:rPr lang="it-IT" sz="1800" dirty="0" err="1">
                <a:latin typeface="Candara" pitchFamily="34" charset="0"/>
                <a:hlinkClick r:id="rId5"/>
              </a:rPr>
              <a:t>Conservation</a:t>
            </a:r>
            <a:r>
              <a:rPr lang="it-IT" sz="1800" dirty="0">
                <a:latin typeface="Candara" pitchFamily="34" charset="0"/>
                <a:hlinkClick r:id="rId5"/>
              </a:rPr>
              <a:t> International</a:t>
            </a:r>
            <a:r>
              <a:rPr lang="it-IT" sz="1800" dirty="0">
                <a:latin typeface="Candara" pitchFamily="34" charset="0"/>
              </a:rPr>
              <a:t> </a:t>
            </a:r>
            <a:r>
              <a:rPr lang="it-IT" sz="1800" dirty="0" err="1">
                <a:latin typeface="Candara" pitchFamily="34" charset="0"/>
              </a:rPr>
              <a:t>warned</a:t>
            </a:r>
            <a:r>
              <a:rPr lang="it-IT" sz="1800" dirty="0">
                <a:latin typeface="Candara" pitchFamily="34" charset="0"/>
              </a:rPr>
              <a:t> </a:t>
            </a:r>
            <a:r>
              <a:rPr lang="it-IT" sz="1800" dirty="0" err="1">
                <a:latin typeface="Candara" pitchFamily="34" charset="0"/>
              </a:rPr>
              <a:t>that</a:t>
            </a:r>
            <a:r>
              <a:rPr lang="it-IT" sz="1800" dirty="0">
                <a:latin typeface="Candara" pitchFamily="34" charset="0"/>
              </a:rPr>
              <a:t> </a:t>
            </a:r>
            <a:r>
              <a:rPr lang="it-IT" sz="1800" dirty="0" err="1">
                <a:latin typeface="Candara" pitchFamily="34" charset="0"/>
              </a:rPr>
              <a:t>if</a:t>
            </a:r>
            <a:r>
              <a:rPr lang="it-IT" sz="1800" dirty="0">
                <a:latin typeface="Candara" pitchFamily="34" charset="0"/>
              </a:rPr>
              <a:t> </a:t>
            </a:r>
            <a:r>
              <a:rPr lang="it-IT" sz="1800" dirty="0" err="1">
                <a:latin typeface="Candara" pitchFamily="34" charset="0"/>
              </a:rPr>
              <a:t>trends</a:t>
            </a:r>
            <a:r>
              <a:rPr lang="it-IT" sz="1800" dirty="0">
                <a:latin typeface="Candara" pitchFamily="34" charset="0"/>
              </a:rPr>
              <a:t> continue at the </a:t>
            </a:r>
            <a:r>
              <a:rPr lang="it-IT" sz="1800" dirty="0" err="1">
                <a:latin typeface="Candara" pitchFamily="34" charset="0"/>
              </a:rPr>
              <a:t>current</a:t>
            </a:r>
            <a:r>
              <a:rPr lang="it-IT" sz="1800" dirty="0">
                <a:latin typeface="Candara" pitchFamily="34" charset="0"/>
              </a:rPr>
              <a:t> rate, Italy's </a:t>
            </a:r>
            <a:r>
              <a:rPr lang="it-IT" sz="1800" dirty="0" err="1">
                <a:latin typeface="Candara" pitchFamily="34" charset="0"/>
              </a:rPr>
              <a:t>famed</a:t>
            </a:r>
            <a:r>
              <a:rPr lang="it-IT" sz="1800" dirty="0">
                <a:latin typeface="Candara" pitchFamily="34" charset="0"/>
              </a:rPr>
              <a:t> </a:t>
            </a:r>
            <a:r>
              <a:rPr lang="it-IT" sz="1800" dirty="0" err="1">
                <a:latin typeface="Candara" pitchFamily="34" charset="0"/>
              </a:rPr>
              <a:t>wines</a:t>
            </a:r>
            <a:r>
              <a:rPr lang="it-IT" sz="1800" dirty="0">
                <a:latin typeface="Candara" pitchFamily="34" charset="0"/>
              </a:rPr>
              <a:t> </a:t>
            </a:r>
            <a:r>
              <a:rPr lang="it-IT" sz="1800" dirty="0" err="1">
                <a:latin typeface="Candara" pitchFamily="34" charset="0"/>
              </a:rPr>
              <a:t>could</a:t>
            </a:r>
            <a:r>
              <a:rPr lang="it-IT" sz="1800" dirty="0">
                <a:latin typeface="Candara" pitchFamily="34" charset="0"/>
              </a:rPr>
              <a:t> </a:t>
            </a:r>
            <a:r>
              <a:rPr lang="it-IT" sz="1800" dirty="0" err="1">
                <a:latin typeface="Candara" pitchFamily="34" charset="0"/>
              </a:rPr>
              <a:t>soon</a:t>
            </a:r>
            <a:r>
              <a:rPr lang="it-IT" sz="1800" dirty="0">
                <a:latin typeface="Candara" pitchFamily="34" charset="0"/>
              </a:rPr>
              <a:t> </a:t>
            </a:r>
            <a:r>
              <a:rPr lang="it-IT" sz="1800" dirty="0" err="1">
                <a:latin typeface="Candara" pitchFamily="34" charset="0"/>
              </a:rPr>
              <a:t>disappear</a:t>
            </a:r>
            <a:r>
              <a:rPr lang="it-IT" sz="1800" dirty="0">
                <a:latin typeface="Candara" pitchFamily="34" charset="0"/>
              </a:rPr>
              <a:t> </a:t>
            </a:r>
            <a:r>
              <a:rPr lang="it-IT" sz="1800" dirty="0" err="1">
                <a:latin typeface="Candara" pitchFamily="34" charset="0"/>
              </a:rPr>
              <a:t>from</a:t>
            </a:r>
            <a:r>
              <a:rPr lang="it-IT" sz="1800" dirty="0">
                <a:latin typeface="Candara" pitchFamily="34" charset="0"/>
              </a:rPr>
              <a:t> </a:t>
            </a:r>
            <a:r>
              <a:rPr lang="it-IT" sz="1800" dirty="0" err="1">
                <a:latin typeface="Candara" pitchFamily="34" charset="0"/>
              </a:rPr>
              <a:t>our</a:t>
            </a:r>
            <a:r>
              <a:rPr lang="it-IT" sz="1800" dirty="0">
                <a:latin typeface="Candara" pitchFamily="34" charset="0"/>
              </a:rPr>
              <a:t> </a:t>
            </a:r>
            <a:r>
              <a:rPr lang="it-IT" sz="1800" dirty="0" err="1">
                <a:latin typeface="Candara" pitchFamily="34" charset="0"/>
              </a:rPr>
              <a:t>tables</a:t>
            </a:r>
            <a:r>
              <a:rPr lang="it-IT" sz="1800" dirty="0">
                <a:latin typeface="Candara" pitchFamily="34" charset="0"/>
              </a:rPr>
              <a:t>.</a:t>
            </a:r>
            <a:br>
              <a:rPr lang="it-IT" sz="1800" dirty="0">
                <a:latin typeface="Candara" pitchFamily="34" charset="0"/>
              </a:rPr>
            </a:br>
            <a:endParaRPr lang="it-IT" sz="1800" dirty="0">
              <a:latin typeface="Candara" pitchFamily="34" charset="0"/>
            </a:endParaRPr>
          </a:p>
          <a:p>
            <a:endParaRPr lang="it-IT" sz="1800" dirty="0" smtClean="0">
              <a:latin typeface="Candara" pitchFamily="34" charset="0"/>
            </a:endParaRPr>
          </a:p>
          <a:p>
            <a:endParaRPr lang="it-IT" sz="1800" dirty="0">
              <a:latin typeface="Candara" pitchFamily="34" charset="0"/>
            </a:endParaRPr>
          </a:p>
          <a:p>
            <a:endParaRPr lang="it-IT" sz="1800" dirty="0">
              <a:latin typeface="Candara" pitchFamily="34" charset="0"/>
            </a:endParaRPr>
          </a:p>
        </p:txBody>
      </p:sp>
      <p:pic>
        <p:nvPicPr>
          <p:cNvPr id="5" name="Segnaposto contenuto 4" descr="https://www.thelocal.it/userdata/images/1448976044_rsz_9941786093_84aea5bb34_z.jpg"/>
          <p:cNvPicPr>
            <a:picLocks noGrp="1"/>
          </p:cNvPicPr>
          <p:nvPr>
            <p:ph sz="half" idx="1"/>
          </p:nvPr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16248" y="1980580"/>
            <a:ext cx="4464496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32273" y="252388"/>
            <a:ext cx="8461142" cy="1368152"/>
          </a:xfrm>
        </p:spPr>
        <p:txBody>
          <a:bodyPr>
            <a:normAutofit fontScale="90000"/>
          </a:bodyPr>
          <a:lstStyle/>
          <a:p>
            <a:r>
              <a:rPr lang="it-IT" sz="3600" b="1" cap="all" dirty="0" smtClean="0">
                <a:solidFill>
                  <a:srgbClr val="C00000"/>
                </a:solidFill>
              </a:rPr>
              <a:t/>
            </a:r>
            <a:br>
              <a:rPr lang="it-IT" sz="3600" b="1" cap="all" dirty="0" smtClean="0">
                <a:solidFill>
                  <a:srgbClr val="C00000"/>
                </a:solidFill>
              </a:rPr>
            </a:br>
            <a:r>
              <a:rPr lang="it-IT" sz="3600" b="1" cap="all" dirty="0" err="1" smtClean="0">
                <a:solidFill>
                  <a:srgbClr val="C00000"/>
                </a:solidFill>
              </a:rPr>
              <a:t>What</a:t>
            </a:r>
            <a:r>
              <a:rPr lang="it-IT" sz="3600" b="1" cap="all" dirty="0" smtClean="0">
                <a:solidFill>
                  <a:srgbClr val="C00000"/>
                </a:solidFill>
              </a:rPr>
              <a:t> </a:t>
            </a:r>
            <a:r>
              <a:rPr lang="it-IT" sz="3600" b="1" cap="all" dirty="0" err="1">
                <a:solidFill>
                  <a:srgbClr val="C00000"/>
                </a:solidFill>
              </a:rPr>
              <a:t>is</a:t>
            </a:r>
            <a:r>
              <a:rPr lang="it-IT" sz="3600" b="1" cap="all" dirty="0">
                <a:solidFill>
                  <a:srgbClr val="C00000"/>
                </a:solidFill>
              </a:rPr>
              <a:t> </a:t>
            </a:r>
            <a:r>
              <a:rPr lang="it-IT" sz="3600" b="1" cap="all" dirty="0" err="1">
                <a:solidFill>
                  <a:srgbClr val="C00000"/>
                </a:solidFill>
              </a:rPr>
              <a:t>climate</a:t>
            </a:r>
            <a:r>
              <a:rPr lang="it-IT" sz="3600" b="1" cap="all" dirty="0">
                <a:solidFill>
                  <a:srgbClr val="C00000"/>
                </a:solidFill>
              </a:rPr>
              <a:t> </a:t>
            </a:r>
            <a:r>
              <a:rPr lang="it-IT" sz="3600" b="1" cap="all" dirty="0" err="1">
                <a:solidFill>
                  <a:srgbClr val="C00000"/>
                </a:solidFill>
              </a:rPr>
              <a:t>change</a:t>
            </a:r>
            <a:r>
              <a:rPr lang="it-IT" sz="3600" b="1" cap="all" dirty="0">
                <a:solidFill>
                  <a:srgbClr val="C00000"/>
                </a:solidFill>
              </a:rPr>
              <a:t>?</a:t>
            </a:r>
            <a:r>
              <a:rPr lang="it-IT" sz="3200" dirty="0">
                <a:solidFill>
                  <a:srgbClr val="C00000"/>
                </a:solidFill>
              </a:rPr>
              <a:t/>
            </a:r>
            <a:br>
              <a:rPr lang="it-IT" sz="3200" dirty="0">
                <a:solidFill>
                  <a:srgbClr val="C00000"/>
                </a:solidFill>
              </a:rPr>
            </a:br>
            <a:r>
              <a:rPr lang="it-IT" sz="2700" cap="all" dirty="0">
                <a:solidFill>
                  <a:srgbClr val="C00000"/>
                </a:solidFill>
              </a:rPr>
              <a:t> </a:t>
            </a:r>
            <a:r>
              <a:rPr lang="it-IT" sz="2700" cap="all" dirty="0" err="1">
                <a:solidFill>
                  <a:srgbClr val="C00000"/>
                </a:solidFill>
              </a:rPr>
              <a:t>Climate</a:t>
            </a:r>
            <a:r>
              <a:rPr lang="it-IT" sz="2700" cap="all" dirty="0">
                <a:solidFill>
                  <a:srgbClr val="C00000"/>
                </a:solidFill>
              </a:rPr>
              <a:t> </a:t>
            </a:r>
            <a:r>
              <a:rPr lang="it-IT" sz="2700" cap="all" dirty="0" err="1">
                <a:solidFill>
                  <a:srgbClr val="C00000"/>
                </a:solidFill>
              </a:rPr>
              <a:t>change</a:t>
            </a:r>
            <a:r>
              <a:rPr lang="it-IT" sz="2700" cap="all" dirty="0">
                <a:solidFill>
                  <a:srgbClr val="C00000"/>
                </a:solidFill>
              </a:rPr>
              <a:t> </a:t>
            </a:r>
            <a:r>
              <a:rPr lang="it-IT" sz="2700" cap="all" dirty="0" err="1">
                <a:solidFill>
                  <a:srgbClr val="C00000"/>
                </a:solidFill>
              </a:rPr>
              <a:t>is</a:t>
            </a:r>
            <a:r>
              <a:rPr lang="it-IT" sz="2700" cap="all" dirty="0">
                <a:solidFill>
                  <a:srgbClr val="C00000"/>
                </a:solidFill>
              </a:rPr>
              <a:t> a global challenge </a:t>
            </a:r>
            <a:r>
              <a:rPr lang="it-IT" sz="2700" cap="all" dirty="0" err="1">
                <a:solidFill>
                  <a:srgbClr val="C00000"/>
                </a:solidFill>
              </a:rPr>
              <a:t>that</a:t>
            </a:r>
            <a:r>
              <a:rPr lang="it-IT" sz="2700" cap="all" dirty="0">
                <a:solidFill>
                  <a:srgbClr val="C00000"/>
                </a:solidFill>
              </a:rPr>
              <a:t> </a:t>
            </a:r>
            <a:r>
              <a:rPr lang="it-IT" sz="2700" cap="all" dirty="0" err="1">
                <a:solidFill>
                  <a:srgbClr val="C00000"/>
                </a:solidFill>
              </a:rPr>
              <a:t>has</a:t>
            </a:r>
            <a:r>
              <a:rPr lang="it-IT" sz="2700" cap="all" dirty="0">
                <a:solidFill>
                  <a:srgbClr val="C00000"/>
                </a:solidFill>
              </a:rPr>
              <a:t> no </a:t>
            </a:r>
            <a:r>
              <a:rPr lang="it-IT" sz="2700" cap="all" dirty="0" err="1">
                <a:solidFill>
                  <a:srgbClr val="C00000"/>
                </a:solidFill>
              </a:rPr>
              <a:t>borders</a:t>
            </a:r>
            <a:r>
              <a:rPr lang="it-IT" sz="2700" cap="all" dirty="0">
                <a:solidFill>
                  <a:srgbClr val="C00000"/>
                </a:solidFill>
              </a:rPr>
              <a:t> and </a:t>
            </a:r>
            <a:r>
              <a:rPr lang="it-IT" sz="2700" cap="all" dirty="0" err="1">
                <a:solidFill>
                  <a:srgbClr val="C00000"/>
                </a:solidFill>
              </a:rPr>
              <a:t>to</a:t>
            </a:r>
            <a:r>
              <a:rPr lang="it-IT" sz="2700" cap="all" dirty="0">
                <a:solidFill>
                  <a:srgbClr val="C00000"/>
                </a:solidFill>
              </a:rPr>
              <a:t> combat </a:t>
            </a:r>
            <a:r>
              <a:rPr lang="it-IT" sz="2700" cap="all" dirty="0" err="1">
                <a:solidFill>
                  <a:srgbClr val="C00000"/>
                </a:solidFill>
              </a:rPr>
              <a:t>it</a:t>
            </a:r>
            <a:r>
              <a:rPr lang="it-IT" sz="2700" cap="all" dirty="0">
                <a:solidFill>
                  <a:srgbClr val="C00000"/>
                </a:solidFill>
              </a:rPr>
              <a:t> </a:t>
            </a:r>
            <a:r>
              <a:rPr lang="it-IT" sz="2700" cap="all" dirty="0" err="1">
                <a:solidFill>
                  <a:srgbClr val="C00000"/>
                </a:solidFill>
              </a:rPr>
              <a:t>requires</a:t>
            </a:r>
            <a:r>
              <a:rPr lang="it-IT" sz="2700" cap="all" dirty="0">
                <a:solidFill>
                  <a:srgbClr val="C00000"/>
                </a:solidFill>
              </a:rPr>
              <a:t> </a:t>
            </a:r>
            <a:r>
              <a:rPr lang="it-IT" sz="2700" cap="all" dirty="0" err="1">
                <a:solidFill>
                  <a:srgbClr val="C00000"/>
                </a:solidFill>
              </a:rPr>
              <a:t>coordinated</a:t>
            </a:r>
            <a:r>
              <a:rPr lang="it-IT" sz="2700" cap="all" dirty="0">
                <a:solidFill>
                  <a:srgbClr val="C00000"/>
                </a:solidFill>
              </a:rPr>
              <a:t> work </a:t>
            </a:r>
            <a:r>
              <a:rPr lang="it-IT" sz="2700" cap="all" dirty="0" err="1">
                <a:solidFill>
                  <a:srgbClr val="C00000"/>
                </a:solidFill>
              </a:rPr>
              <a:t>by</a:t>
            </a:r>
            <a:r>
              <a:rPr lang="it-IT" sz="2700" cap="all" dirty="0">
                <a:solidFill>
                  <a:srgbClr val="C00000"/>
                </a:solidFill>
              </a:rPr>
              <a:t> </a:t>
            </a:r>
            <a:r>
              <a:rPr lang="it-IT" sz="2700" cap="all" dirty="0" err="1">
                <a:solidFill>
                  <a:srgbClr val="C00000"/>
                </a:solidFill>
              </a:rPr>
              <a:t>all</a:t>
            </a:r>
            <a:r>
              <a:rPr lang="it-IT" sz="2700" cap="all" dirty="0">
                <a:solidFill>
                  <a:srgbClr val="C00000"/>
                </a:solidFill>
              </a:rPr>
              <a:t> </a:t>
            </a:r>
            <a:r>
              <a:rPr lang="it-IT" sz="2700" cap="all" dirty="0" err="1">
                <a:solidFill>
                  <a:srgbClr val="C00000"/>
                </a:solidFill>
              </a:rPr>
              <a:t>countries</a:t>
            </a:r>
            <a:r>
              <a:rPr lang="it-IT" sz="2700" cap="all" dirty="0">
                <a:solidFill>
                  <a:srgbClr val="C00000"/>
                </a:solidFill>
              </a:rPr>
              <a:t>. </a:t>
            </a:r>
            <a:r>
              <a:rPr lang="it-IT" sz="2700" dirty="0">
                <a:solidFill>
                  <a:srgbClr val="C00000"/>
                </a:solidFill>
              </a:rPr>
              <a:t/>
            </a:r>
            <a:br>
              <a:rPr lang="it-IT" sz="2700" dirty="0">
                <a:solidFill>
                  <a:srgbClr val="C00000"/>
                </a:solidFill>
              </a:rPr>
            </a:br>
            <a:endParaRPr lang="it-IT" sz="2700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8075" y="1980580"/>
            <a:ext cx="8425339" cy="3487588"/>
          </a:xfrm>
        </p:spPr>
        <p:txBody>
          <a:bodyPr>
            <a:normAutofit fontScale="92500" lnSpcReduction="10000"/>
          </a:bodyPr>
          <a:lstStyle/>
          <a:p>
            <a:r>
              <a:rPr lang="it-IT" sz="2600" b="1" dirty="0" err="1"/>
              <a:t>Two</a:t>
            </a:r>
            <a:r>
              <a:rPr lang="it-IT" sz="2600" b="1" dirty="0"/>
              <a:t> </a:t>
            </a:r>
            <a:r>
              <a:rPr lang="it-IT" sz="2600" b="1" dirty="0" err="1"/>
              <a:t>concepts</a:t>
            </a:r>
            <a:r>
              <a:rPr lang="it-IT" sz="2600" b="1" dirty="0"/>
              <a:t>: </a:t>
            </a:r>
            <a:r>
              <a:rPr lang="it-IT" sz="2600" b="1" dirty="0" err="1"/>
              <a:t>climate</a:t>
            </a:r>
            <a:r>
              <a:rPr lang="it-IT" sz="2600" b="1" dirty="0"/>
              <a:t> </a:t>
            </a:r>
            <a:r>
              <a:rPr lang="it-IT" sz="2600" b="1" dirty="0" err="1"/>
              <a:t>change</a:t>
            </a:r>
            <a:r>
              <a:rPr lang="it-IT" sz="2600" b="1" dirty="0"/>
              <a:t> </a:t>
            </a:r>
            <a:r>
              <a:rPr lang="it-IT" sz="2600" dirty="0"/>
              <a:t>and</a:t>
            </a:r>
            <a:r>
              <a:rPr lang="it-IT" sz="2600" b="1" dirty="0"/>
              <a:t> global </a:t>
            </a:r>
            <a:r>
              <a:rPr lang="it-IT" sz="2600" b="1" dirty="0" err="1"/>
              <a:t>warming</a:t>
            </a:r>
            <a:r>
              <a:rPr lang="it-IT" sz="2600" b="1" dirty="0"/>
              <a:t>. </a:t>
            </a:r>
            <a:r>
              <a:rPr lang="it-IT" sz="2600" dirty="0" err="1"/>
              <a:t>There</a:t>
            </a:r>
            <a:r>
              <a:rPr lang="it-IT" sz="2600" dirty="0"/>
              <a:t> </a:t>
            </a:r>
            <a:r>
              <a:rPr lang="it-IT" sz="2600" dirty="0" err="1"/>
              <a:t>is</a:t>
            </a:r>
            <a:r>
              <a:rPr lang="it-IT" sz="2600" dirty="0"/>
              <a:t> </a:t>
            </a:r>
            <a:r>
              <a:rPr lang="it-IT" sz="2600" dirty="0" err="1"/>
              <a:t>an</a:t>
            </a:r>
            <a:r>
              <a:rPr lang="it-IT" sz="2600" dirty="0"/>
              <a:t> </a:t>
            </a:r>
            <a:r>
              <a:rPr lang="it-IT" sz="2600" dirty="0" err="1"/>
              <a:t>important</a:t>
            </a:r>
            <a:r>
              <a:rPr lang="it-IT" sz="2600" dirty="0"/>
              <a:t> </a:t>
            </a:r>
            <a:r>
              <a:rPr lang="it-IT" sz="2600" dirty="0" err="1"/>
              <a:t>difference</a:t>
            </a:r>
            <a:r>
              <a:rPr lang="it-IT" sz="2600" dirty="0"/>
              <a:t> </a:t>
            </a:r>
            <a:r>
              <a:rPr lang="it-IT" sz="2600" dirty="0" err="1"/>
              <a:t>between</a:t>
            </a:r>
            <a:r>
              <a:rPr lang="it-IT" sz="2600" dirty="0"/>
              <a:t> </a:t>
            </a:r>
            <a:r>
              <a:rPr lang="it-IT" sz="2600" dirty="0" err="1"/>
              <a:t>them</a:t>
            </a:r>
            <a:r>
              <a:rPr lang="it-IT" sz="2600" dirty="0"/>
              <a:t>, </a:t>
            </a:r>
            <a:r>
              <a:rPr lang="it-IT" sz="2600" dirty="0" err="1"/>
              <a:t>however</a:t>
            </a:r>
            <a:r>
              <a:rPr lang="it-IT" sz="2600" dirty="0"/>
              <a:t>, </a:t>
            </a:r>
            <a:r>
              <a:rPr lang="it-IT" sz="2600" dirty="0" err="1"/>
              <a:t>given</a:t>
            </a:r>
            <a:r>
              <a:rPr lang="it-IT" sz="2600" dirty="0"/>
              <a:t> </a:t>
            </a:r>
            <a:r>
              <a:rPr lang="it-IT" sz="2600" dirty="0" err="1"/>
              <a:t>that</a:t>
            </a:r>
            <a:r>
              <a:rPr lang="it-IT" sz="2600" dirty="0"/>
              <a:t> </a:t>
            </a:r>
            <a:r>
              <a:rPr lang="it-IT" sz="2600" dirty="0" err="1"/>
              <a:t>it</a:t>
            </a:r>
            <a:r>
              <a:rPr lang="it-IT" sz="2600" dirty="0"/>
              <a:t> </a:t>
            </a:r>
            <a:r>
              <a:rPr lang="it-IT" sz="2600" dirty="0" err="1"/>
              <a:t>is</a:t>
            </a:r>
            <a:r>
              <a:rPr lang="it-IT" sz="2600" b="1" dirty="0"/>
              <a:t> global </a:t>
            </a:r>
            <a:r>
              <a:rPr lang="it-IT" sz="2600" b="1" dirty="0" err="1"/>
              <a:t>warming</a:t>
            </a:r>
            <a:r>
              <a:rPr lang="it-IT" sz="2600" b="1" dirty="0"/>
              <a:t> </a:t>
            </a:r>
            <a:r>
              <a:rPr lang="it-IT" sz="2600" dirty="0" err="1"/>
              <a:t>that</a:t>
            </a:r>
            <a:r>
              <a:rPr lang="it-IT" sz="2600" b="1" dirty="0"/>
              <a:t> </a:t>
            </a:r>
            <a:r>
              <a:rPr lang="it-IT" sz="2600" b="1" dirty="0" err="1"/>
              <a:t>causes</a:t>
            </a:r>
            <a:r>
              <a:rPr lang="it-IT" sz="2600" b="1" dirty="0"/>
              <a:t> </a:t>
            </a:r>
            <a:r>
              <a:rPr lang="it-IT" sz="2600" b="1" dirty="0" err="1"/>
              <a:t>climate</a:t>
            </a:r>
            <a:r>
              <a:rPr lang="it-IT" sz="2600" b="1" dirty="0"/>
              <a:t> </a:t>
            </a:r>
            <a:r>
              <a:rPr lang="it-IT" sz="2600" b="1" dirty="0" err="1"/>
              <a:t>change</a:t>
            </a:r>
            <a:r>
              <a:rPr lang="it-IT" sz="2600" b="1" dirty="0"/>
              <a:t>. </a:t>
            </a:r>
            <a:r>
              <a:rPr lang="it-IT" sz="2600" dirty="0"/>
              <a:t>As the </a:t>
            </a:r>
            <a:r>
              <a:rPr lang="it-IT" sz="2600" dirty="0" err="1"/>
              <a:t>planet</a:t>
            </a:r>
            <a:r>
              <a:rPr lang="it-IT" sz="2600" dirty="0"/>
              <a:t>’s temperature </a:t>
            </a:r>
            <a:r>
              <a:rPr lang="it-IT" sz="2600" dirty="0" err="1"/>
              <a:t>rises</a:t>
            </a:r>
            <a:r>
              <a:rPr lang="it-IT" sz="2600" dirty="0"/>
              <a:t> more </a:t>
            </a:r>
            <a:r>
              <a:rPr lang="it-IT" sz="2600" dirty="0" err="1"/>
              <a:t>than</a:t>
            </a:r>
            <a:r>
              <a:rPr lang="it-IT" sz="2600" dirty="0"/>
              <a:t> </a:t>
            </a:r>
            <a:r>
              <a:rPr lang="it-IT" sz="2600" dirty="0" err="1"/>
              <a:t>it</a:t>
            </a:r>
            <a:r>
              <a:rPr lang="it-IT" sz="2600" dirty="0"/>
              <a:t> </a:t>
            </a:r>
            <a:r>
              <a:rPr lang="it-IT" sz="2600" dirty="0" err="1"/>
              <a:t>would</a:t>
            </a:r>
            <a:r>
              <a:rPr lang="it-IT" sz="2600" dirty="0"/>
              <a:t> </a:t>
            </a:r>
            <a:r>
              <a:rPr lang="it-IT" sz="2600" dirty="0" err="1"/>
              <a:t>naturally</a:t>
            </a:r>
            <a:r>
              <a:rPr lang="it-IT" sz="2600" dirty="0"/>
              <a:t>, the </a:t>
            </a:r>
            <a:r>
              <a:rPr lang="it-IT" sz="2600" dirty="0" err="1"/>
              <a:t>climate</a:t>
            </a:r>
            <a:r>
              <a:rPr lang="it-IT" sz="2600" dirty="0"/>
              <a:t> </a:t>
            </a:r>
            <a:r>
              <a:rPr lang="it-IT" sz="2600" dirty="0" err="1"/>
              <a:t>varies</a:t>
            </a:r>
            <a:r>
              <a:rPr lang="it-IT" sz="2600" dirty="0"/>
              <a:t>.</a:t>
            </a:r>
          </a:p>
          <a:p>
            <a:r>
              <a:rPr lang="it-IT" sz="2600" dirty="0" err="1"/>
              <a:t>Although</a:t>
            </a:r>
            <a:r>
              <a:rPr lang="it-IT" sz="2600" dirty="0"/>
              <a:t> </a:t>
            </a:r>
            <a:r>
              <a:rPr lang="it-IT" sz="2600" dirty="0" err="1"/>
              <a:t>it</a:t>
            </a:r>
            <a:r>
              <a:rPr lang="it-IT" sz="2600" dirty="0"/>
              <a:t> </a:t>
            </a:r>
            <a:r>
              <a:rPr lang="it-IT" sz="2600" dirty="0" err="1"/>
              <a:t>is</a:t>
            </a:r>
            <a:r>
              <a:rPr lang="it-IT" sz="2600" dirty="0"/>
              <a:t> </a:t>
            </a:r>
            <a:r>
              <a:rPr lang="it-IT" sz="2600" dirty="0" err="1"/>
              <a:t>certain</a:t>
            </a:r>
            <a:r>
              <a:rPr lang="it-IT" sz="2600" dirty="0"/>
              <a:t> </a:t>
            </a:r>
            <a:r>
              <a:rPr lang="it-IT" sz="2600" dirty="0" err="1"/>
              <a:t>that</a:t>
            </a:r>
            <a:r>
              <a:rPr lang="it-IT" sz="2600" dirty="0"/>
              <a:t> </a:t>
            </a:r>
            <a:r>
              <a:rPr lang="it-IT" sz="2600" dirty="0" err="1"/>
              <a:t>Earth</a:t>
            </a:r>
            <a:r>
              <a:rPr lang="it-IT" sz="2600" dirty="0"/>
              <a:t> </a:t>
            </a:r>
            <a:r>
              <a:rPr lang="it-IT" sz="2600" dirty="0" err="1"/>
              <a:t>has</a:t>
            </a:r>
            <a:r>
              <a:rPr lang="it-IT" sz="2600" dirty="0"/>
              <a:t> </a:t>
            </a:r>
            <a:r>
              <a:rPr lang="it-IT" sz="2600" dirty="0" err="1"/>
              <a:t>naturally</a:t>
            </a:r>
            <a:r>
              <a:rPr lang="it-IT" sz="2600" dirty="0"/>
              <a:t> </a:t>
            </a:r>
            <a:r>
              <a:rPr lang="it-IT" sz="2600" dirty="0" err="1"/>
              <a:t>warmed</a:t>
            </a:r>
            <a:r>
              <a:rPr lang="it-IT" sz="2600" dirty="0"/>
              <a:t> up and </a:t>
            </a:r>
            <a:r>
              <a:rPr lang="it-IT" sz="2600" dirty="0" err="1"/>
              <a:t>got</a:t>
            </a:r>
            <a:r>
              <a:rPr lang="it-IT" sz="2600" dirty="0"/>
              <a:t> </a:t>
            </a:r>
            <a:r>
              <a:rPr lang="it-IT" sz="2600" dirty="0" err="1"/>
              <a:t>colder</a:t>
            </a:r>
            <a:r>
              <a:rPr lang="it-IT" sz="2600" dirty="0"/>
              <a:t> </a:t>
            </a:r>
            <a:r>
              <a:rPr lang="it-IT" sz="2600" dirty="0" err="1"/>
              <a:t>during</a:t>
            </a:r>
            <a:r>
              <a:rPr lang="it-IT" sz="2600" dirty="0"/>
              <a:t> </a:t>
            </a:r>
            <a:r>
              <a:rPr lang="it-IT" sz="2600" dirty="0" err="1"/>
              <a:t>other</a:t>
            </a:r>
            <a:r>
              <a:rPr lang="it-IT" sz="2600" dirty="0"/>
              <a:t> </a:t>
            </a:r>
            <a:r>
              <a:rPr lang="it-IT" sz="2600" dirty="0" err="1"/>
              <a:t>eras</a:t>
            </a:r>
            <a:r>
              <a:rPr lang="it-IT" sz="2600" dirty="0"/>
              <a:t>,</a:t>
            </a:r>
            <a:r>
              <a:rPr lang="it-IT" sz="2600" b="1" dirty="0"/>
              <a:t> </a:t>
            </a:r>
            <a:r>
              <a:rPr lang="it-IT" sz="2600" b="1" dirty="0" err="1"/>
              <a:t>such</a:t>
            </a:r>
            <a:r>
              <a:rPr lang="it-IT" sz="2600" b="1" dirty="0"/>
              <a:t> </a:t>
            </a:r>
            <a:r>
              <a:rPr lang="it-IT" sz="2600" b="1" dirty="0" err="1"/>
              <a:t>cycles</a:t>
            </a:r>
            <a:r>
              <a:rPr lang="it-IT" sz="2600" b="1" dirty="0"/>
              <a:t> </a:t>
            </a:r>
            <a:r>
              <a:rPr lang="it-IT" sz="2600" b="1" dirty="0" err="1"/>
              <a:t>have</a:t>
            </a:r>
            <a:r>
              <a:rPr lang="it-IT" sz="2600" b="1" dirty="0"/>
              <a:t> </a:t>
            </a:r>
            <a:r>
              <a:rPr lang="it-IT" sz="2600" b="1" dirty="0" err="1"/>
              <a:t>always</a:t>
            </a:r>
            <a:r>
              <a:rPr lang="it-IT" sz="2600" b="1" dirty="0"/>
              <a:t> </a:t>
            </a:r>
            <a:r>
              <a:rPr lang="it-IT" sz="2600" b="1" dirty="0" err="1"/>
              <a:t>been</a:t>
            </a:r>
            <a:r>
              <a:rPr lang="it-IT" sz="2600" b="1" dirty="0"/>
              <a:t> </a:t>
            </a:r>
            <a:r>
              <a:rPr lang="it-IT" sz="2600" b="1" dirty="0" err="1"/>
              <a:t>much</a:t>
            </a:r>
            <a:r>
              <a:rPr lang="it-IT" sz="2600" b="1" dirty="0"/>
              <a:t> </a:t>
            </a:r>
            <a:r>
              <a:rPr lang="it-IT" sz="2600" b="1" dirty="0" err="1"/>
              <a:t>slower</a:t>
            </a:r>
            <a:r>
              <a:rPr lang="it-IT" sz="2600" b="1" dirty="0"/>
              <a:t>, </a:t>
            </a:r>
            <a:r>
              <a:rPr lang="it-IT" sz="2600" b="1" dirty="0" err="1"/>
              <a:t>taking</a:t>
            </a:r>
            <a:r>
              <a:rPr lang="it-IT" sz="2600" b="1" dirty="0"/>
              <a:t> </a:t>
            </a:r>
            <a:r>
              <a:rPr lang="it-IT" sz="2600" b="1" dirty="0" err="1"/>
              <a:t>millions</a:t>
            </a:r>
            <a:r>
              <a:rPr lang="it-IT" sz="2600" b="1" dirty="0"/>
              <a:t> </a:t>
            </a:r>
            <a:r>
              <a:rPr lang="it-IT" sz="2600" b="1" dirty="0" err="1"/>
              <a:t>of</a:t>
            </a:r>
            <a:r>
              <a:rPr lang="it-IT" sz="2600" b="1" dirty="0"/>
              <a:t> </a:t>
            </a:r>
            <a:r>
              <a:rPr lang="it-IT" sz="2600" b="1" dirty="0" err="1"/>
              <a:t>years</a:t>
            </a:r>
            <a:r>
              <a:rPr lang="it-IT" sz="2600" b="1" dirty="0"/>
              <a:t>, </a:t>
            </a:r>
            <a:r>
              <a:rPr lang="it-IT" sz="2600" dirty="0" err="1"/>
              <a:t>whereas</a:t>
            </a:r>
            <a:r>
              <a:rPr lang="it-IT" sz="2600" dirty="0"/>
              <a:t> </a:t>
            </a:r>
            <a:r>
              <a:rPr lang="it-IT" sz="2600" dirty="0" err="1"/>
              <a:t>now</a:t>
            </a:r>
            <a:r>
              <a:rPr lang="it-IT" sz="2600" dirty="0"/>
              <a:t>, </a:t>
            </a:r>
            <a:r>
              <a:rPr lang="it-IT" sz="2600" dirty="0" err="1"/>
              <a:t>within</a:t>
            </a:r>
            <a:r>
              <a:rPr lang="it-IT" sz="2600" dirty="0"/>
              <a:t> a </a:t>
            </a:r>
            <a:r>
              <a:rPr lang="it-IT" sz="2600" dirty="0" err="1"/>
              <a:t>period</a:t>
            </a:r>
            <a:r>
              <a:rPr lang="it-IT" sz="2600" dirty="0"/>
              <a:t> </a:t>
            </a:r>
            <a:r>
              <a:rPr lang="it-IT" sz="2600" dirty="0" err="1"/>
              <a:t>of</a:t>
            </a:r>
            <a:r>
              <a:rPr lang="it-IT" sz="2600" dirty="0"/>
              <a:t> just 200 </a:t>
            </a:r>
            <a:r>
              <a:rPr lang="it-IT" sz="2600" dirty="0" err="1"/>
              <a:t>years</a:t>
            </a:r>
            <a:r>
              <a:rPr lang="it-IT" sz="2600" dirty="0"/>
              <a:t>, </a:t>
            </a:r>
            <a:r>
              <a:rPr lang="it-IT" sz="2600" dirty="0" err="1"/>
              <a:t>we</a:t>
            </a:r>
            <a:r>
              <a:rPr lang="it-IT" sz="2600" dirty="0"/>
              <a:t> are </a:t>
            </a:r>
            <a:r>
              <a:rPr lang="it-IT" sz="2600" dirty="0" err="1"/>
              <a:t>reaching</a:t>
            </a:r>
            <a:r>
              <a:rPr lang="it-IT" sz="2600" dirty="0"/>
              <a:t> </a:t>
            </a:r>
            <a:r>
              <a:rPr lang="it-IT" sz="2600" dirty="0" err="1"/>
              <a:t>levels</a:t>
            </a:r>
            <a:r>
              <a:rPr lang="it-IT" sz="2600" dirty="0"/>
              <a:t> </a:t>
            </a:r>
            <a:r>
              <a:rPr lang="it-IT" sz="2600" dirty="0" err="1"/>
              <a:t>that</a:t>
            </a:r>
            <a:r>
              <a:rPr lang="it-IT" sz="2600" dirty="0"/>
              <a:t> in the </a:t>
            </a:r>
            <a:r>
              <a:rPr lang="it-IT" sz="2600" dirty="0" err="1"/>
              <a:t>past</a:t>
            </a:r>
            <a:r>
              <a:rPr lang="it-IT" sz="2600" dirty="0"/>
              <a:t> </a:t>
            </a:r>
            <a:r>
              <a:rPr lang="it-IT" sz="2600" dirty="0" err="1"/>
              <a:t>brought</a:t>
            </a:r>
            <a:r>
              <a:rPr lang="it-IT" sz="2600" dirty="0"/>
              <a:t> </a:t>
            </a:r>
            <a:r>
              <a:rPr lang="it-IT" sz="2600" dirty="0" err="1"/>
              <a:t>about</a:t>
            </a:r>
            <a:r>
              <a:rPr lang="it-IT" sz="2600" dirty="0"/>
              <a:t> </a:t>
            </a:r>
            <a:r>
              <a:rPr lang="it-IT" sz="2600" dirty="0" err="1"/>
              <a:t>extinctions</a:t>
            </a:r>
            <a:r>
              <a:rPr lang="it-IT" sz="2600" dirty="0"/>
              <a:t>.</a:t>
            </a:r>
          </a:p>
          <a:p>
            <a:endParaRPr lang="it-IT" dirty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latin typeface="Adobe Caslon Pro Bold" pitchFamily="18" charset="0"/>
              </a:rPr>
              <a:t>CLIMATE CHANGE </a:t>
            </a:r>
            <a:endParaRPr lang="it-IT" dirty="0">
              <a:latin typeface="Adobe Caslon Pro Bold" pitchFamily="18" charset="0"/>
            </a:endParaRPr>
          </a:p>
        </p:txBody>
      </p:sp>
      <p:pic>
        <p:nvPicPr>
          <p:cNvPr id="4" name="irc_mi" descr="Risultati immagini per climate change">
            <a:hlinkClick r:id="rId2" tgtFrame="&quot;_blank&quot;"/>
          </p:cNvPr>
          <p:cNvPicPr>
            <a:picLocks noGrp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12392" y="1620540"/>
            <a:ext cx="6192688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3200" b="1" cap="all" dirty="0" smtClean="0"/>
              <a:t/>
            </a:r>
            <a:br>
              <a:rPr lang="it-IT" sz="3200" b="1" cap="all" dirty="0" smtClean="0"/>
            </a:br>
            <a:r>
              <a:rPr lang="it-IT" sz="3200" b="1" cap="all" dirty="0" err="1" smtClean="0"/>
              <a:t>When</a:t>
            </a:r>
            <a:r>
              <a:rPr lang="it-IT" sz="3200" b="1" cap="all" dirty="0" smtClean="0"/>
              <a:t> </a:t>
            </a:r>
            <a:r>
              <a:rPr lang="it-IT" sz="3200" b="1" cap="all" dirty="0" err="1"/>
              <a:t>did</a:t>
            </a:r>
            <a:r>
              <a:rPr lang="it-IT" sz="3200" b="1" cap="all" dirty="0"/>
              <a:t> </a:t>
            </a:r>
            <a:r>
              <a:rPr lang="it-IT" sz="3200" b="1" cap="all" dirty="0" err="1"/>
              <a:t>humans</a:t>
            </a:r>
            <a:r>
              <a:rPr lang="it-IT" sz="3200" b="1" cap="all" dirty="0"/>
              <a:t> first </a:t>
            </a:r>
            <a:r>
              <a:rPr lang="it-IT" sz="3200" b="1" cap="all" dirty="0" err="1"/>
              <a:t>begin</a:t>
            </a:r>
            <a:r>
              <a:rPr lang="it-IT" sz="3200" b="1" cap="all" dirty="0"/>
              <a:t> </a:t>
            </a:r>
            <a:r>
              <a:rPr lang="it-IT" sz="3200" b="1" cap="all" dirty="0" err="1"/>
              <a:t>to</a:t>
            </a:r>
            <a:r>
              <a:rPr lang="it-IT" sz="3200" b="1" cap="all" dirty="0"/>
              <a:t> cause </a:t>
            </a:r>
            <a:r>
              <a:rPr lang="it-IT" sz="3200" b="1" cap="all" dirty="0" err="1"/>
              <a:t>climate</a:t>
            </a:r>
            <a:r>
              <a:rPr lang="it-IT" sz="3200" b="1" cap="all" dirty="0"/>
              <a:t> </a:t>
            </a:r>
            <a:r>
              <a:rPr lang="it-IT" sz="3200" b="1" cap="all" dirty="0" err="1"/>
              <a:t>change</a:t>
            </a:r>
            <a:r>
              <a:rPr lang="it-IT" sz="3200" b="1" cap="all" dirty="0"/>
              <a:t>?</a:t>
            </a:r>
            <a:r>
              <a:rPr lang="it-IT" sz="3200" b="1" dirty="0"/>
              <a:t/>
            </a:r>
            <a:br>
              <a:rPr lang="it-IT" sz="3200" b="1" dirty="0"/>
            </a:br>
            <a:endParaRPr lang="it-IT" sz="3200" dirty="0"/>
          </a:p>
        </p:txBody>
      </p:sp>
      <p:sp>
        <p:nvSpPr>
          <p:cNvPr id="6" name="Segnaposto contenuto 5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dirty="0" err="1"/>
              <a:t>Experts</a:t>
            </a:r>
            <a:r>
              <a:rPr lang="it-IT" dirty="0"/>
              <a:t> </a:t>
            </a:r>
            <a:r>
              <a:rPr lang="it-IT" dirty="0" err="1"/>
              <a:t>agree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the </a:t>
            </a:r>
            <a:r>
              <a:rPr lang="it-IT" b="1" dirty="0"/>
              <a:t>Industrial </a:t>
            </a:r>
            <a:r>
              <a:rPr lang="it-IT" b="1" dirty="0" err="1"/>
              <a:t>Revolution</a:t>
            </a:r>
            <a:r>
              <a:rPr lang="it-IT" dirty="0"/>
              <a:t> </a:t>
            </a:r>
            <a:r>
              <a:rPr lang="it-IT" dirty="0" err="1"/>
              <a:t>was</a:t>
            </a:r>
            <a:r>
              <a:rPr lang="it-IT" dirty="0"/>
              <a:t> the </a:t>
            </a:r>
            <a:r>
              <a:rPr lang="it-IT" dirty="0" err="1"/>
              <a:t>turning</a:t>
            </a:r>
            <a:r>
              <a:rPr lang="it-IT" dirty="0"/>
              <a:t> </a:t>
            </a:r>
            <a:r>
              <a:rPr lang="it-IT" dirty="0" err="1"/>
              <a:t>point</a:t>
            </a:r>
            <a:r>
              <a:rPr lang="it-IT" dirty="0"/>
              <a:t> </a:t>
            </a:r>
            <a:r>
              <a:rPr lang="it-IT" dirty="0" err="1"/>
              <a:t>when</a:t>
            </a:r>
            <a:r>
              <a:rPr lang="it-IT" dirty="0"/>
              <a:t> </a:t>
            </a:r>
            <a:r>
              <a:rPr lang="it-IT" b="1" dirty="0" err="1"/>
              <a:t>emissions</a:t>
            </a:r>
            <a:r>
              <a:rPr lang="it-IT" b="1" dirty="0"/>
              <a:t> </a:t>
            </a:r>
            <a:r>
              <a:rPr lang="it-IT" b="1" dirty="0" err="1"/>
              <a:t>of</a:t>
            </a:r>
            <a:r>
              <a:rPr lang="it-IT" dirty="0"/>
              <a:t> </a:t>
            </a:r>
            <a:r>
              <a:rPr lang="it-IT" b="1" dirty="0" err="1">
                <a:hlinkClick r:id="rId2"/>
              </a:rPr>
              <a:t>greenhouse</a:t>
            </a:r>
            <a:r>
              <a:rPr lang="it-IT" b="1" dirty="0">
                <a:hlinkClick r:id="rId2"/>
              </a:rPr>
              <a:t> </a:t>
            </a:r>
            <a:r>
              <a:rPr lang="it-IT" b="1" dirty="0" err="1">
                <a:hlinkClick r:id="rId2"/>
              </a:rPr>
              <a:t>effect</a:t>
            </a:r>
            <a:r>
              <a:rPr lang="it-IT" b="1" dirty="0"/>
              <a:t> </a:t>
            </a:r>
            <a:r>
              <a:rPr lang="it-IT" b="1" dirty="0" err="1"/>
              <a:t>gases</a:t>
            </a:r>
            <a:r>
              <a:rPr lang="it-IT" b="1" dirty="0"/>
              <a:t> </a:t>
            </a:r>
            <a:r>
              <a:rPr lang="it-IT" dirty="0" err="1"/>
              <a:t>entering</a:t>
            </a:r>
            <a:r>
              <a:rPr lang="it-IT" dirty="0"/>
              <a:t> the atmosphere </a:t>
            </a:r>
            <a:r>
              <a:rPr lang="it-IT" dirty="0" err="1"/>
              <a:t>began</a:t>
            </a:r>
            <a:r>
              <a:rPr lang="it-IT" dirty="0"/>
              <a:t> </a:t>
            </a:r>
            <a:r>
              <a:rPr lang="it-IT" dirty="0" err="1"/>
              <a:t>to</a:t>
            </a:r>
            <a:r>
              <a:rPr lang="it-IT" dirty="0"/>
              <a:t> </a:t>
            </a:r>
            <a:r>
              <a:rPr lang="it-IT" dirty="0" err="1"/>
              <a:t>soar</a:t>
            </a:r>
            <a:r>
              <a:rPr lang="it-IT" dirty="0"/>
              <a:t>. The Industrial </a:t>
            </a:r>
            <a:r>
              <a:rPr lang="it-IT" dirty="0" err="1"/>
              <a:t>Revolution</a:t>
            </a:r>
            <a:r>
              <a:rPr lang="it-IT" dirty="0"/>
              <a:t> </a:t>
            </a:r>
            <a:r>
              <a:rPr lang="it-IT" dirty="0" err="1"/>
              <a:t>was</a:t>
            </a:r>
            <a:r>
              <a:rPr lang="it-IT" dirty="0"/>
              <a:t> </a:t>
            </a:r>
            <a:r>
              <a:rPr lang="it-IT" dirty="0" err="1"/>
              <a:t>itself</a:t>
            </a:r>
            <a:r>
              <a:rPr lang="it-IT" dirty="0"/>
              <a:t> </a:t>
            </a:r>
            <a:r>
              <a:rPr lang="it-IT" dirty="0" err="1"/>
              <a:t>borne</a:t>
            </a:r>
            <a:r>
              <a:rPr lang="it-IT" dirty="0"/>
              <a:t> out </a:t>
            </a:r>
            <a:r>
              <a:rPr lang="it-IT" dirty="0" err="1"/>
              <a:t>of</a:t>
            </a:r>
            <a:r>
              <a:rPr lang="it-IT" dirty="0"/>
              <a:t> </a:t>
            </a:r>
            <a:r>
              <a:rPr lang="it-IT" dirty="0" err="1"/>
              <a:t>smaller</a:t>
            </a:r>
            <a:r>
              <a:rPr lang="it-IT" dirty="0"/>
              <a:t> </a:t>
            </a:r>
            <a:r>
              <a:rPr lang="it-IT" dirty="0" err="1"/>
              <a:t>revolutions</a:t>
            </a:r>
            <a:r>
              <a:rPr lang="it-IT" dirty="0"/>
              <a:t>: </a:t>
            </a:r>
            <a:r>
              <a:rPr lang="it-IT" dirty="0" err="1"/>
              <a:t>agricultural</a:t>
            </a:r>
            <a:r>
              <a:rPr lang="it-IT" dirty="0"/>
              <a:t>, </a:t>
            </a:r>
            <a:r>
              <a:rPr lang="it-IT" dirty="0" err="1"/>
              <a:t>technological</a:t>
            </a:r>
            <a:r>
              <a:rPr lang="it-IT" dirty="0"/>
              <a:t>, </a:t>
            </a:r>
            <a:r>
              <a:rPr lang="it-IT" dirty="0" err="1"/>
              <a:t>demographic</a:t>
            </a:r>
            <a:r>
              <a:rPr lang="it-IT" dirty="0"/>
              <a:t>, </a:t>
            </a:r>
            <a:r>
              <a:rPr lang="it-IT" dirty="0" err="1"/>
              <a:t>transport</a:t>
            </a:r>
            <a:r>
              <a:rPr lang="it-IT" dirty="0"/>
              <a:t>, </a:t>
            </a:r>
            <a:r>
              <a:rPr lang="it-IT" dirty="0" smtClean="0"/>
              <a:t>finance, </a:t>
            </a:r>
            <a:r>
              <a:rPr lang="it-IT" dirty="0" err="1"/>
              <a:t>creating</a:t>
            </a:r>
            <a:r>
              <a:rPr lang="it-IT" dirty="0"/>
              <a:t> </a:t>
            </a:r>
            <a:r>
              <a:rPr lang="it-IT" b="1" dirty="0"/>
              <a:t>a </a:t>
            </a:r>
            <a:r>
              <a:rPr lang="it-IT" b="1" dirty="0" err="1"/>
              <a:t>new</a:t>
            </a:r>
            <a:r>
              <a:rPr lang="it-IT" b="1" dirty="0"/>
              <a:t> </a:t>
            </a:r>
            <a:r>
              <a:rPr lang="it-IT" b="1" dirty="0" err="1"/>
              <a:t>model</a:t>
            </a:r>
            <a:r>
              <a:rPr lang="it-IT" b="1" dirty="0"/>
              <a:t> </a:t>
            </a:r>
            <a:r>
              <a:rPr lang="it-IT" b="1" dirty="0" err="1"/>
              <a:t>of</a:t>
            </a:r>
            <a:r>
              <a:rPr lang="it-IT" b="1" dirty="0"/>
              <a:t> production and </a:t>
            </a:r>
            <a:r>
              <a:rPr lang="it-IT" b="1" dirty="0" err="1"/>
              <a:t>consumption</a:t>
            </a:r>
            <a:r>
              <a:rPr lang="it-IT" b="1" dirty="0"/>
              <a:t>.</a:t>
            </a:r>
            <a:endParaRPr lang="it-IT" dirty="0"/>
          </a:p>
          <a:p>
            <a:endParaRPr lang="it-IT" dirty="0"/>
          </a:p>
        </p:txBody>
      </p:sp>
      <p:pic>
        <p:nvPicPr>
          <p:cNvPr id="10" name="irc_mi" descr="Immagine correlata">
            <a:hlinkClick r:id="rId3" tgtFrame="&quot;_blank&quot;"/>
          </p:cNvPr>
          <p:cNvPicPr>
            <a:picLocks noGrp="1"/>
          </p:cNvPicPr>
          <p:nvPr>
            <p:ph sz="half" idx="2"/>
          </p:nvPr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752752" y="2196604"/>
            <a:ext cx="4248472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latin typeface="Adobe Garamond Pro Bold" pitchFamily="18" charset="0"/>
              </a:rPr>
              <a:t>CLIMATE CHANGE</a:t>
            </a:r>
            <a:endParaRPr lang="it-IT" dirty="0">
              <a:latin typeface="Adobe Garamond Pro Bold" pitchFamily="18" charset="0"/>
            </a:endParaRP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869275" y="1476524"/>
            <a:ext cx="4131949" cy="4032448"/>
          </a:xfrm>
        </p:spPr>
        <p:txBody>
          <a:bodyPr>
            <a:normAutofit fontScale="92500" lnSpcReduction="20000"/>
          </a:bodyPr>
          <a:lstStyle/>
          <a:p>
            <a:r>
              <a:rPr lang="it-IT" dirty="0"/>
              <a:t>The </a:t>
            </a:r>
            <a:r>
              <a:rPr lang="it-IT" dirty="0" err="1"/>
              <a:t>main</a:t>
            </a:r>
            <a:r>
              <a:rPr lang="it-IT" dirty="0"/>
              <a:t> impact </a:t>
            </a:r>
            <a:r>
              <a:rPr lang="it-IT" dirty="0" err="1"/>
              <a:t>was</a:t>
            </a:r>
            <a:r>
              <a:rPr lang="it-IT" dirty="0"/>
              <a:t> </a:t>
            </a:r>
            <a:r>
              <a:rPr lang="it-IT" b="1" dirty="0"/>
              <a:t>the </a:t>
            </a:r>
            <a:r>
              <a:rPr lang="it-IT" b="1" dirty="0" err="1"/>
              <a:t>increase</a:t>
            </a:r>
            <a:r>
              <a:rPr lang="it-IT" b="1" dirty="0"/>
              <a:t> in the global temperature </a:t>
            </a:r>
            <a:r>
              <a:rPr lang="it-IT" b="1" dirty="0" err="1"/>
              <a:t>of</a:t>
            </a:r>
            <a:r>
              <a:rPr lang="it-IT" b="1" dirty="0"/>
              <a:t> the </a:t>
            </a:r>
            <a:r>
              <a:rPr lang="it-IT" b="1" dirty="0" err="1"/>
              <a:t>planet</a:t>
            </a:r>
            <a:r>
              <a:rPr lang="it-IT" dirty="0"/>
              <a:t>, </a:t>
            </a:r>
            <a:r>
              <a:rPr lang="it-IT" dirty="0" err="1"/>
              <a:t>which</a:t>
            </a:r>
            <a:r>
              <a:rPr lang="it-IT" dirty="0"/>
              <a:t> </a:t>
            </a:r>
            <a:r>
              <a:rPr lang="it-IT" dirty="0" err="1"/>
              <a:t>has</a:t>
            </a:r>
            <a:r>
              <a:rPr lang="it-IT" dirty="0"/>
              <a:t> </a:t>
            </a:r>
            <a:r>
              <a:rPr lang="it-IT" dirty="0" err="1"/>
              <a:t>risen</a:t>
            </a:r>
            <a:r>
              <a:rPr lang="it-IT" dirty="0"/>
              <a:t> 1.1</a:t>
            </a:r>
            <a:r>
              <a:rPr lang="it-IT" baseline="30000" dirty="0"/>
              <a:t>°</a:t>
            </a:r>
            <a:r>
              <a:rPr lang="it-IT" dirty="0"/>
              <a:t>C </a:t>
            </a:r>
            <a:r>
              <a:rPr lang="it-IT" dirty="0" err="1"/>
              <a:t>since</a:t>
            </a:r>
            <a:r>
              <a:rPr lang="it-IT" dirty="0"/>
              <a:t> </a:t>
            </a:r>
            <a:r>
              <a:rPr lang="it-IT" dirty="0" err="1"/>
              <a:t>this</a:t>
            </a:r>
            <a:r>
              <a:rPr lang="it-IT" dirty="0"/>
              <a:t> </a:t>
            </a:r>
            <a:r>
              <a:rPr lang="it-IT" dirty="0" err="1"/>
              <a:t>period</a:t>
            </a:r>
            <a:r>
              <a:rPr lang="it-IT" dirty="0"/>
              <a:t>, </a:t>
            </a:r>
            <a:r>
              <a:rPr lang="it-IT" dirty="0" err="1"/>
              <a:t>although</a:t>
            </a:r>
            <a:r>
              <a:rPr lang="it-IT" dirty="0"/>
              <a:t>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estimated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, </a:t>
            </a:r>
            <a:r>
              <a:rPr lang="it-IT" b="1" dirty="0" err="1"/>
              <a:t>by</a:t>
            </a:r>
            <a:r>
              <a:rPr lang="it-IT" b="1" dirty="0"/>
              <a:t> the end </a:t>
            </a:r>
            <a:r>
              <a:rPr lang="it-IT" b="1" dirty="0" err="1"/>
              <a:t>of</a:t>
            </a:r>
            <a:r>
              <a:rPr lang="it-IT" b="1" dirty="0"/>
              <a:t> the </a:t>
            </a:r>
            <a:r>
              <a:rPr lang="it-IT" b="1" dirty="0" err="1"/>
              <a:t>present</a:t>
            </a:r>
            <a:r>
              <a:rPr lang="it-IT" b="1" dirty="0"/>
              <a:t> Century, the </a:t>
            </a:r>
            <a:r>
              <a:rPr lang="it-IT" b="1" dirty="0" err="1"/>
              <a:t>thermometer</a:t>
            </a:r>
            <a:r>
              <a:rPr lang="it-IT" b="1" dirty="0"/>
              <a:t> </a:t>
            </a:r>
            <a:r>
              <a:rPr lang="it-IT" b="1" dirty="0" err="1"/>
              <a:t>could</a:t>
            </a:r>
            <a:r>
              <a:rPr lang="it-IT" b="1" dirty="0"/>
              <a:t> rise </a:t>
            </a:r>
            <a:r>
              <a:rPr lang="it-IT" b="1" dirty="0" err="1"/>
              <a:t>by</a:t>
            </a:r>
            <a:r>
              <a:rPr lang="it-IT" b="1" dirty="0"/>
              <a:t> 2.7 </a:t>
            </a:r>
            <a:r>
              <a:rPr lang="it-IT" b="1" baseline="30000" dirty="0"/>
              <a:t>°</a:t>
            </a:r>
            <a:r>
              <a:rPr lang="it-IT" b="1" dirty="0"/>
              <a:t>C </a:t>
            </a:r>
            <a:r>
              <a:rPr lang="it-IT" dirty="0" err="1"/>
              <a:t>even</a:t>
            </a:r>
            <a:r>
              <a:rPr lang="it-IT" dirty="0"/>
              <a:t> </a:t>
            </a:r>
            <a:r>
              <a:rPr lang="it-IT" dirty="0" err="1"/>
              <a:t>if</a:t>
            </a:r>
            <a:r>
              <a:rPr lang="it-IT" dirty="0"/>
              <a:t> </a:t>
            </a:r>
            <a:r>
              <a:rPr lang="it-IT" dirty="0" err="1"/>
              <a:t>national</a:t>
            </a:r>
            <a:r>
              <a:rPr lang="it-IT" dirty="0"/>
              <a:t> </a:t>
            </a:r>
            <a:r>
              <a:rPr lang="it-IT" dirty="0" err="1"/>
              <a:t>commitments</a:t>
            </a:r>
            <a:r>
              <a:rPr lang="it-IT" dirty="0"/>
              <a:t> </a:t>
            </a:r>
            <a:r>
              <a:rPr lang="it-IT" dirty="0" err="1"/>
              <a:t>to</a:t>
            </a:r>
            <a:r>
              <a:rPr lang="it-IT" dirty="0"/>
              <a:t> reduce </a:t>
            </a:r>
            <a:r>
              <a:rPr lang="it-IT" dirty="0" err="1"/>
              <a:t>emissions</a:t>
            </a:r>
            <a:r>
              <a:rPr lang="it-IT" dirty="0"/>
              <a:t> are </a:t>
            </a:r>
            <a:r>
              <a:rPr lang="it-IT" dirty="0" err="1"/>
              <a:t>fulfilled</a:t>
            </a:r>
            <a:r>
              <a:rPr lang="it-IT" dirty="0"/>
              <a:t>.</a:t>
            </a:r>
          </a:p>
          <a:p>
            <a:endParaRPr lang="it-IT" dirty="0"/>
          </a:p>
        </p:txBody>
      </p:sp>
      <p:pic>
        <p:nvPicPr>
          <p:cNvPr id="5" name="irc_mi" descr="Risultati immagini per climate change">
            <a:hlinkClick r:id="rId2" tgtFrame="&quot;_blank&quot;"/>
          </p:cNvPr>
          <p:cNvPicPr>
            <a:picLocks noGrp="1"/>
          </p:cNvPicPr>
          <p:nvPr>
            <p:ph sz="half"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9425" y="2183423"/>
            <a:ext cx="4633367" cy="2677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8075" y="245141"/>
            <a:ext cx="8425339" cy="655319"/>
          </a:xfrm>
        </p:spPr>
        <p:txBody>
          <a:bodyPr>
            <a:normAutofit fontScale="90000"/>
          </a:bodyPr>
          <a:lstStyle/>
          <a:p>
            <a:r>
              <a:rPr lang="it-IT" sz="3200" b="1" cap="all" dirty="0" smtClean="0">
                <a:latin typeface="Arial Rounded MT Bold" pitchFamily="34" charset="0"/>
              </a:rPr>
              <a:t/>
            </a:r>
            <a:br>
              <a:rPr lang="it-IT" sz="3200" b="1" cap="all" dirty="0" smtClean="0">
                <a:latin typeface="Arial Rounded MT Bold" pitchFamily="34" charset="0"/>
              </a:rPr>
            </a:br>
            <a:r>
              <a:rPr lang="it-IT" sz="3200" b="1" cap="all" dirty="0" err="1" smtClean="0">
                <a:latin typeface="Arial Rounded MT Bold" pitchFamily="34" charset="0"/>
              </a:rPr>
              <a:t>Consequences</a:t>
            </a:r>
            <a:r>
              <a:rPr lang="it-IT" sz="3200" b="1" cap="all" dirty="0" smtClean="0">
                <a:latin typeface="Arial Rounded MT Bold" pitchFamily="34" charset="0"/>
              </a:rPr>
              <a:t> </a:t>
            </a:r>
            <a:r>
              <a:rPr lang="it-IT" sz="3200" b="1" cap="all" dirty="0" err="1">
                <a:latin typeface="Arial Rounded MT Bold" pitchFamily="34" charset="0"/>
              </a:rPr>
              <a:t>of</a:t>
            </a:r>
            <a:r>
              <a:rPr lang="it-IT" sz="3200" b="1" cap="all" dirty="0">
                <a:latin typeface="Arial Rounded MT Bold" pitchFamily="34" charset="0"/>
              </a:rPr>
              <a:t> </a:t>
            </a:r>
            <a:r>
              <a:rPr lang="it-IT" sz="3200" b="1" cap="all" dirty="0" err="1">
                <a:latin typeface="Arial Rounded MT Bold" pitchFamily="34" charset="0"/>
              </a:rPr>
              <a:t>climate</a:t>
            </a:r>
            <a:r>
              <a:rPr lang="it-IT" sz="3200" b="1" cap="all" dirty="0">
                <a:latin typeface="Arial Rounded MT Bold" pitchFamily="34" charset="0"/>
              </a:rPr>
              <a:t> </a:t>
            </a:r>
            <a:r>
              <a:rPr lang="it-IT" sz="3200" b="1" cap="all" dirty="0" err="1">
                <a:latin typeface="Arial Rounded MT Bold" pitchFamily="34" charset="0"/>
              </a:rPr>
              <a:t>change</a:t>
            </a:r>
            <a:r>
              <a:rPr lang="it-IT" sz="3200" b="1" dirty="0"/>
              <a:t/>
            </a:r>
            <a:br>
              <a:rPr lang="it-IT" sz="3200" b="1" dirty="0"/>
            </a:br>
            <a:endParaRPr lang="it-IT" sz="3200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869275" y="1116484"/>
            <a:ext cx="4275965" cy="4608512"/>
          </a:xfrm>
        </p:spPr>
        <p:txBody>
          <a:bodyPr>
            <a:normAutofit fontScale="62500" lnSpcReduction="20000"/>
          </a:bodyPr>
          <a:lstStyle/>
          <a:p>
            <a:r>
              <a:rPr lang="it-IT" sz="3800" dirty="0"/>
              <a:t>The </a:t>
            </a:r>
            <a:r>
              <a:rPr lang="it-IT" sz="3800" b="1" dirty="0"/>
              <a:t>global temperature </a:t>
            </a:r>
            <a:r>
              <a:rPr lang="it-IT" sz="3800" b="1" dirty="0" err="1"/>
              <a:t>increase</a:t>
            </a:r>
            <a:r>
              <a:rPr lang="it-IT" sz="3800" b="1" dirty="0"/>
              <a:t> </a:t>
            </a:r>
            <a:r>
              <a:rPr lang="it-IT" sz="3800" b="1" dirty="0" err="1"/>
              <a:t>brings</a:t>
            </a:r>
            <a:r>
              <a:rPr lang="it-IT" sz="3800" b="1" dirty="0"/>
              <a:t> </a:t>
            </a:r>
            <a:r>
              <a:rPr lang="it-IT" sz="3800" b="1" dirty="0" err="1"/>
              <a:t>disastrous</a:t>
            </a:r>
            <a:r>
              <a:rPr lang="it-IT" sz="3800" b="1" dirty="0"/>
              <a:t> </a:t>
            </a:r>
            <a:r>
              <a:rPr lang="it-IT" sz="3800" b="1" dirty="0" err="1"/>
              <a:t>consequences</a:t>
            </a:r>
            <a:r>
              <a:rPr lang="it-IT" sz="3800" b="1" dirty="0"/>
              <a:t>, </a:t>
            </a:r>
            <a:r>
              <a:rPr lang="it-IT" sz="3800" dirty="0" err="1"/>
              <a:t>endangering</a:t>
            </a:r>
            <a:r>
              <a:rPr lang="it-IT" sz="3800" dirty="0"/>
              <a:t> the </a:t>
            </a:r>
            <a:r>
              <a:rPr lang="it-IT" sz="3800" dirty="0" err="1"/>
              <a:t>survival</a:t>
            </a:r>
            <a:r>
              <a:rPr lang="it-IT" sz="3800" dirty="0"/>
              <a:t> </a:t>
            </a:r>
            <a:r>
              <a:rPr lang="it-IT" sz="3800" dirty="0" err="1"/>
              <a:t>of</a:t>
            </a:r>
            <a:r>
              <a:rPr lang="it-IT" sz="3800" dirty="0"/>
              <a:t> the </a:t>
            </a:r>
            <a:r>
              <a:rPr lang="it-IT" sz="3800" dirty="0" err="1"/>
              <a:t>Earth</a:t>
            </a:r>
            <a:r>
              <a:rPr lang="it-IT" sz="3800" dirty="0"/>
              <a:t>’s flora and fauna, </a:t>
            </a:r>
            <a:r>
              <a:rPr lang="it-IT" sz="3800" dirty="0" err="1"/>
              <a:t>including</a:t>
            </a:r>
            <a:r>
              <a:rPr lang="it-IT" sz="3800" dirty="0"/>
              <a:t> </a:t>
            </a:r>
            <a:r>
              <a:rPr lang="it-IT" sz="3800" dirty="0" err="1"/>
              <a:t>human</a:t>
            </a:r>
            <a:r>
              <a:rPr lang="it-IT" sz="3800" dirty="0"/>
              <a:t> </a:t>
            </a:r>
            <a:r>
              <a:rPr lang="it-IT" sz="3800" dirty="0" err="1"/>
              <a:t>beings</a:t>
            </a:r>
            <a:r>
              <a:rPr lang="it-IT" sz="3800" dirty="0"/>
              <a:t>. </a:t>
            </a:r>
            <a:r>
              <a:rPr lang="it-IT" sz="3800" b="1" dirty="0"/>
              <a:t>The </a:t>
            </a:r>
            <a:r>
              <a:rPr lang="it-IT" sz="3800" b="1" dirty="0" err="1"/>
              <a:t>worst</a:t>
            </a:r>
            <a:r>
              <a:rPr lang="it-IT" sz="3800" b="1" dirty="0"/>
              <a:t> </a:t>
            </a:r>
            <a:r>
              <a:rPr lang="it-IT" sz="3800" b="1" dirty="0" err="1">
                <a:hlinkClick r:id="rId2"/>
              </a:rPr>
              <a:t>climate</a:t>
            </a:r>
            <a:r>
              <a:rPr lang="it-IT" sz="3800" b="1" dirty="0">
                <a:hlinkClick r:id="rId2"/>
              </a:rPr>
              <a:t> </a:t>
            </a:r>
            <a:r>
              <a:rPr lang="it-IT" sz="3800" b="1" dirty="0" err="1">
                <a:hlinkClick r:id="rId2"/>
              </a:rPr>
              <a:t>change</a:t>
            </a:r>
            <a:r>
              <a:rPr lang="it-IT" sz="3800" b="1" dirty="0">
                <a:hlinkClick r:id="rId2"/>
              </a:rPr>
              <a:t> </a:t>
            </a:r>
            <a:r>
              <a:rPr lang="it-IT" sz="3800" b="1" dirty="0" err="1">
                <a:hlinkClick r:id="rId2"/>
              </a:rPr>
              <a:t>impacts</a:t>
            </a:r>
            <a:r>
              <a:rPr lang="it-IT" sz="3800" b="1" dirty="0"/>
              <a:t> include the </a:t>
            </a:r>
            <a:r>
              <a:rPr lang="it-IT" sz="3800" b="1" dirty="0" err="1"/>
              <a:t>melting</a:t>
            </a:r>
            <a:r>
              <a:rPr lang="it-IT" sz="3800" b="1" dirty="0"/>
              <a:t> </a:t>
            </a:r>
            <a:r>
              <a:rPr lang="it-IT" sz="3800" b="1" dirty="0" err="1"/>
              <a:t>of</a:t>
            </a:r>
            <a:r>
              <a:rPr lang="it-IT" sz="3800" b="1" dirty="0"/>
              <a:t> the </a:t>
            </a:r>
            <a:r>
              <a:rPr lang="it-IT" sz="3800" b="1" dirty="0" err="1"/>
              <a:t>ice</a:t>
            </a:r>
            <a:r>
              <a:rPr lang="it-IT" sz="3800" b="1" dirty="0"/>
              <a:t> mass at the </a:t>
            </a:r>
            <a:r>
              <a:rPr lang="it-IT" sz="3800" b="1" dirty="0" err="1"/>
              <a:t>poles</a:t>
            </a:r>
            <a:r>
              <a:rPr lang="it-IT" sz="3800" b="1" dirty="0"/>
              <a:t>, </a:t>
            </a:r>
            <a:r>
              <a:rPr lang="it-IT" sz="3800" b="1" dirty="0" err="1"/>
              <a:t>which</a:t>
            </a:r>
            <a:r>
              <a:rPr lang="it-IT" sz="3800" b="1" dirty="0"/>
              <a:t> in turn </a:t>
            </a:r>
            <a:r>
              <a:rPr lang="it-IT" sz="3800" b="1" dirty="0" err="1"/>
              <a:t>causes</a:t>
            </a:r>
            <a:r>
              <a:rPr lang="it-IT" sz="3800" b="1" dirty="0"/>
              <a:t> </a:t>
            </a:r>
            <a:r>
              <a:rPr lang="it-IT" sz="3800" b="1" dirty="0" err="1"/>
              <a:t>rising</a:t>
            </a:r>
            <a:r>
              <a:rPr lang="it-IT" sz="3800" b="1" dirty="0"/>
              <a:t> </a:t>
            </a:r>
            <a:r>
              <a:rPr lang="it-IT" sz="3800" b="1" dirty="0" err="1"/>
              <a:t>sea</a:t>
            </a:r>
            <a:r>
              <a:rPr lang="it-IT" sz="3800" b="1" dirty="0"/>
              <a:t> </a:t>
            </a:r>
            <a:r>
              <a:rPr lang="it-IT" sz="3800" b="1" dirty="0" err="1"/>
              <a:t>level</a:t>
            </a:r>
            <a:r>
              <a:rPr lang="it-IT" sz="3800" b="1" dirty="0"/>
              <a:t>, </a:t>
            </a:r>
            <a:r>
              <a:rPr lang="it-IT" sz="3800" dirty="0" err="1"/>
              <a:t>producing</a:t>
            </a:r>
            <a:r>
              <a:rPr lang="it-IT" sz="3800" dirty="0"/>
              <a:t> </a:t>
            </a:r>
            <a:r>
              <a:rPr lang="it-IT" sz="3800" dirty="0" err="1"/>
              <a:t>flooding</a:t>
            </a:r>
            <a:r>
              <a:rPr lang="it-IT" sz="3800" dirty="0"/>
              <a:t> and </a:t>
            </a:r>
            <a:r>
              <a:rPr lang="it-IT" sz="3800" dirty="0" err="1"/>
              <a:t>threatening</a:t>
            </a:r>
            <a:r>
              <a:rPr lang="it-IT" sz="3800" dirty="0"/>
              <a:t> </a:t>
            </a:r>
            <a:r>
              <a:rPr lang="it-IT" sz="3800" dirty="0" err="1"/>
              <a:t>coastal</a:t>
            </a:r>
            <a:r>
              <a:rPr lang="it-IT" sz="3800" dirty="0"/>
              <a:t> </a:t>
            </a:r>
            <a:r>
              <a:rPr lang="it-IT" sz="3800" dirty="0" err="1"/>
              <a:t>environments</a:t>
            </a:r>
            <a:r>
              <a:rPr lang="it-IT" sz="3800" dirty="0"/>
              <a:t> </a:t>
            </a:r>
            <a:r>
              <a:rPr lang="it-IT" sz="3800" dirty="0" err="1"/>
              <a:t>through</a:t>
            </a:r>
            <a:r>
              <a:rPr lang="it-IT" sz="3800" dirty="0"/>
              <a:t> </a:t>
            </a:r>
            <a:r>
              <a:rPr lang="it-IT" sz="3800" dirty="0" err="1"/>
              <a:t>which</a:t>
            </a:r>
            <a:r>
              <a:rPr lang="it-IT" sz="3800" dirty="0"/>
              <a:t> </a:t>
            </a:r>
            <a:r>
              <a:rPr lang="it-IT" sz="3800" dirty="0" err="1"/>
              <a:t>small</a:t>
            </a:r>
            <a:r>
              <a:rPr lang="it-IT" sz="3800" dirty="0"/>
              <a:t> </a:t>
            </a:r>
            <a:r>
              <a:rPr lang="it-IT" sz="3800" dirty="0" err="1">
                <a:hlinkClick r:id="rId3"/>
              </a:rPr>
              <a:t>island</a:t>
            </a:r>
            <a:r>
              <a:rPr lang="it-IT" sz="3800" dirty="0">
                <a:hlinkClick r:id="rId3"/>
              </a:rPr>
              <a:t> </a:t>
            </a:r>
            <a:r>
              <a:rPr lang="it-IT" sz="3800" dirty="0" err="1">
                <a:hlinkClick r:id="rId3"/>
              </a:rPr>
              <a:t>states</a:t>
            </a:r>
            <a:r>
              <a:rPr lang="it-IT" sz="3800" dirty="0">
                <a:hlinkClick r:id="rId3"/>
              </a:rPr>
              <a:t> </a:t>
            </a:r>
            <a:r>
              <a:rPr lang="it-IT" sz="3800" dirty="0" err="1">
                <a:hlinkClick r:id="rId3"/>
              </a:rPr>
              <a:t>risk</a:t>
            </a:r>
            <a:r>
              <a:rPr lang="it-IT" sz="3800" dirty="0">
                <a:hlinkClick r:id="rId3"/>
              </a:rPr>
              <a:t> </a:t>
            </a:r>
            <a:r>
              <a:rPr lang="it-IT" sz="3800" dirty="0" err="1">
                <a:hlinkClick r:id="rId3"/>
              </a:rPr>
              <a:t>disappearing</a:t>
            </a:r>
            <a:r>
              <a:rPr lang="it-IT" sz="3800" dirty="0"/>
              <a:t> </a:t>
            </a:r>
            <a:r>
              <a:rPr lang="it-IT" sz="3800" dirty="0" err="1"/>
              <a:t>entirely</a:t>
            </a:r>
            <a:r>
              <a:rPr lang="it-IT" sz="3800" dirty="0"/>
              <a:t>.</a:t>
            </a:r>
          </a:p>
          <a:p>
            <a:endParaRPr lang="it-IT" dirty="0"/>
          </a:p>
        </p:txBody>
      </p:sp>
      <p:pic>
        <p:nvPicPr>
          <p:cNvPr id="5" name="irc_mi" descr="Risultati immagini per climate change">
            <a:hlinkClick r:id="rId4" tgtFrame="&quot;_blank&quot;"/>
          </p:cNvPr>
          <p:cNvPicPr>
            <a:picLocks noGrp="1"/>
          </p:cNvPicPr>
          <p:nvPr>
            <p:ph sz="half" idx="1"/>
          </p:nvPr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88256" y="1908572"/>
            <a:ext cx="4633367" cy="2973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8075" y="245141"/>
            <a:ext cx="8425339" cy="727328"/>
          </a:xfrm>
        </p:spPr>
        <p:txBody>
          <a:bodyPr>
            <a:normAutofit fontScale="90000"/>
          </a:bodyPr>
          <a:lstStyle/>
          <a:p>
            <a:r>
              <a:rPr lang="it-IT" b="1" cap="all" dirty="0" smtClean="0"/>
              <a:t/>
            </a:r>
            <a:br>
              <a:rPr lang="it-IT" b="1" cap="all" dirty="0" smtClean="0"/>
            </a:br>
            <a:r>
              <a:rPr lang="it-IT" b="1" cap="all" dirty="0" err="1" smtClean="0"/>
              <a:t>Consequences</a:t>
            </a:r>
            <a:r>
              <a:rPr lang="it-IT" b="1" cap="all" dirty="0" smtClean="0"/>
              <a:t> </a:t>
            </a:r>
            <a:r>
              <a:rPr lang="it-IT" b="1" cap="all" dirty="0" err="1"/>
              <a:t>of</a:t>
            </a:r>
            <a:r>
              <a:rPr lang="it-IT" b="1" cap="all" dirty="0"/>
              <a:t> </a:t>
            </a:r>
            <a:r>
              <a:rPr lang="it-IT" b="1" cap="all" dirty="0" err="1"/>
              <a:t>climate</a:t>
            </a:r>
            <a:r>
              <a:rPr lang="it-IT" b="1" cap="all" dirty="0"/>
              <a:t> </a:t>
            </a:r>
            <a:r>
              <a:rPr lang="it-IT" b="1" cap="all" dirty="0" err="1"/>
              <a:t>change</a:t>
            </a:r>
            <a:r>
              <a:rPr lang="it-IT" b="1" dirty="0"/>
              <a:t/>
            </a:r>
            <a:br>
              <a:rPr lang="it-IT" b="1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216248" y="1275292"/>
            <a:ext cx="4497001" cy="4305688"/>
          </a:xfrm>
        </p:spPr>
        <p:txBody>
          <a:bodyPr>
            <a:normAutofit fontScale="92500" lnSpcReduction="20000"/>
          </a:bodyPr>
          <a:lstStyle/>
          <a:p>
            <a:r>
              <a:rPr lang="it-IT" dirty="0" err="1"/>
              <a:t>Climate</a:t>
            </a:r>
            <a:r>
              <a:rPr lang="it-IT" dirty="0"/>
              <a:t> </a:t>
            </a:r>
            <a:r>
              <a:rPr lang="it-IT" dirty="0" err="1"/>
              <a:t>change</a:t>
            </a:r>
            <a:r>
              <a:rPr lang="it-IT" dirty="0"/>
              <a:t> </a:t>
            </a:r>
            <a:r>
              <a:rPr lang="it-IT" dirty="0" err="1"/>
              <a:t>also</a:t>
            </a:r>
            <a:r>
              <a:rPr lang="it-IT" dirty="0"/>
              <a:t> </a:t>
            </a:r>
            <a:r>
              <a:rPr lang="it-IT" dirty="0" err="1"/>
              <a:t>increases</a:t>
            </a:r>
            <a:r>
              <a:rPr lang="it-IT" dirty="0"/>
              <a:t> the </a:t>
            </a:r>
            <a:r>
              <a:rPr lang="it-IT" dirty="0" err="1"/>
              <a:t>appearance</a:t>
            </a:r>
            <a:r>
              <a:rPr lang="it-IT" dirty="0"/>
              <a:t> </a:t>
            </a:r>
            <a:r>
              <a:rPr lang="it-IT" dirty="0" err="1"/>
              <a:t>of</a:t>
            </a:r>
            <a:r>
              <a:rPr lang="it-IT" dirty="0"/>
              <a:t> more </a:t>
            </a:r>
            <a:r>
              <a:rPr lang="it-IT" dirty="0" err="1"/>
              <a:t>violent</a:t>
            </a:r>
            <a:r>
              <a:rPr lang="it-IT" dirty="0"/>
              <a:t> </a:t>
            </a:r>
            <a:r>
              <a:rPr lang="it-IT" dirty="0" err="1"/>
              <a:t>weather</a:t>
            </a:r>
            <a:r>
              <a:rPr lang="it-IT" dirty="0"/>
              <a:t> </a:t>
            </a:r>
            <a:r>
              <a:rPr lang="it-IT" dirty="0" err="1"/>
              <a:t>phenomena</a:t>
            </a:r>
            <a:r>
              <a:rPr lang="it-IT" dirty="0"/>
              <a:t>, </a:t>
            </a:r>
            <a:r>
              <a:rPr lang="it-IT" dirty="0" err="1"/>
              <a:t>drought</a:t>
            </a:r>
            <a:r>
              <a:rPr lang="it-IT" dirty="0"/>
              <a:t>, </a:t>
            </a:r>
            <a:r>
              <a:rPr lang="it-IT" dirty="0" err="1"/>
              <a:t>fires</a:t>
            </a:r>
            <a:r>
              <a:rPr lang="it-IT" dirty="0"/>
              <a:t>, </a:t>
            </a:r>
            <a:r>
              <a:rPr lang="it-IT" b="1" dirty="0"/>
              <a:t>the </a:t>
            </a:r>
            <a:r>
              <a:rPr lang="it-IT" b="1" dirty="0" err="1"/>
              <a:t>death</a:t>
            </a:r>
            <a:r>
              <a:rPr lang="it-IT" b="1" dirty="0"/>
              <a:t> </a:t>
            </a:r>
            <a:r>
              <a:rPr lang="it-IT" b="1" dirty="0" err="1"/>
              <a:t>of</a:t>
            </a:r>
            <a:r>
              <a:rPr lang="it-IT" b="1" dirty="0"/>
              <a:t> </a:t>
            </a:r>
            <a:r>
              <a:rPr lang="it-IT" b="1" dirty="0" err="1"/>
              <a:t>animal</a:t>
            </a:r>
            <a:r>
              <a:rPr lang="it-IT" b="1" dirty="0"/>
              <a:t> and </a:t>
            </a:r>
            <a:r>
              <a:rPr lang="it-IT" b="1" dirty="0" err="1"/>
              <a:t>plant</a:t>
            </a:r>
            <a:r>
              <a:rPr lang="it-IT" b="1" dirty="0"/>
              <a:t> </a:t>
            </a:r>
            <a:r>
              <a:rPr lang="it-IT" b="1" dirty="0" err="1"/>
              <a:t>species</a:t>
            </a:r>
            <a:r>
              <a:rPr lang="it-IT" b="1" dirty="0"/>
              <a:t>, </a:t>
            </a:r>
            <a:r>
              <a:rPr lang="it-IT" b="1" dirty="0" err="1"/>
              <a:t>flooding</a:t>
            </a:r>
            <a:r>
              <a:rPr lang="it-IT" b="1" dirty="0"/>
              <a:t> </a:t>
            </a:r>
            <a:r>
              <a:rPr lang="it-IT" b="1" dirty="0" err="1"/>
              <a:t>from</a:t>
            </a:r>
            <a:r>
              <a:rPr lang="it-IT" b="1" dirty="0"/>
              <a:t> </a:t>
            </a:r>
            <a:r>
              <a:rPr lang="it-IT" b="1" dirty="0" err="1"/>
              <a:t>rivers</a:t>
            </a:r>
            <a:r>
              <a:rPr lang="it-IT" b="1" dirty="0"/>
              <a:t> and </a:t>
            </a:r>
            <a:r>
              <a:rPr lang="it-IT" b="1" dirty="0" err="1"/>
              <a:t>lakes</a:t>
            </a:r>
            <a:r>
              <a:rPr lang="it-IT" b="1" dirty="0"/>
              <a:t>, the </a:t>
            </a:r>
            <a:r>
              <a:rPr lang="it-IT" b="1" dirty="0" err="1"/>
              <a:t>creation</a:t>
            </a:r>
            <a:r>
              <a:rPr lang="it-IT" b="1" dirty="0"/>
              <a:t> </a:t>
            </a:r>
            <a:r>
              <a:rPr lang="it-IT" b="1" dirty="0" err="1"/>
              <a:t>of</a:t>
            </a:r>
            <a:r>
              <a:rPr lang="it-IT" dirty="0"/>
              <a:t> </a:t>
            </a:r>
            <a:r>
              <a:rPr lang="it-IT" b="1" dirty="0" err="1">
                <a:hlinkClick r:id="rId2"/>
              </a:rPr>
              <a:t>climate</a:t>
            </a:r>
            <a:r>
              <a:rPr lang="it-IT" b="1" dirty="0">
                <a:hlinkClick r:id="rId2"/>
              </a:rPr>
              <a:t> </a:t>
            </a:r>
            <a:r>
              <a:rPr lang="it-IT" b="1" dirty="0" err="1">
                <a:hlinkClick r:id="rId2"/>
              </a:rPr>
              <a:t>refugees</a:t>
            </a:r>
            <a:r>
              <a:rPr lang="it-IT" dirty="0"/>
              <a:t> and </a:t>
            </a:r>
            <a:r>
              <a:rPr lang="it-IT" dirty="0" err="1"/>
              <a:t>destruction</a:t>
            </a:r>
            <a:r>
              <a:rPr lang="it-IT" dirty="0"/>
              <a:t> </a:t>
            </a:r>
            <a:r>
              <a:rPr lang="it-IT" dirty="0" err="1"/>
              <a:t>of</a:t>
            </a:r>
            <a:r>
              <a:rPr lang="it-IT" dirty="0"/>
              <a:t> the </a:t>
            </a:r>
            <a:r>
              <a:rPr lang="it-IT" dirty="0" err="1"/>
              <a:t>food</a:t>
            </a:r>
            <a:r>
              <a:rPr lang="it-IT" dirty="0"/>
              <a:t> </a:t>
            </a:r>
            <a:r>
              <a:rPr lang="it-IT" dirty="0" err="1"/>
              <a:t>chain</a:t>
            </a:r>
            <a:r>
              <a:rPr lang="it-IT" dirty="0"/>
              <a:t> and </a:t>
            </a:r>
            <a:r>
              <a:rPr lang="it-IT" dirty="0" err="1"/>
              <a:t>economic</a:t>
            </a:r>
            <a:r>
              <a:rPr lang="it-IT" dirty="0"/>
              <a:t> </a:t>
            </a:r>
            <a:r>
              <a:rPr lang="it-IT" dirty="0" err="1"/>
              <a:t>resources</a:t>
            </a:r>
            <a:r>
              <a:rPr lang="it-IT" dirty="0"/>
              <a:t>, </a:t>
            </a:r>
            <a:r>
              <a:rPr lang="it-IT" dirty="0" err="1"/>
              <a:t>especially</a:t>
            </a:r>
            <a:r>
              <a:rPr lang="it-IT" dirty="0"/>
              <a:t> in </a:t>
            </a:r>
            <a:r>
              <a:rPr lang="it-IT" dirty="0" err="1"/>
              <a:t>developing</a:t>
            </a:r>
            <a:r>
              <a:rPr lang="it-IT" dirty="0"/>
              <a:t> </a:t>
            </a:r>
            <a:r>
              <a:rPr lang="it-IT" dirty="0" err="1"/>
              <a:t>countries</a:t>
            </a:r>
            <a:r>
              <a:rPr lang="it-IT" dirty="0"/>
              <a:t>.</a:t>
            </a:r>
          </a:p>
          <a:p>
            <a:endParaRPr lang="it-IT" dirty="0"/>
          </a:p>
        </p:txBody>
      </p:sp>
      <p:pic>
        <p:nvPicPr>
          <p:cNvPr id="5" name="irc_mi" descr="Risultati immagini per climate change">
            <a:hlinkClick r:id="rId3" tgtFrame="&quot;_blank&quot;"/>
          </p:cNvPr>
          <p:cNvPicPr>
            <a:picLocks noGrp="1"/>
          </p:cNvPicPr>
          <p:nvPr>
            <p:ph sz="half" idx="2"/>
          </p:nvPr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868863" y="2035682"/>
            <a:ext cx="4204369" cy="2609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latin typeface="Arial Rounded MT Bold" pitchFamily="34" charset="0"/>
              </a:rPr>
              <a:t/>
            </a:r>
            <a:br>
              <a:rPr lang="it-IT" dirty="0" smtClean="0">
                <a:latin typeface="Arial Rounded MT Bold" pitchFamily="34" charset="0"/>
              </a:rPr>
            </a:br>
            <a:r>
              <a:rPr lang="it-IT" dirty="0" err="1" smtClean="0">
                <a:latin typeface="Arial Rounded MT Bold" pitchFamily="34" charset="0"/>
              </a:rPr>
              <a:t>Consequences</a:t>
            </a:r>
            <a:r>
              <a:rPr lang="it-IT" dirty="0" smtClean="0">
                <a:latin typeface="Arial Rounded MT Bold" pitchFamily="34" charset="0"/>
              </a:rPr>
              <a:t> </a:t>
            </a:r>
            <a:r>
              <a:rPr lang="it-IT" dirty="0" err="1">
                <a:latin typeface="Arial Rounded MT Bold" pitchFamily="34" charset="0"/>
              </a:rPr>
              <a:t>for</a:t>
            </a:r>
            <a:r>
              <a:rPr lang="it-IT" dirty="0">
                <a:latin typeface="Arial Rounded MT Bold" pitchFamily="34" charset="0"/>
              </a:rPr>
              <a:t> </a:t>
            </a:r>
            <a:r>
              <a:rPr lang="it-IT" dirty="0" err="1">
                <a:latin typeface="Arial Rounded MT Bold" pitchFamily="34" charset="0"/>
              </a:rPr>
              <a:t>Europe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288256" y="1260500"/>
            <a:ext cx="4392488" cy="4536504"/>
          </a:xfrm>
        </p:spPr>
        <p:txBody>
          <a:bodyPr>
            <a:noAutofit/>
          </a:bodyPr>
          <a:lstStyle/>
          <a:p>
            <a:pPr lvl="0"/>
            <a:r>
              <a:rPr lang="it-IT" sz="2000" b="1" dirty="0" err="1">
                <a:latin typeface="+mj-lt"/>
              </a:rPr>
              <a:t>Southern</a:t>
            </a:r>
            <a:r>
              <a:rPr lang="it-IT" sz="2000" b="1" dirty="0">
                <a:latin typeface="+mj-lt"/>
              </a:rPr>
              <a:t> and </a:t>
            </a:r>
            <a:r>
              <a:rPr lang="it-IT" sz="2000" b="1" dirty="0" err="1">
                <a:latin typeface="+mj-lt"/>
              </a:rPr>
              <a:t>central</a:t>
            </a:r>
            <a:r>
              <a:rPr lang="it-IT" sz="2000" b="1" dirty="0">
                <a:latin typeface="+mj-lt"/>
              </a:rPr>
              <a:t> </a:t>
            </a:r>
            <a:r>
              <a:rPr lang="it-IT" sz="2000" b="1" dirty="0" err="1">
                <a:latin typeface="+mj-lt"/>
              </a:rPr>
              <a:t>Europe</a:t>
            </a:r>
            <a:r>
              <a:rPr lang="it-IT" sz="2000" dirty="0">
                <a:latin typeface="+mj-lt"/>
              </a:rPr>
              <a:t> are </a:t>
            </a:r>
            <a:r>
              <a:rPr lang="it-IT" sz="2000" dirty="0" err="1">
                <a:latin typeface="+mj-lt"/>
              </a:rPr>
              <a:t>seeing</a:t>
            </a:r>
            <a:r>
              <a:rPr lang="it-IT" sz="2000" dirty="0">
                <a:latin typeface="+mj-lt"/>
              </a:rPr>
              <a:t> more </a:t>
            </a:r>
            <a:r>
              <a:rPr lang="it-IT" sz="2000" dirty="0" err="1">
                <a:latin typeface="+mj-lt"/>
              </a:rPr>
              <a:t>frequent</a:t>
            </a:r>
            <a:r>
              <a:rPr lang="it-IT" sz="2000" dirty="0">
                <a:latin typeface="+mj-lt"/>
              </a:rPr>
              <a:t> </a:t>
            </a:r>
            <a:r>
              <a:rPr lang="it-IT" sz="2000" dirty="0" err="1">
                <a:latin typeface="+mj-lt"/>
              </a:rPr>
              <a:t>heat</a:t>
            </a:r>
            <a:r>
              <a:rPr lang="it-IT" sz="2000" dirty="0">
                <a:latin typeface="+mj-lt"/>
              </a:rPr>
              <a:t> </a:t>
            </a:r>
            <a:r>
              <a:rPr lang="it-IT" sz="2000" dirty="0" err="1">
                <a:latin typeface="+mj-lt"/>
              </a:rPr>
              <a:t>waves</a:t>
            </a:r>
            <a:r>
              <a:rPr lang="it-IT" sz="2000" dirty="0">
                <a:latin typeface="+mj-lt"/>
              </a:rPr>
              <a:t>, </a:t>
            </a:r>
            <a:r>
              <a:rPr lang="it-IT" sz="2000" dirty="0" err="1">
                <a:latin typeface="+mj-lt"/>
              </a:rPr>
              <a:t>forest</a:t>
            </a:r>
            <a:r>
              <a:rPr lang="it-IT" sz="2000" dirty="0">
                <a:latin typeface="+mj-lt"/>
              </a:rPr>
              <a:t> </a:t>
            </a:r>
            <a:r>
              <a:rPr lang="it-IT" sz="2000" dirty="0" err="1">
                <a:latin typeface="+mj-lt"/>
              </a:rPr>
              <a:t>fires</a:t>
            </a:r>
            <a:r>
              <a:rPr lang="it-IT" sz="2000" dirty="0">
                <a:latin typeface="+mj-lt"/>
              </a:rPr>
              <a:t> and </a:t>
            </a:r>
            <a:r>
              <a:rPr lang="it-IT" sz="2000" dirty="0" err="1">
                <a:latin typeface="+mj-lt"/>
              </a:rPr>
              <a:t>droughts</a:t>
            </a:r>
            <a:r>
              <a:rPr lang="it-IT" sz="2000" dirty="0">
                <a:latin typeface="+mj-lt"/>
              </a:rPr>
              <a:t>.</a:t>
            </a:r>
          </a:p>
          <a:p>
            <a:pPr lvl="0"/>
            <a:r>
              <a:rPr lang="it-IT" sz="2000" b="1" dirty="0">
                <a:latin typeface="+mj-lt"/>
              </a:rPr>
              <a:t>The </a:t>
            </a:r>
            <a:r>
              <a:rPr lang="it-IT" sz="2000" b="1" dirty="0" err="1">
                <a:latin typeface="+mj-lt"/>
              </a:rPr>
              <a:t>Mediterranean</a:t>
            </a:r>
            <a:r>
              <a:rPr lang="it-IT" sz="2000" b="1" dirty="0">
                <a:latin typeface="+mj-lt"/>
              </a:rPr>
              <a:t> area</a:t>
            </a:r>
            <a:r>
              <a:rPr lang="it-IT" sz="2000" dirty="0">
                <a:latin typeface="+mj-lt"/>
              </a:rPr>
              <a:t> </a:t>
            </a:r>
            <a:r>
              <a:rPr lang="it-IT" sz="2000" dirty="0" err="1">
                <a:latin typeface="+mj-lt"/>
              </a:rPr>
              <a:t>is</a:t>
            </a:r>
            <a:r>
              <a:rPr lang="it-IT" sz="2000" dirty="0">
                <a:latin typeface="+mj-lt"/>
              </a:rPr>
              <a:t> </a:t>
            </a:r>
            <a:r>
              <a:rPr lang="it-IT" sz="2000" dirty="0" err="1">
                <a:latin typeface="+mj-lt"/>
              </a:rPr>
              <a:t>becoming</a:t>
            </a:r>
            <a:r>
              <a:rPr lang="it-IT" sz="2000" dirty="0">
                <a:latin typeface="+mj-lt"/>
              </a:rPr>
              <a:t> </a:t>
            </a:r>
            <a:r>
              <a:rPr lang="it-IT" sz="2000" dirty="0" err="1">
                <a:latin typeface="+mj-lt"/>
              </a:rPr>
              <a:t>drier</a:t>
            </a:r>
            <a:r>
              <a:rPr lang="it-IT" sz="2000" dirty="0">
                <a:latin typeface="+mj-lt"/>
              </a:rPr>
              <a:t>, </a:t>
            </a:r>
            <a:r>
              <a:rPr lang="it-IT" sz="2000" dirty="0" err="1">
                <a:latin typeface="+mj-lt"/>
              </a:rPr>
              <a:t>making</a:t>
            </a:r>
            <a:r>
              <a:rPr lang="it-IT" sz="2000" dirty="0">
                <a:latin typeface="+mj-lt"/>
              </a:rPr>
              <a:t> </a:t>
            </a:r>
            <a:r>
              <a:rPr lang="it-IT" sz="2000" dirty="0" err="1">
                <a:latin typeface="+mj-lt"/>
              </a:rPr>
              <a:t>it</a:t>
            </a:r>
            <a:r>
              <a:rPr lang="it-IT" sz="2000" dirty="0">
                <a:latin typeface="+mj-lt"/>
              </a:rPr>
              <a:t> </a:t>
            </a:r>
            <a:r>
              <a:rPr lang="it-IT" sz="2000" dirty="0" err="1">
                <a:latin typeface="+mj-lt"/>
              </a:rPr>
              <a:t>even</a:t>
            </a:r>
            <a:r>
              <a:rPr lang="it-IT" sz="2000" dirty="0">
                <a:latin typeface="+mj-lt"/>
              </a:rPr>
              <a:t> more </a:t>
            </a:r>
            <a:r>
              <a:rPr lang="it-IT" sz="2000" dirty="0" err="1">
                <a:latin typeface="+mj-lt"/>
              </a:rPr>
              <a:t>vulnerable</a:t>
            </a:r>
            <a:r>
              <a:rPr lang="it-IT" sz="2000" dirty="0">
                <a:latin typeface="+mj-lt"/>
              </a:rPr>
              <a:t> </a:t>
            </a:r>
            <a:r>
              <a:rPr lang="it-IT" sz="2000" dirty="0" err="1">
                <a:latin typeface="+mj-lt"/>
              </a:rPr>
              <a:t>to</a:t>
            </a:r>
            <a:r>
              <a:rPr lang="it-IT" sz="2000" dirty="0">
                <a:latin typeface="+mj-lt"/>
              </a:rPr>
              <a:t> </a:t>
            </a:r>
            <a:r>
              <a:rPr lang="it-IT" sz="2000" dirty="0" err="1">
                <a:latin typeface="+mj-lt"/>
              </a:rPr>
              <a:t>drought</a:t>
            </a:r>
            <a:r>
              <a:rPr lang="it-IT" sz="2000" dirty="0">
                <a:latin typeface="+mj-lt"/>
              </a:rPr>
              <a:t> and </a:t>
            </a:r>
            <a:r>
              <a:rPr lang="it-IT" sz="2000" dirty="0" err="1">
                <a:latin typeface="+mj-lt"/>
              </a:rPr>
              <a:t>wildfires</a:t>
            </a:r>
            <a:r>
              <a:rPr lang="it-IT" sz="2000" dirty="0">
                <a:latin typeface="+mj-lt"/>
              </a:rPr>
              <a:t>.</a:t>
            </a:r>
          </a:p>
          <a:p>
            <a:pPr lvl="0"/>
            <a:r>
              <a:rPr lang="it-IT" sz="2000" b="1" dirty="0" err="1">
                <a:latin typeface="+mj-lt"/>
              </a:rPr>
              <a:t>Northern</a:t>
            </a:r>
            <a:r>
              <a:rPr lang="it-IT" sz="2000" b="1" dirty="0">
                <a:latin typeface="+mj-lt"/>
              </a:rPr>
              <a:t> </a:t>
            </a:r>
            <a:r>
              <a:rPr lang="it-IT" sz="2000" b="1" dirty="0" err="1">
                <a:latin typeface="+mj-lt"/>
              </a:rPr>
              <a:t>Europe</a:t>
            </a:r>
            <a:r>
              <a:rPr lang="it-IT" sz="2000" dirty="0">
                <a:latin typeface="+mj-lt"/>
              </a:rPr>
              <a:t> </a:t>
            </a:r>
            <a:r>
              <a:rPr lang="it-IT" sz="2000" dirty="0" err="1">
                <a:latin typeface="+mj-lt"/>
              </a:rPr>
              <a:t>is</a:t>
            </a:r>
            <a:r>
              <a:rPr lang="it-IT" sz="2000" dirty="0">
                <a:latin typeface="+mj-lt"/>
              </a:rPr>
              <a:t> </a:t>
            </a:r>
            <a:r>
              <a:rPr lang="it-IT" sz="2000" dirty="0" err="1">
                <a:latin typeface="+mj-lt"/>
              </a:rPr>
              <a:t>getting</a:t>
            </a:r>
            <a:r>
              <a:rPr lang="it-IT" sz="2000" dirty="0">
                <a:latin typeface="+mj-lt"/>
              </a:rPr>
              <a:t> </a:t>
            </a:r>
            <a:r>
              <a:rPr lang="it-IT" sz="2000" dirty="0" err="1">
                <a:latin typeface="+mj-lt"/>
              </a:rPr>
              <a:t>significantly</a:t>
            </a:r>
            <a:r>
              <a:rPr lang="it-IT" sz="2000" dirty="0">
                <a:latin typeface="+mj-lt"/>
              </a:rPr>
              <a:t> </a:t>
            </a:r>
            <a:r>
              <a:rPr lang="it-IT" sz="2000" dirty="0" err="1">
                <a:latin typeface="+mj-lt"/>
              </a:rPr>
              <a:t>wetter</a:t>
            </a:r>
            <a:r>
              <a:rPr lang="it-IT" sz="2000" dirty="0">
                <a:latin typeface="+mj-lt"/>
              </a:rPr>
              <a:t>, and </a:t>
            </a:r>
            <a:r>
              <a:rPr lang="it-IT" sz="2000" dirty="0" err="1">
                <a:latin typeface="+mj-lt"/>
              </a:rPr>
              <a:t>winter</a:t>
            </a:r>
            <a:r>
              <a:rPr lang="it-IT" sz="2000" dirty="0">
                <a:latin typeface="+mj-lt"/>
              </a:rPr>
              <a:t> </a:t>
            </a:r>
            <a:r>
              <a:rPr lang="it-IT" sz="2000" dirty="0" err="1">
                <a:latin typeface="+mj-lt"/>
              </a:rPr>
              <a:t>floods</a:t>
            </a:r>
            <a:r>
              <a:rPr lang="it-IT" sz="2000" dirty="0">
                <a:latin typeface="+mj-lt"/>
              </a:rPr>
              <a:t> </a:t>
            </a:r>
            <a:r>
              <a:rPr lang="it-IT" sz="2000" dirty="0" err="1">
                <a:latin typeface="+mj-lt"/>
              </a:rPr>
              <a:t>could</a:t>
            </a:r>
            <a:r>
              <a:rPr lang="it-IT" sz="2000" dirty="0">
                <a:latin typeface="+mj-lt"/>
              </a:rPr>
              <a:t> </a:t>
            </a:r>
            <a:r>
              <a:rPr lang="it-IT" sz="2000" dirty="0" err="1">
                <a:latin typeface="+mj-lt"/>
              </a:rPr>
              <a:t>become</a:t>
            </a:r>
            <a:r>
              <a:rPr lang="it-IT" sz="2000" dirty="0">
                <a:latin typeface="+mj-lt"/>
              </a:rPr>
              <a:t> common.</a:t>
            </a:r>
          </a:p>
          <a:p>
            <a:pPr lvl="0"/>
            <a:r>
              <a:rPr lang="it-IT" sz="2000" b="1" dirty="0" err="1">
                <a:latin typeface="+mj-lt"/>
              </a:rPr>
              <a:t>Urban</a:t>
            </a:r>
            <a:r>
              <a:rPr lang="it-IT" sz="2000" b="1" dirty="0">
                <a:latin typeface="+mj-lt"/>
              </a:rPr>
              <a:t> </a:t>
            </a:r>
            <a:r>
              <a:rPr lang="it-IT" sz="2000" b="1" dirty="0" err="1">
                <a:latin typeface="+mj-lt"/>
              </a:rPr>
              <a:t>areas</a:t>
            </a:r>
            <a:r>
              <a:rPr lang="it-IT" sz="2000" dirty="0">
                <a:latin typeface="+mj-lt"/>
              </a:rPr>
              <a:t>, </a:t>
            </a:r>
            <a:r>
              <a:rPr lang="it-IT" sz="2000" dirty="0" err="1">
                <a:latin typeface="+mj-lt"/>
              </a:rPr>
              <a:t>where</a:t>
            </a:r>
            <a:r>
              <a:rPr lang="it-IT" sz="2000" dirty="0">
                <a:latin typeface="+mj-lt"/>
              </a:rPr>
              <a:t> 4 out </a:t>
            </a:r>
            <a:r>
              <a:rPr lang="it-IT" sz="2000" dirty="0" err="1">
                <a:latin typeface="+mj-lt"/>
              </a:rPr>
              <a:t>of</a:t>
            </a:r>
            <a:r>
              <a:rPr lang="it-IT" sz="2000" dirty="0">
                <a:latin typeface="+mj-lt"/>
              </a:rPr>
              <a:t> 5 </a:t>
            </a:r>
            <a:r>
              <a:rPr lang="it-IT" sz="2000" dirty="0" err="1">
                <a:latin typeface="+mj-lt"/>
              </a:rPr>
              <a:t>Europeans</a:t>
            </a:r>
            <a:r>
              <a:rPr lang="it-IT" sz="2000" dirty="0">
                <a:latin typeface="+mj-lt"/>
              </a:rPr>
              <a:t> </a:t>
            </a:r>
            <a:r>
              <a:rPr lang="it-IT" sz="2000" dirty="0" err="1">
                <a:latin typeface="+mj-lt"/>
              </a:rPr>
              <a:t>now</a:t>
            </a:r>
            <a:r>
              <a:rPr lang="it-IT" sz="2000" dirty="0">
                <a:latin typeface="+mj-lt"/>
              </a:rPr>
              <a:t> live, are </a:t>
            </a:r>
            <a:r>
              <a:rPr lang="it-IT" sz="2000" dirty="0" err="1">
                <a:latin typeface="+mj-lt"/>
              </a:rPr>
              <a:t>exposed</a:t>
            </a:r>
            <a:r>
              <a:rPr lang="it-IT" sz="2000" dirty="0">
                <a:latin typeface="+mj-lt"/>
              </a:rPr>
              <a:t> </a:t>
            </a:r>
            <a:r>
              <a:rPr lang="it-IT" sz="2000" dirty="0" err="1">
                <a:latin typeface="+mj-lt"/>
              </a:rPr>
              <a:t>to</a:t>
            </a:r>
            <a:r>
              <a:rPr lang="it-IT" sz="2000" dirty="0">
                <a:latin typeface="+mj-lt"/>
              </a:rPr>
              <a:t> </a:t>
            </a:r>
            <a:r>
              <a:rPr lang="it-IT" sz="2000" dirty="0" err="1">
                <a:latin typeface="+mj-lt"/>
              </a:rPr>
              <a:t>heat</a:t>
            </a:r>
            <a:r>
              <a:rPr lang="it-IT" sz="2000" dirty="0">
                <a:latin typeface="+mj-lt"/>
              </a:rPr>
              <a:t> </a:t>
            </a:r>
            <a:r>
              <a:rPr lang="it-IT" sz="2000" dirty="0" err="1">
                <a:latin typeface="+mj-lt"/>
              </a:rPr>
              <a:t>waves</a:t>
            </a:r>
            <a:r>
              <a:rPr lang="it-IT" sz="2000" dirty="0">
                <a:latin typeface="+mj-lt"/>
              </a:rPr>
              <a:t>, </a:t>
            </a:r>
            <a:r>
              <a:rPr lang="it-IT" sz="2000" dirty="0" err="1">
                <a:latin typeface="+mj-lt"/>
              </a:rPr>
              <a:t>flooding</a:t>
            </a:r>
            <a:r>
              <a:rPr lang="it-IT" sz="2000" dirty="0">
                <a:latin typeface="+mj-lt"/>
              </a:rPr>
              <a:t> or </a:t>
            </a:r>
            <a:r>
              <a:rPr lang="it-IT" sz="2000" dirty="0" err="1">
                <a:latin typeface="+mj-lt"/>
              </a:rPr>
              <a:t>rising</a:t>
            </a:r>
            <a:r>
              <a:rPr lang="it-IT" sz="2000" dirty="0">
                <a:latin typeface="+mj-lt"/>
              </a:rPr>
              <a:t> </a:t>
            </a:r>
            <a:r>
              <a:rPr lang="it-IT" sz="2000" dirty="0" err="1">
                <a:latin typeface="+mj-lt"/>
              </a:rPr>
              <a:t>sea</a:t>
            </a:r>
            <a:r>
              <a:rPr lang="it-IT" sz="2000" dirty="0">
                <a:latin typeface="+mj-lt"/>
              </a:rPr>
              <a:t> </a:t>
            </a:r>
            <a:r>
              <a:rPr lang="it-IT" sz="2000" dirty="0" err="1">
                <a:latin typeface="+mj-lt"/>
              </a:rPr>
              <a:t>levels</a:t>
            </a:r>
            <a:r>
              <a:rPr lang="it-IT" sz="2000" dirty="0">
                <a:latin typeface="+mj-lt"/>
              </a:rPr>
              <a:t>, </a:t>
            </a:r>
            <a:r>
              <a:rPr lang="it-IT" sz="2000" dirty="0" err="1">
                <a:latin typeface="+mj-lt"/>
              </a:rPr>
              <a:t>but</a:t>
            </a:r>
            <a:r>
              <a:rPr lang="it-IT" sz="2000" dirty="0">
                <a:latin typeface="+mj-lt"/>
              </a:rPr>
              <a:t> are </a:t>
            </a:r>
            <a:r>
              <a:rPr lang="it-IT" sz="2000" dirty="0" err="1">
                <a:latin typeface="+mj-lt"/>
              </a:rPr>
              <a:t>often</a:t>
            </a:r>
            <a:r>
              <a:rPr lang="it-IT" sz="2000" dirty="0">
                <a:latin typeface="+mj-lt"/>
              </a:rPr>
              <a:t> </a:t>
            </a:r>
            <a:r>
              <a:rPr lang="it-IT" sz="2000" dirty="0" err="1">
                <a:latin typeface="+mj-lt"/>
              </a:rPr>
              <a:t>ill-equipped</a:t>
            </a:r>
            <a:r>
              <a:rPr lang="it-IT" sz="2000" dirty="0">
                <a:latin typeface="+mj-lt"/>
              </a:rPr>
              <a:t> </a:t>
            </a:r>
            <a:r>
              <a:rPr lang="it-IT" sz="2000" dirty="0" err="1">
                <a:latin typeface="+mj-lt"/>
              </a:rPr>
              <a:t>for</a:t>
            </a:r>
            <a:r>
              <a:rPr lang="it-IT" sz="2000" dirty="0">
                <a:latin typeface="+mj-lt"/>
              </a:rPr>
              <a:t> </a:t>
            </a:r>
            <a:r>
              <a:rPr lang="it-IT" sz="2000" dirty="0" err="1">
                <a:latin typeface="+mj-lt"/>
              </a:rPr>
              <a:t>adapting</a:t>
            </a:r>
            <a:r>
              <a:rPr lang="it-IT" sz="2000" dirty="0">
                <a:latin typeface="+mj-lt"/>
              </a:rPr>
              <a:t> </a:t>
            </a:r>
            <a:r>
              <a:rPr lang="it-IT" sz="2000" dirty="0" err="1">
                <a:latin typeface="+mj-lt"/>
              </a:rPr>
              <a:t>to</a:t>
            </a:r>
            <a:r>
              <a:rPr lang="it-IT" sz="2000" dirty="0">
                <a:latin typeface="+mj-lt"/>
              </a:rPr>
              <a:t> </a:t>
            </a:r>
            <a:r>
              <a:rPr lang="it-IT" sz="2000" dirty="0" err="1">
                <a:latin typeface="+mj-lt"/>
              </a:rPr>
              <a:t>climate</a:t>
            </a:r>
            <a:r>
              <a:rPr lang="it-IT" sz="2000" dirty="0">
                <a:latin typeface="+mj-lt"/>
              </a:rPr>
              <a:t> </a:t>
            </a:r>
            <a:r>
              <a:rPr lang="it-IT" sz="2000" dirty="0" err="1">
                <a:latin typeface="+mj-lt"/>
              </a:rPr>
              <a:t>change</a:t>
            </a:r>
            <a:r>
              <a:rPr lang="it-IT" sz="2000" dirty="0">
                <a:latin typeface="+mj-lt"/>
              </a:rPr>
              <a:t>.</a:t>
            </a:r>
            <a:r>
              <a:rPr lang="it-IT" sz="2000" b="1" dirty="0">
                <a:latin typeface="+mj-lt"/>
              </a:rPr>
              <a:t> </a:t>
            </a:r>
            <a:endParaRPr lang="it-IT" sz="2000" dirty="0">
              <a:latin typeface="+mj-lt"/>
            </a:endParaRPr>
          </a:p>
        </p:txBody>
      </p:sp>
      <p:pic>
        <p:nvPicPr>
          <p:cNvPr id="9" name="irc_mi" descr="Immagine correlata">
            <a:hlinkClick r:id="rId2" tgtFrame="&quot;_blank&quot;"/>
          </p:cNvPr>
          <p:cNvPicPr>
            <a:picLocks noGrp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68862" y="1754584"/>
            <a:ext cx="4348385" cy="2962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dirty="0" smtClean="0">
                <a:latin typeface="Arial Rounded MT Bold" pitchFamily="34" charset="0"/>
              </a:rPr>
              <a:t>CONSEQUENCES FOR ITALY</a:t>
            </a:r>
            <a:endParaRPr lang="it-IT" sz="4000" dirty="0">
              <a:latin typeface="Arial Rounded MT Bold" pitchFamily="34" charset="0"/>
            </a:endParaRPr>
          </a:p>
        </p:txBody>
      </p:sp>
      <p:sp>
        <p:nvSpPr>
          <p:cNvPr id="6" name="Segnaposto testo 5"/>
          <p:cNvSpPr>
            <a:spLocks noGrp="1"/>
          </p:cNvSpPr>
          <p:nvPr>
            <p:ph type="body" idx="1"/>
          </p:nvPr>
        </p:nvSpPr>
        <p:spPr>
          <a:xfrm>
            <a:off x="468074" y="1370230"/>
            <a:ext cx="4136283" cy="1186414"/>
          </a:xfrm>
        </p:spPr>
        <p:txBody>
          <a:bodyPr>
            <a:noAutofit/>
          </a:bodyPr>
          <a:lstStyle/>
          <a:p>
            <a:r>
              <a:rPr lang="it-IT" sz="2000" dirty="0" err="1"/>
              <a:t>What</a:t>
            </a:r>
            <a:r>
              <a:rPr lang="it-IT" sz="2000" dirty="0"/>
              <a:t> </a:t>
            </a:r>
            <a:r>
              <a:rPr lang="it-IT" sz="2000" dirty="0" err="1"/>
              <a:t>remains</a:t>
            </a:r>
            <a:r>
              <a:rPr lang="it-IT" sz="2000" dirty="0"/>
              <a:t> </a:t>
            </a:r>
            <a:r>
              <a:rPr lang="it-IT" sz="2000" dirty="0" err="1"/>
              <a:t>of</a:t>
            </a:r>
            <a:r>
              <a:rPr lang="it-IT" sz="2000" dirty="0"/>
              <a:t> the Calderone </a:t>
            </a:r>
            <a:r>
              <a:rPr lang="it-IT" sz="2000" dirty="0" err="1"/>
              <a:t>glacier</a:t>
            </a:r>
            <a:r>
              <a:rPr lang="it-IT" sz="2000" dirty="0"/>
              <a:t> in Abruzzo. </a:t>
            </a:r>
            <a:endParaRPr lang="it-IT" sz="2000" dirty="0" smtClean="0"/>
          </a:p>
          <a:p>
            <a:r>
              <a:rPr lang="it-IT" sz="2000" dirty="0" err="1"/>
              <a:t>Europe</a:t>
            </a:r>
            <a:r>
              <a:rPr lang="it-IT" sz="2000" dirty="0"/>
              <a:t>'s </a:t>
            </a:r>
            <a:r>
              <a:rPr lang="it-IT" sz="2000" dirty="0" err="1"/>
              <a:t>most</a:t>
            </a:r>
            <a:r>
              <a:rPr lang="it-IT" sz="2000" dirty="0"/>
              <a:t> </a:t>
            </a:r>
            <a:r>
              <a:rPr lang="it-IT" sz="2000" dirty="0" err="1"/>
              <a:t>southerly</a:t>
            </a:r>
            <a:r>
              <a:rPr lang="it-IT" sz="2000" dirty="0"/>
              <a:t> </a:t>
            </a:r>
            <a:r>
              <a:rPr lang="it-IT" sz="2000" dirty="0" err="1" smtClean="0"/>
              <a:t>glacier</a:t>
            </a:r>
            <a:r>
              <a:rPr lang="it-IT" sz="2000" dirty="0"/>
              <a:t> </a:t>
            </a:r>
          </a:p>
        </p:txBody>
      </p:sp>
      <p:pic>
        <p:nvPicPr>
          <p:cNvPr id="5" name="Segnaposto contenuto 4" descr="https://www.thelocal.it/userdata/images/1448977723_rsz_2667608389_0aedfdc99a_z.jpg"/>
          <p:cNvPicPr>
            <a:picLocks noGrp="1"/>
          </p:cNvPicPr>
          <p:nvPr>
            <p:ph sz="half" idx="2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504280" y="2844676"/>
            <a:ext cx="4135437" cy="24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egnaposto testo 6"/>
          <p:cNvSpPr>
            <a:spLocks noGrp="1"/>
          </p:cNvSpPr>
          <p:nvPr>
            <p:ph type="body" sz="quarter" idx="3"/>
          </p:nvPr>
        </p:nvSpPr>
        <p:spPr>
          <a:xfrm>
            <a:off x="4755506" y="1260501"/>
            <a:ext cx="4137908" cy="576064"/>
          </a:xfrm>
        </p:spPr>
        <p:txBody>
          <a:bodyPr/>
          <a:lstStyle/>
          <a:p>
            <a:pPr algn="ctr"/>
            <a:r>
              <a:rPr lang="it-IT" dirty="0" smtClean="0"/>
              <a:t>ALPINE GLACIERS</a:t>
            </a:r>
            <a:endParaRPr lang="it-IT" dirty="0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it-IT" dirty="0"/>
              <a:t>As Italy's Alpine </a:t>
            </a:r>
            <a:r>
              <a:rPr lang="it-IT" dirty="0" err="1"/>
              <a:t>glaciers</a:t>
            </a:r>
            <a:r>
              <a:rPr lang="it-IT" dirty="0"/>
              <a:t> recede, the </a:t>
            </a:r>
            <a:r>
              <a:rPr lang="it-IT" dirty="0" err="1"/>
              <a:t>melted</a:t>
            </a:r>
            <a:r>
              <a:rPr lang="it-IT" dirty="0"/>
              <a:t> water </a:t>
            </a:r>
            <a:r>
              <a:rPr lang="it-IT" dirty="0" err="1"/>
              <a:t>contributes</a:t>
            </a:r>
            <a:r>
              <a:rPr lang="it-IT" dirty="0"/>
              <a:t> </a:t>
            </a:r>
            <a:r>
              <a:rPr lang="it-IT" dirty="0" err="1"/>
              <a:t>to</a:t>
            </a:r>
            <a:r>
              <a:rPr lang="it-IT" dirty="0"/>
              <a:t> </a:t>
            </a:r>
            <a:r>
              <a:rPr lang="it-IT" dirty="0" err="1"/>
              <a:t>rising</a:t>
            </a:r>
            <a:r>
              <a:rPr lang="it-IT" dirty="0"/>
              <a:t> </a:t>
            </a:r>
            <a:r>
              <a:rPr lang="it-IT" dirty="0" err="1"/>
              <a:t>sea</a:t>
            </a:r>
            <a:r>
              <a:rPr lang="it-IT" dirty="0"/>
              <a:t> </a:t>
            </a:r>
            <a:r>
              <a:rPr lang="it-IT" dirty="0" err="1"/>
              <a:t>levels</a:t>
            </a:r>
            <a:r>
              <a:rPr lang="it-IT" dirty="0"/>
              <a:t>. The loss </a:t>
            </a:r>
            <a:r>
              <a:rPr lang="it-IT" dirty="0" err="1"/>
              <a:t>of</a:t>
            </a:r>
            <a:r>
              <a:rPr lang="it-IT" dirty="0"/>
              <a:t> </a:t>
            </a:r>
            <a:r>
              <a:rPr lang="it-IT" dirty="0" err="1"/>
              <a:t>glaciers</a:t>
            </a:r>
            <a:r>
              <a:rPr lang="it-IT" dirty="0"/>
              <a:t> </a:t>
            </a:r>
            <a:r>
              <a:rPr lang="it-IT" dirty="0" err="1"/>
              <a:t>also</a:t>
            </a:r>
            <a:r>
              <a:rPr lang="it-IT" dirty="0"/>
              <a:t> </a:t>
            </a:r>
            <a:r>
              <a:rPr lang="it-IT" dirty="0" err="1"/>
              <a:t>increases</a:t>
            </a:r>
            <a:r>
              <a:rPr lang="it-IT" dirty="0"/>
              <a:t> global </a:t>
            </a:r>
            <a:r>
              <a:rPr lang="it-IT" dirty="0" err="1"/>
              <a:t>temperatures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the </a:t>
            </a:r>
            <a:r>
              <a:rPr lang="it-IT" dirty="0" err="1"/>
              <a:t>large</a:t>
            </a:r>
            <a:r>
              <a:rPr lang="it-IT" dirty="0"/>
              <a:t> </a:t>
            </a:r>
            <a:r>
              <a:rPr lang="it-IT" dirty="0" err="1"/>
              <a:t>tracts</a:t>
            </a:r>
            <a:r>
              <a:rPr lang="it-IT" dirty="0"/>
              <a:t> </a:t>
            </a:r>
            <a:r>
              <a:rPr lang="it-IT" dirty="0" err="1"/>
              <a:t>of</a:t>
            </a:r>
            <a:r>
              <a:rPr lang="it-IT" dirty="0"/>
              <a:t> </a:t>
            </a:r>
            <a:r>
              <a:rPr lang="it-IT" dirty="0" err="1"/>
              <a:t>white</a:t>
            </a:r>
            <a:r>
              <a:rPr lang="it-IT" dirty="0"/>
              <a:t> </a:t>
            </a:r>
            <a:r>
              <a:rPr lang="it-IT" dirty="0" err="1"/>
              <a:t>ice</a:t>
            </a:r>
            <a:r>
              <a:rPr lang="it-IT" dirty="0"/>
              <a:t> are no </a:t>
            </a:r>
            <a:r>
              <a:rPr lang="it-IT" dirty="0" err="1"/>
              <a:t>longer</a:t>
            </a:r>
            <a:r>
              <a:rPr lang="it-IT" dirty="0"/>
              <a:t> </a:t>
            </a:r>
            <a:r>
              <a:rPr lang="it-IT" dirty="0" err="1"/>
              <a:t>present</a:t>
            </a:r>
            <a:r>
              <a:rPr lang="it-IT" dirty="0"/>
              <a:t> </a:t>
            </a:r>
            <a:r>
              <a:rPr lang="it-IT" dirty="0" err="1"/>
              <a:t>to</a:t>
            </a:r>
            <a:r>
              <a:rPr lang="it-IT" dirty="0"/>
              <a:t> </a:t>
            </a:r>
            <a:r>
              <a:rPr lang="it-IT" dirty="0" err="1"/>
              <a:t>reflect</a:t>
            </a:r>
            <a:r>
              <a:rPr lang="it-IT" dirty="0"/>
              <a:t> the </a:t>
            </a:r>
            <a:r>
              <a:rPr lang="it-IT" dirty="0" err="1"/>
              <a:t>sun</a:t>
            </a:r>
            <a:r>
              <a:rPr lang="it-IT" dirty="0"/>
              <a:t>'s </a:t>
            </a:r>
            <a:r>
              <a:rPr lang="it-IT" dirty="0" err="1"/>
              <a:t>rays</a:t>
            </a:r>
            <a:r>
              <a:rPr lang="it-IT" dirty="0"/>
              <a:t> back out </a:t>
            </a:r>
            <a:r>
              <a:rPr lang="it-IT" dirty="0" err="1"/>
              <a:t>to</a:t>
            </a:r>
            <a:r>
              <a:rPr lang="it-IT" dirty="0"/>
              <a:t> </a:t>
            </a:r>
            <a:r>
              <a:rPr lang="it-IT" dirty="0" err="1"/>
              <a:t>space</a:t>
            </a:r>
            <a:r>
              <a:rPr lang="it-IT" dirty="0"/>
              <a:t>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517</Words>
  <Application>Microsoft Office PowerPoint</Application>
  <PresentationFormat>Personalizzato</PresentationFormat>
  <Paragraphs>39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Tema di Office</vt:lpstr>
      <vt:lpstr>  Erasmus+ project 2018-2020 2018-1-HR01-KA229- 047516 Stop Climate Change – Together Europe Achieves More               </vt:lpstr>
      <vt:lpstr> What is climate change?  Climate change is a global challenge that has no borders and to combat it requires coordinated work by all countries.  </vt:lpstr>
      <vt:lpstr>CLIMATE CHANGE </vt:lpstr>
      <vt:lpstr> When did humans first begin to cause climate change? </vt:lpstr>
      <vt:lpstr>CLIMATE CHANGE</vt:lpstr>
      <vt:lpstr> Consequences of climate change </vt:lpstr>
      <vt:lpstr> Consequences of climate change </vt:lpstr>
      <vt:lpstr> Consequences for Europe </vt:lpstr>
      <vt:lpstr>CONSEQUENCES FOR ITALY</vt:lpstr>
      <vt:lpstr>CONSEQUENCES FOR ITALY</vt:lpstr>
      <vt:lpstr> More extreme weather </vt:lpstr>
      <vt:lpstr>More extreme weather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Erasmus+ project 2018-2020 2018-1-HR01-KA229- 047516 Stop Climate Change – Together Europe Achieves More</dc:title>
  <dc:creator>Fausto</dc:creator>
  <cp:lastModifiedBy>Fausto</cp:lastModifiedBy>
  <cp:revision>30</cp:revision>
  <dcterms:created xsi:type="dcterms:W3CDTF">2019-06-19T15:12:11Z</dcterms:created>
  <dcterms:modified xsi:type="dcterms:W3CDTF">2019-06-19T17:15:51Z</dcterms:modified>
</cp:coreProperties>
</file>