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4B39B-4EFE-4B86-A8DF-6E5FC17BC828}" type="datetimeFigureOut">
              <a:rPr lang="it-IT" smtClean="0"/>
              <a:pPr/>
              <a:t>22/06/2019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A699B-5CD5-4B69-8A9E-3AD2FD0B155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s://www.researchgate.net/figure/Green-blue-and-grey-water-footprints_fig1_268444544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s://www.google.it/url?sa=i&amp;rct=j&amp;q=&amp;esrc=s&amp;source=images&amp;cd=&amp;ved=2ahUKEwir-fji8PziAhVFqaQKHdm5AgEQjRx6BAgBEAU&amp;url=https://thinkforgottenwater.wordpress.com/2014/08/02/how-to-press-your-water-footprint-and-water-bill/&amp;psig=AOvVaw1e17rym5MGoGs8it9AHHnf&amp;ust=156128573597977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timeforchange.org/cause-and-effect-for-global-warmi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it/url?sa=i&amp;rct=j&amp;q=&amp;esrc=s&amp;source=images&amp;cd=&amp;cad=rja&amp;uact=8&amp;ved=2ahUKEwi20bf_xvziAhUNKlAKHUw_CXAQjRx6BAgBEAU&amp;url=https://www.youtube.com/watch?v=O6GZL0iSGSg&amp;psig=AOvVaw0KrhFzkWAvPfH_XXpwIBoH&amp;ust=15612743157967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it/url?sa=i&amp;rct=j&amp;q=&amp;esrc=s&amp;source=images&amp;cd=&amp;cad=rja&amp;uact=8&amp;ved=2ahUKEwib-syvzeTiAhXP-aQKHU-9B_UQjRx6BAgBEAU&amp;url=https://singularityhub.com/2018/02/13/the-clocks-ticking-on-climate-change-and-its-time-to-get-real-about-tackling-it/&amp;psig=AOvVaw1upAeU9dMDIHpfr-ZHdRgd&amp;ust=1560451154342573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hyperlink" Target="https://www.google.it/url?sa=i&amp;rct=j&amp;q=&amp;esrc=s&amp;source=images&amp;cd=&amp;ved=2ahUKEwjKqP6f3PziAhXQYVAKHeDGBYoQjRx6BAgBEAU&amp;url=https://www.nsec-resilience.com/diensten/ddos-testen/&amp;psig=AOvVaw32e_QdB5hxTWFm6lzvEQk-&amp;ust=156127996444934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it/url?sa=i&amp;rct=j&amp;q=&amp;esrc=s&amp;source=images&amp;cd=&amp;ved=2ahUKEwix7bvG3vziAhUCPFAKHeTsDZgQjRx6BAgBEAU&amp;url=https://www.frontlineservices.com.au/Frontline_Services/Carbon_Footprint.html&amp;psig=AOvVaw1zh7CdzjvikBnMwVb4rYi9&amp;ust=156128084595310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ogle.it/url?sa=i&amp;rct=j&amp;q=&amp;esrc=s&amp;source=images&amp;cd=&amp;ved=2ahUKEwiQmYHH4vziAhXBZFAKHYLACMwQjRx6BAgBEAU&amp;url=https://www.yesmagazine.org/planet/real-life-hacks-to-cut-your-carbon-footprint-plus-a-personal-emissions-calculator-20160314&amp;psig=AOvVaw0WklXkEhXphQTjHGhK866T&amp;ust=1561281855286605" TargetMode="External"/><Relationship Id="rId3" Type="http://schemas.openxmlformats.org/officeDocument/2006/relationships/hyperlink" Target="https://www.english-online.at/geography/energy/fossil-energy.htm" TargetMode="External"/><Relationship Id="rId7" Type="http://schemas.openxmlformats.org/officeDocument/2006/relationships/hyperlink" Target="https://www.english-online.at/environment/global-warming/causes-and-effects-of-global-warming.htm" TargetMode="External"/><Relationship Id="rId2" Type="http://schemas.openxmlformats.org/officeDocument/2006/relationships/hyperlink" Target="https://www.english-online.at/environment/carbon-dioxide/carbon-dioxide-a-greenhouse-gas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nglish-online.at/geography/atmosphere/layers-of-the-atmosphere.htm" TargetMode="External"/><Relationship Id="rId5" Type="http://schemas.openxmlformats.org/officeDocument/2006/relationships/hyperlink" Target="https://www.english-online.at/biology/oil/oil-petroleum.htm" TargetMode="External"/><Relationship Id="rId4" Type="http://schemas.openxmlformats.org/officeDocument/2006/relationships/hyperlink" Target="https://www.english-online.at/science/electricity/electricity.htm" TargetMode="External"/><Relationship Id="rId9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google.it/url?sa=i&amp;rct=j&amp;q=&amp;esrc=s&amp;source=images&amp;cd=&amp;ved=2ahUKEwiC6rukxvziAhVGLFAKHdxQD-QQjRx6BAgBEAU&amp;url=https://www.green-growth.org.uk/article/guide-calculate-your-carbon-footprint&amp;psig=AOvVaw0KrhFzkWAvPfH_XXpwIBoH&amp;ust=1561274315796787" TargetMode="Externa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s://www.vectorstock.com/royalty-free-vector/water-footprint-vector-712997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r-HR" sz="2000" b="0" dirty="0" smtClean="0">
                <a:solidFill>
                  <a:srgbClr val="002060"/>
                </a:solidFill>
                <a:effectLst/>
              </a:rPr>
              <a:t>Erasmus+ project 2018-2020</a:t>
            </a:r>
            <a:br>
              <a:rPr lang="hr-HR" sz="2000" b="0" dirty="0" smtClean="0">
                <a:solidFill>
                  <a:srgbClr val="002060"/>
                </a:solidFill>
                <a:effectLst/>
              </a:rPr>
            </a:br>
            <a:r>
              <a:rPr lang="hr-HR" sz="2000" b="0" dirty="0" smtClean="0">
                <a:solidFill>
                  <a:srgbClr val="002060"/>
                </a:solidFill>
                <a:effectLst/>
              </a:rPr>
              <a:t>2018-1-HR01-KA229- 047516</a:t>
            </a:r>
            <a:r>
              <a:rPr lang="it-IT" sz="2000" b="0" dirty="0" smtClean="0">
                <a:solidFill>
                  <a:srgbClr val="002060"/>
                </a:solidFill>
                <a:effectLst/>
              </a:rPr>
              <a:t/>
            </a:r>
            <a:br>
              <a:rPr lang="it-IT" sz="2000" b="0" dirty="0" smtClean="0">
                <a:solidFill>
                  <a:srgbClr val="002060"/>
                </a:solidFill>
                <a:effectLst/>
              </a:rPr>
            </a:br>
            <a:r>
              <a:rPr lang="hr-HR" sz="2000" b="0" dirty="0" smtClean="0">
                <a:solidFill>
                  <a:srgbClr val="002060"/>
                </a:solidFill>
                <a:effectLst/>
              </a:rPr>
              <a:t>Stop Climate Change – Together Europe Achieves More</a:t>
            </a:r>
            <a:endParaRPr lang="it-IT" sz="2000" dirty="0">
              <a:solidFill>
                <a:srgbClr val="002060"/>
              </a:solidFill>
            </a:endParaRPr>
          </a:p>
        </p:txBody>
      </p:sp>
      <p:pic>
        <p:nvPicPr>
          <p:cNvPr id="6" name="Immagine 5" descr="C:\Documents and Settings\Marin\My Documents\Erasmus logo (2).jpe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092280" y="332656"/>
            <a:ext cx="1247770" cy="1080120"/>
          </a:xfrm>
          <a:prstGeom prst="rect">
            <a:avLst/>
          </a:prstGeom>
          <a:noFill/>
        </p:spPr>
      </p:pic>
      <p:pic>
        <p:nvPicPr>
          <p:cNvPr id="8" name="Immagine 7" descr="C:\Users\Fausto\Desktop\images.jpg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699792" y="4725144"/>
            <a:ext cx="136815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egnaposto contenuto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it-IT" dirty="0" smtClean="0">
              <a:latin typeface="Adobe Gothic Std B" pitchFamily="34" charset="-128"/>
              <a:ea typeface="Adobe Gothic Std B" pitchFamily="34" charset="-128"/>
            </a:endParaRPr>
          </a:p>
          <a:p>
            <a:pPr algn="ctr">
              <a:buNone/>
            </a:pPr>
            <a:r>
              <a:rPr lang="it-IT" sz="4400" dirty="0" smtClean="0">
                <a:solidFill>
                  <a:srgbClr val="002060"/>
                </a:solidFill>
                <a:latin typeface="Candles" pitchFamily="2" charset="0"/>
                <a:ea typeface="Adobe Gothic Std B" pitchFamily="34" charset="-128"/>
              </a:rPr>
              <a:t>CARBON FOOTPRINT</a:t>
            </a:r>
          </a:p>
          <a:p>
            <a:pPr algn="ctr">
              <a:buNone/>
            </a:pPr>
            <a:endParaRPr lang="it-IT" sz="4400" dirty="0" smtClean="0">
              <a:solidFill>
                <a:srgbClr val="002060"/>
              </a:solidFill>
              <a:latin typeface="Candles" pitchFamily="2" charset="0"/>
              <a:ea typeface="Adobe Gothic Std B" pitchFamily="34" charset="-128"/>
            </a:endParaRPr>
          </a:p>
          <a:p>
            <a:pPr algn="ctr">
              <a:buNone/>
            </a:pPr>
            <a:endParaRPr lang="it-IT" dirty="0">
              <a:latin typeface="Adobe Gothic Std B" pitchFamily="34" charset="-128"/>
              <a:ea typeface="Adobe Gothic Std B" pitchFamily="34" charset="-128"/>
            </a:endParaRPr>
          </a:p>
        </p:txBody>
      </p:sp>
      <p:pic>
        <p:nvPicPr>
          <p:cNvPr id="10" name="Immagine 9"/>
          <p:cNvPicPr/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87624" y="4725144"/>
            <a:ext cx="1152128" cy="12961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1"/>
            <a:ext cx="8229600" cy="764704"/>
          </a:xfrm>
        </p:spPr>
        <p:txBody>
          <a:bodyPr/>
          <a:lstStyle/>
          <a:p>
            <a:r>
              <a:rPr lang="it-IT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WATER FOOTPRINT</a:t>
            </a:r>
            <a:endParaRPr lang="it-IT" sz="32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620688"/>
            <a:ext cx="8229600" cy="550547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Three water footprints:</a:t>
            </a:r>
          </a:p>
          <a:p>
            <a:r>
              <a:rPr lang="en-US" sz="1800" b="1" dirty="0" smtClean="0"/>
              <a:t>Green water footprint</a:t>
            </a:r>
            <a:r>
              <a:rPr lang="en-US" sz="1800" dirty="0" smtClean="0"/>
              <a:t> is water from precipitation that is stored in the root zone of the soil and evaporated, transpired or incorporated by plants. It is particularly relevant for agricultural, horticultural and forestry products.</a:t>
            </a:r>
          </a:p>
          <a:p>
            <a:r>
              <a:rPr lang="en-US" sz="1800" b="1" dirty="0" smtClean="0"/>
              <a:t>Blue water footprint</a:t>
            </a:r>
            <a:r>
              <a:rPr lang="en-US" sz="1800" dirty="0" smtClean="0"/>
              <a:t> is water that has been sourced from surface or groundwater resources and is either evaporated, incorporated into a product or taken from one body of water and returned to another, or returned at a different time. Irrigated agriculture, industry and domestic water use can each have a blue water footprint.</a:t>
            </a:r>
          </a:p>
          <a:p>
            <a:r>
              <a:rPr lang="en-US" sz="1800" b="1" dirty="0" smtClean="0"/>
              <a:t>Grey water footprint</a:t>
            </a:r>
            <a:r>
              <a:rPr lang="en-US" sz="1800" dirty="0" smtClean="0"/>
              <a:t> is the amount of fresh water required to assimilate pollutants to meet specific water quality standards. The grey water footprint considers point-source pollution discharged to a freshwater resource directly through a pipe or indirectly through runoff or l</a:t>
            </a:r>
            <a:r>
              <a:rPr lang="en-US" sz="2000" dirty="0" smtClean="0"/>
              <a:t>eaching from the soil, impervious surfaces, or other diffuse sources.</a:t>
            </a:r>
          </a:p>
          <a:p>
            <a:endParaRPr lang="it-IT" sz="2000" dirty="0"/>
          </a:p>
        </p:txBody>
      </p:sp>
      <p:pic>
        <p:nvPicPr>
          <p:cNvPr id="4" name="irc_mi" descr="Immagine correlata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63688" y="4540669"/>
            <a:ext cx="6120130" cy="2317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SOME WAYS TO REDUCE OUR WATER FOOTPRINT</a:t>
            </a:r>
            <a:endParaRPr lang="it-IT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pic>
        <p:nvPicPr>
          <p:cNvPr id="4" name="irc_mi" descr="Risultati immagini per how to reduce water footprint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1758272"/>
            <a:ext cx="8229600" cy="4209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922337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it-IT" sz="2000" b="1" dirty="0" smtClean="0">
                <a:latin typeface="Verdana" pitchFamily="34" charset="0"/>
                <a:ea typeface="Verdana" pitchFamily="34" charset="0"/>
              </a:rPr>
              <a:t>    A </a:t>
            </a:r>
            <a:r>
              <a:rPr lang="it-IT" sz="2000" b="1" dirty="0" err="1">
                <a:latin typeface="Verdana" pitchFamily="34" charset="0"/>
                <a:ea typeface="Verdana" pitchFamily="34" charset="0"/>
              </a:rPr>
              <a:t>carbon</a:t>
            </a:r>
            <a:r>
              <a:rPr lang="it-IT" sz="2000" b="1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b="1" dirty="0" err="1">
                <a:latin typeface="Verdana" pitchFamily="34" charset="0"/>
                <a:ea typeface="Verdana" pitchFamily="34" charset="0"/>
              </a:rPr>
              <a:t>footprint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b="1" dirty="0" err="1" smtClean="0">
                <a:latin typeface="Verdana" pitchFamily="34" charset="0"/>
                <a:ea typeface="Verdana" pitchFamily="34" charset="0"/>
              </a:rPr>
              <a:t>is</a:t>
            </a:r>
            <a:r>
              <a:rPr lang="it-IT" sz="2000" dirty="0" smtClean="0">
                <a:latin typeface="Verdana" pitchFamily="34" charset="0"/>
                <a:ea typeface="Verdana" pitchFamily="34" charset="0"/>
              </a:rPr>
              <a:t> the 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total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amount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of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greenhouse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gases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produced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to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directly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and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indirectly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support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human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activities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,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usually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expressed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in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equivalent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tons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of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carbon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</a:t>
            </a:r>
            <a:r>
              <a:rPr lang="it-IT" sz="2000" dirty="0" err="1">
                <a:latin typeface="Verdana" pitchFamily="34" charset="0"/>
                <a:ea typeface="Verdana" pitchFamily="34" charset="0"/>
              </a:rPr>
              <a:t>dioxide</a:t>
            </a:r>
            <a:r>
              <a:rPr lang="it-IT" sz="2000" dirty="0">
                <a:latin typeface="Verdana" pitchFamily="34" charset="0"/>
                <a:ea typeface="Verdana" pitchFamily="34" charset="0"/>
              </a:rPr>
              <a:t> (CO2</a:t>
            </a:r>
            <a:r>
              <a:rPr lang="it-IT" sz="2000" dirty="0" smtClean="0">
                <a:latin typeface="Verdana" pitchFamily="34" charset="0"/>
                <a:ea typeface="Verdana" pitchFamily="34" charset="0"/>
              </a:rPr>
              <a:t>). </a:t>
            </a:r>
            <a:r>
              <a:rPr lang="it-IT" sz="2400" dirty="0" err="1" smtClean="0"/>
              <a:t>Carbon</a:t>
            </a:r>
            <a:r>
              <a:rPr lang="it-IT" sz="2400" dirty="0" smtClean="0"/>
              <a:t> </a:t>
            </a:r>
            <a:r>
              <a:rPr lang="it-IT" sz="2400" dirty="0" err="1"/>
              <a:t>dioxide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a so </a:t>
            </a:r>
            <a:r>
              <a:rPr lang="it-IT" sz="2400" dirty="0" err="1"/>
              <a:t>called</a:t>
            </a:r>
            <a:r>
              <a:rPr lang="it-IT" sz="2400" dirty="0"/>
              <a:t> </a:t>
            </a:r>
            <a:r>
              <a:rPr lang="it-IT" sz="2400" dirty="0" err="1">
                <a:hlinkClick r:id="rId2" tooltip="Cause and effects of global warming"/>
              </a:rPr>
              <a:t>greenhouse</a:t>
            </a:r>
            <a:r>
              <a:rPr lang="it-IT" sz="2400" dirty="0">
                <a:hlinkClick r:id="rId2" tooltip="Cause and effects of global warming"/>
              </a:rPr>
              <a:t> gas </a:t>
            </a:r>
            <a:r>
              <a:rPr lang="it-IT" sz="2400" dirty="0" err="1">
                <a:hlinkClick r:id="rId2" tooltip="Cause and effects of global warming"/>
              </a:rPr>
              <a:t>causing</a:t>
            </a:r>
            <a:r>
              <a:rPr lang="it-IT" sz="2400" dirty="0">
                <a:hlinkClick r:id="rId2" tooltip="Cause and effects of global warming"/>
              </a:rPr>
              <a:t> global </a:t>
            </a:r>
            <a:r>
              <a:rPr lang="it-IT" sz="2400" dirty="0" err="1" smtClean="0">
                <a:hlinkClick r:id="rId2" tooltip="Cause and effects of global warming"/>
              </a:rPr>
              <a:t>warming</a:t>
            </a:r>
            <a:r>
              <a:rPr lang="it-IT" sz="2400" dirty="0" smtClean="0"/>
              <a:t>.</a:t>
            </a:r>
            <a:endParaRPr lang="it-IT" sz="2400" dirty="0"/>
          </a:p>
        </p:txBody>
      </p:sp>
      <p:pic>
        <p:nvPicPr>
          <p:cNvPr id="5" name="Immagine 4" descr="An artistic representation of a carbon footprint, shows a green, cartoon foot over a cartoon map of the world."/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3140968"/>
            <a:ext cx="43924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57200" y="1124744"/>
            <a:ext cx="8219256" cy="5472608"/>
          </a:xfrm>
        </p:spPr>
        <p:txBody>
          <a:bodyPr>
            <a:normAutofit/>
          </a:bodyPr>
          <a:lstStyle/>
          <a:p>
            <a:r>
              <a:rPr lang="it-IT" sz="2200" dirty="0" err="1"/>
              <a:t>When</a:t>
            </a:r>
            <a:r>
              <a:rPr lang="it-IT" sz="2200" dirty="0"/>
              <a:t> </a:t>
            </a:r>
            <a:r>
              <a:rPr lang="it-IT" sz="2200" dirty="0" err="1"/>
              <a:t>you</a:t>
            </a:r>
            <a:r>
              <a:rPr lang="it-IT" sz="2200" dirty="0"/>
              <a:t> drive a </a:t>
            </a:r>
            <a:r>
              <a:rPr lang="it-IT" sz="2200" dirty="0" err="1"/>
              <a:t>car</a:t>
            </a:r>
            <a:r>
              <a:rPr lang="it-IT" sz="2200" dirty="0"/>
              <a:t>, the </a:t>
            </a:r>
            <a:r>
              <a:rPr lang="it-IT" sz="2200" dirty="0" err="1"/>
              <a:t>engine</a:t>
            </a:r>
            <a:r>
              <a:rPr lang="it-IT" sz="2200" dirty="0"/>
              <a:t> </a:t>
            </a:r>
            <a:r>
              <a:rPr lang="it-IT" sz="2200" dirty="0" err="1"/>
              <a:t>burns</a:t>
            </a:r>
            <a:r>
              <a:rPr lang="it-IT" sz="2200" dirty="0"/>
              <a:t> </a:t>
            </a:r>
            <a:r>
              <a:rPr lang="it-IT" sz="2200" dirty="0" err="1"/>
              <a:t>fuel</a:t>
            </a:r>
            <a:r>
              <a:rPr lang="it-IT" sz="2200" dirty="0"/>
              <a:t> </a:t>
            </a:r>
            <a:r>
              <a:rPr lang="it-IT" sz="2200" dirty="0" err="1"/>
              <a:t>which</a:t>
            </a:r>
            <a:r>
              <a:rPr lang="it-IT" sz="2200" dirty="0"/>
              <a:t> </a:t>
            </a:r>
            <a:r>
              <a:rPr lang="it-IT" sz="2200" dirty="0" err="1"/>
              <a:t>creates</a:t>
            </a:r>
            <a:r>
              <a:rPr lang="it-IT" sz="2200" dirty="0"/>
              <a:t> a </a:t>
            </a:r>
            <a:r>
              <a:rPr lang="it-IT" sz="2200" dirty="0" err="1"/>
              <a:t>certain</a:t>
            </a:r>
            <a:r>
              <a:rPr lang="it-IT" sz="2200" dirty="0"/>
              <a:t> </a:t>
            </a:r>
            <a:r>
              <a:rPr lang="it-IT" sz="2200" dirty="0" err="1"/>
              <a:t>amount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CO2, </a:t>
            </a:r>
            <a:r>
              <a:rPr lang="it-IT" sz="2200" dirty="0" err="1"/>
              <a:t>depending</a:t>
            </a:r>
            <a:r>
              <a:rPr lang="it-IT" sz="2200" dirty="0"/>
              <a:t> on </a:t>
            </a:r>
            <a:r>
              <a:rPr lang="it-IT" sz="2200" dirty="0" err="1"/>
              <a:t>its</a:t>
            </a:r>
            <a:r>
              <a:rPr lang="it-IT" sz="2200" dirty="0"/>
              <a:t> </a:t>
            </a:r>
            <a:r>
              <a:rPr lang="it-IT" sz="2200" dirty="0" err="1"/>
              <a:t>fuel</a:t>
            </a:r>
            <a:r>
              <a:rPr lang="it-IT" sz="2200" dirty="0"/>
              <a:t> </a:t>
            </a:r>
            <a:r>
              <a:rPr lang="it-IT" sz="2200" dirty="0" err="1"/>
              <a:t>consumption</a:t>
            </a:r>
            <a:r>
              <a:rPr lang="it-IT" sz="2200" dirty="0"/>
              <a:t> and the </a:t>
            </a:r>
            <a:r>
              <a:rPr lang="it-IT" sz="2200" dirty="0" err="1"/>
              <a:t>driving</a:t>
            </a:r>
            <a:r>
              <a:rPr lang="it-IT" sz="2200" dirty="0"/>
              <a:t> </a:t>
            </a:r>
            <a:r>
              <a:rPr lang="it-IT" sz="2200" dirty="0" err="1" smtClean="0"/>
              <a:t>distance</a:t>
            </a:r>
            <a:r>
              <a:rPr lang="it-IT" sz="2200" dirty="0" smtClean="0"/>
              <a:t>. </a:t>
            </a:r>
            <a:r>
              <a:rPr lang="it-IT" sz="2200" dirty="0" err="1"/>
              <a:t>When</a:t>
            </a:r>
            <a:r>
              <a:rPr lang="it-IT" sz="2200" dirty="0"/>
              <a:t> </a:t>
            </a:r>
            <a:r>
              <a:rPr lang="it-IT" sz="2200" dirty="0" err="1"/>
              <a:t>you</a:t>
            </a:r>
            <a:r>
              <a:rPr lang="it-IT" sz="2200" dirty="0"/>
              <a:t> </a:t>
            </a:r>
            <a:r>
              <a:rPr lang="it-IT" sz="2200" dirty="0" err="1"/>
              <a:t>heat</a:t>
            </a:r>
            <a:r>
              <a:rPr lang="it-IT" sz="2200" dirty="0"/>
              <a:t> </a:t>
            </a:r>
            <a:r>
              <a:rPr lang="it-IT" sz="2200" dirty="0" err="1"/>
              <a:t>your</a:t>
            </a:r>
            <a:r>
              <a:rPr lang="it-IT" sz="2200" dirty="0"/>
              <a:t> house </a:t>
            </a:r>
            <a:r>
              <a:rPr lang="it-IT" sz="2200" dirty="0" err="1"/>
              <a:t>with</a:t>
            </a:r>
            <a:r>
              <a:rPr lang="it-IT" sz="2200" dirty="0"/>
              <a:t> oil, gas or </a:t>
            </a:r>
            <a:r>
              <a:rPr lang="it-IT" sz="2200" dirty="0" err="1"/>
              <a:t>coal</a:t>
            </a:r>
            <a:r>
              <a:rPr lang="it-IT" sz="2200" dirty="0"/>
              <a:t>, </a:t>
            </a:r>
            <a:r>
              <a:rPr lang="it-IT" sz="2200" dirty="0" err="1"/>
              <a:t>then</a:t>
            </a:r>
            <a:r>
              <a:rPr lang="it-IT" sz="2200" dirty="0"/>
              <a:t> </a:t>
            </a:r>
            <a:r>
              <a:rPr lang="it-IT" sz="2200" dirty="0" err="1"/>
              <a:t>you</a:t>
            </a:r>
            <a:r>
              <a:rPr lang="it-IT" sz="2200" dirty="0"/>
              <a:t> </a:t>
            </a:r>
            <a:r>
              <a:rPr lang="it-IT" sz="2200" dirty="0" err="1"/>
              <a:t>also</a:t>
            </a:r>
            <a:r>
              <a:rPr lang="it-IT" sz="2200" dirty="0"/>
              <a:t> generate CO2. </a:t>
            </a:r>
            <a:r>
              <a:rPr lang="it-IT" sz="2200" dirty="0" err="1"/>
              <a:t>Even</a:t>
            </a:r>
            <a:r>
              <a:rPr lang="it-IT" sz="2200" dirty="0"/>
              <a:t> </a:t>
            </a:r>
            <a:r>
              <a:rPr lang="it-IT" sz="2200" dirty="0" err="1"/>
              <a:t>if</a:t>
            </a:r>
            <a:r>
              <a:rPr lang="it-IT" sz="2200" dirty="0"/>
              <a:t> </a:t>
            </a:r>
            <a:r>
              <a:rPr lang="it-IT" sz="2200" dirty="0" err="1"/>
              <a:t>you</a:t>
            </a:r>
            <a:r>
              <a:rPr lang="it-IT" sz="2200" dirty="0"/>
              <a:t> </a:t>
            </a:r>
            <a:r>
              <a:rPr lang="it-IT" sz="2200" dirty="0" err="1"/>
              <a:t>heat</a:t>
            </a:r>
            <a:r>
              <a:rPr lang="it-IT" sz="2200" dirty="0"/>
              <a:t> </a:t>
            </a:r>
            <a:r>
              <a:rPr lang="it-IT" sz="2200" dirty="0" err="1"/>
              <a:t>your</a:t>
            </a:r>
            <a:r>
              <a:rPr lang="it-IT" sz="2200" dirty="0"/>
              <a:t> house </a:t>
            </a:r>
            <a:r>
              <a:rPr lang="it-IT" sz="2200" dirty="0" err="1"/>
              <a:t>with</a:t>
            </a:r>
            <a:r>
              <a:rPr lang="it-IT" sz="2200" dirty="0"/>
              <a:t> </a:t>
            </a:r>
            <a:r>
              <a:rPr lang="it-IT" sz="2200" dirty="0" err="1"/>
              <a:t>electricity</a:t>
            </a:r>
            <a:r>
              <a:rPr lang="it-IT" sz="2200" dirty="0"/>
              <a:t>, the generation </a:t>
            </a:r>
            <a:r>
              <a:rPr lang="it-IT" sz="2200" dirty="0" err="1"/>
              <a:t>of</a:t>
            </a:r>
            <a:r>
              <a:rPr lang="it-IT" sz="2200" dirty="0"/>
              <a:t> the </a:t>
            </a:r>
            <a:r>
              <a:rPr lang="it-IT" sz="2200" dirty="0" err="1"/>
              <a:t>electrical</a:t>
            </a:r>
            <a:r>
              <a:rPr lang="it-IT" sz="2200" dirty="0"/>
              <a:t> </a:t>
            </a:r>
            <a:r>
              <a:rPr lang="it-IT" sz="2200" dirty="0" err="1"/>
              <a:t>power</a:t>
            </a:r>
            <a:r>
              <a:rPr lang="it-IT" sz="2200" dirty="0"/>
              <a:t> </a:t>
            </a:r>
            <a:r>
              <a:rPr lang="it-IT" sz="2200" dirty="0" err="1"/>
              <a:t>may</a:t>
            </a:r>
            <a:r>
              <a:rPr lang="it-IT" sz="2200" dirty="0"/>
              <a:t> </a:t>
            </a:r>
            <a:r>
              <a:rPr lang="it-IT" sz="2200" dirty="0" err="1"/>
              <a:t>also</a:t>
            </a:r>
            <a:r>
              <a:rPr lang="it-IT" sz="2200" dirty="0"/>
              <a:t> </a:t>
            </a:r>
            <a:r>
              <a:rPr lang="it-IT" sz="2200" dirty="0" err="1"/>
              <a:t>have</a:t>
            </a:r>
            <a:r>
              <a:rPr lang="it-IT" sz="2200" dirty="0"/>
              <a:t> </a:t>
            </a:r>
            <a:r>
              <a:rPr lang="it-IT" sz="2200" dirty="0" err="1"/>
              <a:t>emitted</a:t>
            </a:r>
            <a:r>
              <a:rPr lang="it-IT" sz="2200" dirty="0"/>
              <a:t> a </a:t>
            </a:r>
            <a:r>
              <a:rPr lang="it-IT" sz="2200" dirty="0" err="1"/>
              <a:t>certain</a:t>
            </a:r>
            <a:r>
              <a:rPr lang="it-IT" sz="2200" dirty="0"/>
              <a:t> </a:t>
            </a:r>
            <a:r>
              <a:rPr lang="it-IT" sz="2200" dirty="0" err="1"/>
              <a:t>amount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CO2. </a:t>
            </a:r>
            <a:r>
              <a:rPr lang="it-IT" sz="2200" dirty="0" err="1"/>
              <a:t>When</a:t>
            </a:r>
            <a:r>
              <a:rPr lang="it-IT" sz="2200" dirty="0"/>
              <a:t> </a:t>
            </a:r>
            <a:r>
              <a:rPr lang="it-IT" sz="2200" dirty="0" err="1"/>
              <a:t>you</a:t>
            </a:r>
            <a:r>
              <a:rPr lang="it-IT" sz="2200" dirty="0"/>
              <a:t> </a:t>
            </a:r>
            <a:r>
              <a:rPr lang="it-IT" sz="2200" dirty="0" err="1"/>
              <a:t>buy</a:t>
            </a:r>
            <a:r>
              <a:rPr lang="it-IT" sz="2200" dirty="0"/>
              <a:t> </a:t>
            </a:r>
            <a:r>
              <a:rPr lang="it-IT" sz="2200" dirty="0" err="1"/>
              <a:t>food</a:t>
            </a:r>
            <a:r>
              <a:rPr lang="it-IT" sz="2200" dirty="0"/>
              <a:t> and </a:t>
            </a:r>
            <a:r>
              <a:rPr lang="it-IT" sz="2200" dirty="0" err="1"/>
              <a:t>goods</a:t>
            </a:r>
            <a:r>
              <a:rPr lang="it-IT" sz="2200" dirty="0"/>
              <a:t>, the production </a:t>
            </a:r>
            <a:r>
              <a:rPr lang="it-IT" sz="2200" dirty="0" err="1"/>
              <a:t>of</a:t>
            </a:r>
            <a:r>
              <a:rPr lang="it-IT" sz="2200" dirty="0"/>
              <a:t> the </a:t>
            </a:r>
            <a:r>
              <a:rPr lang="it-IT" sz="2200" dirty="0" err="1"/>
              <a:t>food</a:t>
            </a:r>
            <a:r>
              <a:rPr lang="it-IT" sz="2200" dirty="0"/>
              <a:t> and </a:t>
            </a:r>
            <a:r>
              <a:rPr lang="it-IT" sz="2200" dirty="0" err="1"/>
              <a:t>goods</a:t>
            </a:r>
            <a:r>
              <a:rPr lang="it-IT" sz="2200" dirty="0"/>
              <a:t> </a:t>
            </a:r>
            <a:r>
              <a:rPr lang="it-IT" sz="2200" dirty="0" err="1"/>
              <a:t>also</a:t>
            </a:r>
            <a:r>
              <a:rPr lang="it-IT" sz="2200" dirty="0"/>
              <a:t> </a:t>
            </a:r>
            <a:r>
              <a:rPr lang="it-IT" sz="2200" dirty="0" err="1"/>
              <a:t>emitted</a:t>
            </a:r>
            <a:r>
              <a:rPr lang="it-IT" sz="2200" dirty="0"/>
              <a:t> some </a:t>
            </a:r>
            <a:r>
              <a:rPr lang="it-IT" sz="2200" dirty="0" err="1"/>
              <a:t>quantities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CO2. </a:t>
            </a:r>
          </a:p>
          <a:p>
            <a:endParaRPr lang="it-IT" dirty="0"/>
          </a:p>
        </p:txBody>
      </p:sp>
      <p:pic>
        <p:nvPicPr>
          <p:cNvPr id="5" name="irc_mi" descr="Risultati immagini per carbon footprint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3645024"/>
            <a:ext cx="5112568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256584"/>
          </a:xfrm>
        </p:spPr>
        <p:txBody>
          <a:bodyPr/>
          <a:lstStyle/>
          <a:p>
            <a:pPr>
              <a:buNone/>
            </a:pPr>
            <a:r>
              <a:rPr lang="it-IT" sz="2400" b="1" dirty="0" err="1" smtClean="0"/>
              <a:t>Direct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carbon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emissions</a:t>
            </a: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     </a:t>
            </a:r>
            <a:r>
              <a:rPr lang="it-IT" sz="2400" dirty="0" err="1" smtClean="0"/>
              <a:t>Direct</a:t>
            </a:r>
            <a:r>
              <a:rPr lang="it-IT" sz="2400" dirty="0" smtClean="0"/>
              <a:t> </a:t>
            </a:r>
            <a:r>
              <a:rPr lang="it-IT" sz="2400" dirty="0" err="1"/>
              <a:t>carbon</a:t>
            </a:r>
            <a:r>
              <a:rPr lang="it-IT" sz="2400" dirty="0"/>
              <a:t> </a:t>
            </a:r>
            <a:r>
              <a:rPr lang="it-IT" sz="2400" dirty="0" err="1"/>
              <a:t>emissions</a:t>
            </a:r>
            <a:r>
              <a:rPr lang="it-IT" sz="2400" dirty="0"/>
              <a:t> come </a:t>
            </a:r>
            <a:r>
              <a:rPr lang="it-IT" sz="2400" dirty="0" err="1"/>
              <a:t>from</a:t>
            </a:r>
            <a:r>
              <a:rPr lang="it-IT" sz="2400" dirty="0"/>
              <a:t> </a:t>
            </a:r>
            <a:r>
              <a:rPr lang="it-IT" sz="2400" dirty="0" err="1"/>
              <a:t>sources</a:t>
            </a:r>
            <a:r>
              <a:rPr lang="it-IT" sz="2400" dirty="0"/>
              <a:t> </a:t>
            </a:r>
            <a:r>
              <a:rPr lang="it-IT" sz="2400" dirty="0" err="1"/>
              <a:t>that</a:t>
            </a:r>
            <a:r>
              <a:rPr lang="it-IT" sz="2400" dirty="0"/>
              <a:t> are </a:t>
            </a:r>
            <a:r>
              <a:rPr lang="it-IT" sz="2400" dirty="0" err="1"/>
              <a:t>directly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the </a:t>
            </a:r>
            <a:r>
              <a:rPr lang="it-IT" sz="2400" dirty="0" smtClean="0"/>
              <a:t>site </a:t>
            </a:r>
            <a:r>
              <a:rPr lang="it-IT" sz="2400" dirty="0" err="1" smtClean="0"/>
              <a:t>that</a:t>
            </a:r>
            <a:r>
              <a:rPr lang="it-IT" sz="2400" dirty="0" smtClean="0"/>
              <a:t> </a:t>
            </a:r>
            <a:r>
              <a:rPr lang="it-IT" sz="2400" dirty="0" err="1"/>
              <a:t>is</a:t>
            </a:r>
            <a:r>
              <a:rPr lang="it-IT" sz="2400" dirty="0"/>
              <a:t> </a:t>
            </a:r>
            <a:r>
              <a:rPr lang="it-IT" sz="2400" dirty="0" err="1"/>
              <a:t>producing</a:t>
            </a:r>
            <a:r>
              <a:rPr lang="it-IT" sz="2400" dirty="0"/>
              <a:t> a </a:t>
            </a:r>
            <a:r>
              <a:rPr lang="it-IT" sz="2400" dirty="0" err="1" smtClean="0"/>
              <a:t>product</a:t>
            </a:r>
            <a:r>
              <a:rPr lang="it-IT" sz="2400" dirty="0" smtClean="0"/>
              <a:t>. </a:t>
            </a:r>
            <a:r>
              <a:rPr lang="it-IT" sz="2400" dirty="0"/>
              <a:t>An </a:t>
            </a:r>
            <a:r>
              <a:rPr lang="it-IT" sz="2400" dirty="0" err="1"/>
              <a:t>example</a:t>
            </a:r>
            <a:r>
              <a:rPr lang="it-IT" sz="2400" dirty="0"/>
              <a:t> </a:t>
            </a:r>
            <a:r>
              <a:rPr lang="it-IT" sz="2400" dirty="0" err="1"/>
              <a:t>for</a:t>
            </a:r>
            <a:r>
              <a:rPr lang="it-IT" sz="2400" dirty="0"/>
              <a:t> </a:t>
            </a:r>
            <a:r>
              <a:rPr lang="it-IT" sz="2400" dirty="0" err="1"/>
              <a:t>industry</a:t>
            </a:r>
            <a:r>
              <a:rPr lang="it-IT" sz="2400" dirty="0"/>
              <a:t> </a:t>
            </a:r>
            <a:r>
              <a:rPr lang="it-IT" sz="2400" dirty="0" err="1"/>
              <a:t>would</a:t>
            </a:r>
            <a:r>
              <a:rPr lang="it-IT" sz="2400" dirty="0"/>
              <a:t> </a:t>
            </a:r>
            <a:r>
              <a:rPr lang="it-IT" sz="2400" dirty="0" err="1"/>
              <a:t>be</a:t>
            </a:r>
            <a:r>
              <a:rPr lang="it-IT" sz="2400" dirty="0"/>
              <a:t> the </a:t>
            </a:r>
            <a:r>
              <a:rPr lang="it-IT" sz="2400" dirty="0" err="1"/>
              <a:t>emissions</a:t>
            </a:r>
            <a:r>
              <a:rPr lang="it-IT" sz="2400" dirty="0"/>
              <a:t> </a:t>
            </a:r>
            <a:r>
              <a:rPr lang="it-IT" sz="2400" dirty="0" err="1"/>
              <a:t>related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burning</a:t>
            </a:r>
            <a:r>
              <a:rPr lang="it-IT" sz="2400" dirty="0"/>
              <a:t> a </a:t>
            </a:r>
            <a:r>
              <a:rPr lang="it-IT" sz="2400" dirty="0" err="1"/>
              <a:t>fuel</a:t>
            </a:r>
            <a:r>
              <a:rPr lang="it-IT" sz="2400" dirty="0"/>
              <a:t> on site. On the </a:t>
            </a:r>
            <a:r>
              <a:rPr lang="it-IT" sz="2400" dirty="0" err="1"/>
              <a:t>individual</a:t>
            </a:r>
            <a:r>
              <a:rPr lang="it-IT" sz="2400" dirty="0"/>
              <a:t> </a:t>
            </a:r>
            <a:r>
              <a:rPr lang="it-IT" sz="2400" dirty="0" err="1"/>
              <a:t>level</a:t>
            </a:r>
            <a:r>
              <a:rPr lang="it-IT" sz="2400" dirty="0"/>
              <a:t>, </a:t>
            </a:r>
            <a:r>
              <a:rPr lang="it-IT" sz="2400" dirty="0" err="1"/>
              <a:t>emissions</a:t>
            </a:r>
            <a:r>
              <a:rPr lang="it-IT" sz="2400" dirty="0"/>
              <a:t> </a:t>
            </a:r>
            <a:r>
              <a:rPr lang="it-IT" sz="2400" dirty="0" err="1"/>
              <a:t>from</a:t>
            </a:r>
            <a:r>
              <a:rPr lang="it-IT" sz="2400" dirty="0"/>
              <a:t> personal </a:t>
            </a:r>
            <a:r>
              <a:rPr lang="it-IT" sz="2400" dirty="0" err="1"/>
              <a:t>vehicles</a:t>
            </a:r>
            <a:r>
              <a:rPr lang="it-IT" sz="2400" dirty="0"/>
              <a:t> or gas </a:t>
            </a:r>
            <a:r>
              <a:rPr lang="it-IT" sz="2400" dirty="0" err="1"/>
              <a:t>burning</a:t>
            </a:r>
            <a:r>
              <a:rPr lang="it-IT" sz="2400" dirty="0"/>
              <a:t> </a:t>
            </a:r>
            <a:r>
              <a:rPr lang="it-IT" sz="2400" dirty="0" err="1"/>
              <a:t>stoves</a:t>
            </a:r>
            <a:r>
              <a:rPr lang="it-IT" sz="2400" dirty="0"/>
              <a:t> </a:t>
            </a:r>
            <a:r>
              <a:rPr lang="it-IT" sz="2400" dirty="0" smtClean="0"/>
              <a:t>. </a:t>
            </a:r>
            <a:r>
              <a:rPr lang="it-IT" sz="2400" dirty="0" err="1"/>
              <a:t>O</a:t>
            </a:r>
            <a:r>
              <a:rPr lang="it-IT" sz="2400" dirty="0" err="1" smtClean="0"/>
              <a:t>ther</a:t>
            </a:r>
            <a:r>
              <a:rPr lang="it-IT" sz="2400" dirty="0" smtClean="0"/>
              <a:t> </a:t>
            </a:r>
            <a:r>
              <a:rPr lang="it-IT" sz="2400" dirty="0" err="1" smtClean="0"/>
              <a:t>emissions</a:t>
            </a:r>
            <a:r>
              <a:rPr lang="it-IT" sz="2400" dirty="0" smtClean="0"/>
              <a:t> are </a:t>
            </a:r>
            <a:r>
              <a:rPr lang="it-IT" sz="2400" dirty="0" err="1"/>
              <a:t>related</a:t>
            </a:r>
            <a:r>
              <a:rPr lang="it-IT" sz="2400" dirty="0"/>
              <a:t> </a:t>
            </a:r>
            <a:r>
              <a:rPr lang="it-IT" sz="2400" dirty="0" err="1"/>
              <a:t>to</a:t>
            </a:r>
            <a:r>
              <a:rPr lang="it-IT" sz="2400" dirty="0"/>
              <a:t> </a:t>
            </a:r>
            <a:r>
              <a:rPr lang="it-IT" sz="2400" dirty="0" err="1"/>
              <a:t>purchased</a:t>
            </a:r>
            <a:r>
              <a:rPr lang="it-IT" sz="2400" dirty="0"/>
              <a:t> </a:t>
            </a:r>
            <a:r>
              <a:rPr lang="it-IT" sz="2400" dirty="0" err="1"/>
              <a:t>electricity</a:t>
            </a:r>
            <a:r>
              <a:rPr lang="it-IT" sz="2400" dirty="0"/>
              <a:t>, </a:t>
            </a:r>
            <a:r>
              <a:rPr lang="it-IT" sz="2400" dirty="0" err="1"/>
              <a:t>heat</a:t>
            </a:r>
            <a:r>
              <a:rPr lang="it-IT" sz="2400" dirty="0"/>
              <a:t>, and/or </a:t>
            </a:r>
            <a:r>
              <a:rPr lang="it-IT" sz="2400" dirty="0" err="1"/>
              <a:t>steam</a:t>
            </a:r>
            <a:r>
              <a:rPr lang="it-IT" sz="2400" dirty="0"/>
              <a:t> </a:t>
            </a:r>
            <a:r>
              <a:rPr lang="it-IT" sz="2400" dirty="0" err="1"/>
              <a:t>used</a:t>
            </a:r>
            <a:r>
              <a:rPr lang="it-IT" sz="2400" dirty="0"/>
              <a:t> on </a:t>
            </a:r>
            <a:r>
              <a:rPr lang="it-IT" sz="2400" dirty="0" smtClean="0"/>
              <a:t>site.</a:t>
            </a:r>
            <a:endParaRPr lang="it-IT" sz="2400" dirty="0"/>
          </a:p>
          <a:p>
            <a:pPr>
              <a:buNone/>
            </a:pPr>
            <a:endParaRPr lang="it-IT" sz="2400" dirty="0"/>
          </a:p>
        </p:txBody>
      </p:sp>
      <p:pic>
        <p:nvPicPr>
          <p:cNvPr id="4" name="irc_mi" descr="Risultati immagini per climate change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83568" y="4149080"/>
            <a:ext cx="3744416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rc_mi" descr="Immagine correlata">
            <a:hlinkClick r:id="rId4" tgtFrame="&quot;_blank&quot;"/>
          </p:cNvPr>
          <p:cNvPicPr/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040" y="4005064"/>
            <a:ext cx="3456384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sz="2200" b="1" dirty="0" err="1"/>
              <a:t>Indirect</a:t>
            </a:r>
            <a:r>
              <a:rPr lang="it-IT" sz="2200" b="1" dirty="0"/>
              <a:t> </a:t>
            </a:r>
            <a:r>
              <a:rPr lang="it-IT" sz="2200" b="1" dirty="0" err="1"/>
              <a:t>carbon</a:t>
            </a:r>
            <a:r>
              <a:rPr lang="it-IT" sz="2200" b="1" dirty="0"/>
              <a:t> </a:t>
            </a:r>
            <a:r>
              <a:rPr lang="it-IT" sz="2200" b="1" dirty="0" err="1" smtClean="0"/>
              <a:t>emissions</a:t>
            </a:r>
            <a:endParaRPr lang="it-IT" sz="2200" b="1" dirty="0" smtClean="0"/>
          </a:p>
          <a:p>
            <a:pPr>
              <a:buNone/>
            </a:pPr>
            <a:r>
              <a:rPr lang="it-IT" sz="2200" dirty="0" err="1" smtClean="0"/>
              <a:t>They</a:t>
            </a:r>
            <a:r>
              <a:rPr lang="it-IT" sz="2200" dirty="0" smtClean="0"/>
              <a:t> </a:t>
            </a:r>
            <a:r>
              <a:rPr lang="it-IT" sz="2200" dirty="0" err="1"/>
              <a:t>may</a:t>
            </a:r>
            <a:r>
              <a:rPr lang="it-IT" sz="2200" dirty="0"/>
              <a:t> include:</a:t>
            </a:r>
            <a:endParaRPr lang="it-IT" sz="2200" b="1" dirty="0"/>
          </a:p>
          <a:p>
            <a:r>
              <a:rPr lang="it-IT" sz="2200" dirty="0" err="1" smtClean="0"/>
              <a:t>Transportation</a:t>
            </a:r>
            <a:r>
              <a:rPr lang="it-IT" sz="2200" dirty="0" smtClean="0"/>
              <a:t> </a:t>
            </a:r>
            <a:r>
              <a:rPr lang="it-IT" sz="2200" dirty="0" err="1"/>
              <a:t>of</a:t>
            </a:r>
            <a:r>
              <a:rPr lang="it-IT" sz="2200" dirty="0"/>
              <a:t> </a:t>
            </a:r>
            <a:r>
              <a:rPr lang="it-IT" sz="2200" dirty="0" err="1"/>
              <a:t>materials</a:t>
            </a:r>
            <a:r>
              <a:rPr lang="it-IT" sz="2200" dirty="0"/>
              <a:t>/</a:t>
            </a:r>
            <a:r>
              <a:rPr lang="it-IT" sz="2200" dirty="0" err="1"/>
              <a:t>fuels</a:t>
            </a:r>
            <a:endParaRPr lang="it-IT" sz="2200" dirty="0"/>
          </a:p>
          <a:p>
            <a:pPr lvl="0"/>
            <a:r>
              <a:rPr lang="it-IT" sz="2200" dirty="0" err="1"/>
              <a:t>Any</a:t>
            </a:r>
            <a:r>
              <a:rPr lang="it-IT" sz="2200" dirty="0"/>
              <a:t> </a:t>
            </a:r>
            <a:r>
              <a:rPr lang="it-IT" sz="2200" dirty="0" err="1"/>
              <a:t>energy</a:t>
            </a:r>
            <a:r>
              <a:rPr lang="it-IT" sz="2200" dirty="0"/>
              <a:t> </a:t>
            </a:r>
            <a:r>
              <a:rPr lang="it-IT" sz="2200" dirty="0" err="1"/>
              <a:t>used</a:t>
            </a:r>
            <a:r>
              <a:rPr lang="it-IT" sz="2200" dirty="0"/>
              <a:t> </a:t>
            </a:r>
            <a:r>
              <a:rPr lang="it-IT" sz="2200" dirty="0" err="1"/>
              <a:t>outside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the production </a:t>
            </a:r>
            <a:r>
              <a:rPr lang="it-IT" sz="2200" dirty="0" err="1"/>
              <a:t>facility</a:t>
            </a:r>
            <a:endParaRPr lang="it-IT" sz="2200" dirty="0"/>
          </a:p>
          <a:p>
            <a:pPr lvl="0"/>
            <a:r>
              <a:rPr lang="it-IT" sz="2200" dirty="0" err="1"/>
              <a:t>Wastes</a:t>
            </a:r>
            <a:r>
              <a:rPr lang="it-IT" sz="2200" dirty="0"/>
              <a:t> </a:t>
            </a:r>
            <a:r>
              <a:rPr lang="it-IT" sz="2200" dirty="0" err="1"/>
              <a:t>produced</a:t>
            </a:r>
            <a:r>
              <a:rPr lang="it-IT" sz="2200" dirty="0"/>
              <a:t> </a:t>
            </a:r>
            <a:r>
              <a:rPr lang="it-IT" sz="2200" dirty="0" err="1"/>
              <a:t>outside</a:t>
            </a:r>
            <a:r>
              <a:rPr lang="it-IT" sz="2200" dirty="0"/>
              <a:t> </a:t>
            </a:r>
            <a:r>
              <a:rPr lang="it-IT" sz="2200" dirty="0" err="1"/>
              <a:t>of</a:t>
            </a:r>
            <a:r>
              <a:rPr lang="it-IT" sz="2200" dirty="0"/>
              <a:t> the production </a:t>
            </a:r>
            <a:r>
              <a:rPr lang="it-IT" sz="2200" dirty="0" err="1" smtClean="0"/>
              <a:t>facility</a:t>
            </a:r>
            <a:endParaRPr lang="it-IT" sz="2200" dirty="0"/>
          </a:p>
          <a:p>
            <a:pPr lvl="0"/>
            <a:r>
              <a:rPr lang="it-IT" sz="2200" dirty="0" err="1"/>
              <a:t>Any</a:t>
            </a:r>
            <a:r>
              <a:rPr lang="it-IT" sz="2200" dirty="0"/>
              <a:t> </a:t>
            </a:r>
            <a:r>
              <a:rPr lang="it-IT" sz="2200" dirty="0" err="1"/>
              <a:t>end-of-life</a:t>
            </a:r>
            <a:r>
              <a:rPr lang="it-IT" sz="2200" dirty="0"/>
              <a:t> </a:t>
            </a:r>
            <a:r>
              <a:rPr lang="it-IT" sz="2200" dirty="0" err="1"/>
              <a:t>process</a:t>
            </a:r>
            <a:r>
              <a:rPr lang="it-IT" sz="2200" dirty="0"/>
              <a:t> or </a:t>
            </a:r>
            <a:r>
              <a:rPr lang="it-IT" sz="2200" dirty="0" err="1"/>
              <a:t>treatments</a:t>
            </a:r>
            <a:endParaRPr lang="it-IT" sz="2200" dirty="0"/>
          </a:p>
          <a:p>
            <a:pPr lvl="0"/>
            <a:r>
              <a:rPr lang="it-IT" sz="2200" dirty="0" err="1"/>
              <a:t>Product</a:t>
            </a:r>
            <a:r>
              <a:rPr lang="it-IT" sz="2200" dirty="0"/>
              <a:t> and </a:t>
            </a:r>
            <a:r>
              <a:rPr lang="it-IT" sz="2200" dirty="0" err="1"/>
              <a:t>waste</a:t>
            </a:r>
            <a:r>
              <a:rPr lang="it-IT" sz="2200" dirty="0"/>
              <a:t> </a:t>
            </a:r>
            <a:r>
              <a:rPr lang="it-IT" sz="2200" dirty="0" err="1"/>
              <a:t>transportation</a:t>
            </a:r>
            <a:endParaRPr lang="it-IT" sz="2200" dirty="0"/>
          </a:p>
          <a:p>
            <a:pPr lvl="0"/>
            <a:r>
              <a:rPr lang="it-IT" sz="2200" dirty="0" err="1"/>
              <a:t>Emissions</a:t>
            </a:r>
            <a:r>
              <a:rPr lang="it-IT" sz="2200" dirty="0"/>
              <a:t> </a:t>
            </a:r>
            <a:r>
              <a:rPr lang="it-IT" sz="2200" dirty="0" err="1"/>
              <a:t>associated</a:t>
            </a:r>
            <a:r>
              <a:rPr lang="it-IT" sz="2200" dirty="0"/>
              <a:t> </a:t>
            </a:r>
            <a:r>
              <a:rPr lang="it-IT" sz="2200" dirty="0" err="1"/>
              <a:t>with</a:t>
            </a:r>
            <a:r>
              <a:rPr lang="it-IT" sz="2200" dirty="0"/>
              <a:t> </a:t>
            </a:r>
            <a:r>
              <a:rPr lang="it-IT" sz="2200" dirty="0" err="1"/>
              <a:t>selling</a:t>
            </a:r>
            <a:r>
              <a:rPr lang="it-IT" sz="2200" dirty="0"/>
              <a:t> the </a:t>
            </a:r>
            <a:r>
              <a:rPr lang="it-IT" sz="2200" dirty="0" err="1"/>
              <a:t>product</a:t>
            </a:r>
            <a:endParaRPr lang="it-IT" sz="2200" dirty="0"/>
          </a:p>
          <a:p>
            <a:pPr>
              <a:buNone/>
            </a:pPr>
            <a:endParaRPr lang="it-IT" dirty="0"/>
          </a:p>
        </p:txBody>
      </p:sp>
      <p:pic>
        <p:nvPicPr>
          <p:cNvPr id="6" name="irc_mi" descr="Immagine correlata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95736" y="4293096"/>
            <a:ext cx="489654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    </a:t>
            </a:r>
            <a:r>
              <a:rPr lang="it-IT" sz="2000" dirty="0" smtClean="0"/>
              <a:t>The </a:t>
            </a:r>
            <a:r>
              <a:rPr lang="it-IT" sz="2000" dirty="0" err="1"/>
              <a:t>carbon</a:t>
            </a:r>
            <a:r>
              <a:rPr lang="it-IT" sz="2000" dirty="0"/>
              <a:t> </a:t>
            </a:r>
            <a:r>
              <a:rPr lang="it-IT" sz="2000" dirty="0" err="1"/>
              <a:t>footprint</a:t>
            </a:r>
            <a:r>
              <a:rPr lang="it-IT" sz="2000" dirty="0"/>
              <a:t> </a:t>
            </a:r>
            <a:r>
              <a:rPr lang="it-IT" sz="2000" dirty="0" err="1"/>
              <a:t>shows</a:t>
            </a:r>
            <a:r>
              <a:rPr lang="it-IT" sz="2000" dirty="0"/>
              <a:t> </a:t>
            </a:r>
            <a:r>
              <a:rPr lang="it-IT" sz="2000" dirty="0" err="1"/>
              <a:t>how</a:t>
            </a:r>
            <a:r>
              <a:rPr lang="it-IT" sz="2000" dirty="0"/>
              <a:t> </a:t>
            </a:r>
            <a:r>
              <a:rPr lang="it-IT" sz="2000" dirty="0" err="1"/>
              <a:t>much</a:t>
            </a:r>
            <a:r>
              <a:rPr lang="it-IT" sz="2000" dirty="0"/>
              <a:t> </a:t>
            </a:r>
            <a:r>
              <a:rPr lang="it-IT" sz="2000" b="1" dirty="0" err="1">
                <a:hlinkClick r:id="rId2"/>
              </a:rPr>
              <a:t>carbon</a:t>
            </a:r>
            <a:r>
              <a:rPr lang="it-IT" sz="2000" b="1" dirty="0">
                <a:hlinkClick r:id="rId2"/>
              </a:rPr>
              <a:t> </a:t>
            </a:r>
            <a:r>
              <a:rPr lang="it-IT" sz="2000" b="1" dirty="0" err="1">
                <a:hlinkClick r:id="rId2"/>
              </a:rPr>
              <a:t>dioxide</a:t>
            </a:r>
            <a:r>
              <a:rPr lang="it-IT" sz="2000" dirty="0"/>
              <a:t> and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b="1" dirty="0" err="1"/>
              <a:t>greenhouse</a:t>
            </a:r>
            <a:r>
              <a:rPr lang="it-IT" sz="2000" b="1" dirty="0"/>
              <a:t> </a:t>
            </a:r>
            <a:r>
              <a:rPr lang="it-IT" sz="2000" b="1" dirty="0" err="1"/>
              <a:t>gases</a:t>
            </a:r>
            <a:r>
              <a:rPr lang="it-IT" sz="2000" dirty="0"/>
              <a:t> a </a:t>
            </a:r>
            <a:r>
              <a:rPr lang="it-IT" sz="2000" dirty="0" err="1"/>
              <a:t>person</a:t>
            </a:r>
            <a:r>
              <a:rPr lang="it-IT" sz="2000" dirty="0"/>
              <a:t> </a:t>
            </a:r>
            <a:r>
              <a:rPr lang="it-IT" sz="2000" dirty="0" err="1"/>
              <a:t>produces</a:t>
            </a:r>
            <a:r>
              <a:rPr lang="it-IT" sz="2000" dirty="0"/>
              <a:t> in </a:t>
            </a:r>
            <a:r>
              <a:rPr lang="it-IT" sz="2000" dirty="0" err="1"/>
              <a:t>everyday</a:t>
            </a:r>
            <a:r>
              <a:rPr lang="it-IT" sz="2000" dirty="0"/>
              <a:t> life.  </a:t>
            </a:r>
            <a:r>
              <a:rPr lang="it-IT" sz="2000" dirty="0" err="1"/>
              <a:t>It</a:t>
            </a:r>
            <a:r>
              <a:rPr lang="it-IT" sz="2000" dirty="0"/>
              <a:t> </a:t>
            </a:r>
            <a:r>
              <a:rPr lang="it-IT" sz="2000" b="1" dirty="0" err="1"/>
              <a:t>measures</a:t>
            </a:r>
            <a:r>
              <a:rPr lang="it-IT" sz="2000" dirty="0"/>
              <a:t> the </a:t>
            </a:r>
            <a:r>
              <a:rPr lang="it-IT" sz="2000" b="1" dirty="0" err="1"/>
              <a:t>amount</a:t>
            </a:r>
            <a:r>
              <a:rPr lang="it-IT" sz="2000" dirty="0"/>
              <a:t> </a:t>
            </a:r>
            <a:r>
              <a:rPr lang="it-IT" sz="2000" dirty="0" err="1"/>
              <a:t>of</a:t>
            </a:r>
            <a:r>
              <a:rPr lang="it-IT" sz="2000" dirty="0"/>
              <a:t> </a:t>
            </a:r>
            <a:r>
              <a:rPr lang="it-IT" sz="2000" b="1" dirty="0" err="1">
                <a:hlinkClick r:id="rId3"/>
              </a:rPr>
              <a:t>fossil</a:t>
            </a:r>
            <a:r>
              <a:rPr lang="it-IT" sz="2000" b="1" dirty="0">
                <a:hlinkClick r:id="rId3"/>
              </a:rPr>
              <a:t> </a:t>
            </a:r>
            <a:r>
              <a:rPr lang="it-IT" sz="2000" b="1" dirty="0" err="1">
                <a:hlinkClick r:id="rId3"/>
              </a:rPr>
              <a:t>fuels</a:t>
            </a:r>
            <a:r>
              <a:rPr lang="it-IT" sz="2000" dirty="0"/>
              <a:t> and </a:t>
            </a:r>
            <a:r>
              <a:rPr lang="it-IT" sz="2000" b="1" dirty="0" err="1">
                <a:hlinkClick r:id="rId4"/>
              </a:rPr>
              <a:t>electricity</a:t>
            </a:r>
            <a:r>
              <a:rPr lang="it-IT" sz="2000" dirty="0"/>
              <a:t> </a:t>
            </a:r>
            <a:r>
              <a:rPr lang="it-IT" sz="2000" dirty="0" err="1"/>
              <a:t>someone</a:t>
            </a:r>
            <a:r>
              <a:rPr lang="it-IT" sz="2000" dirty="0"/>
              <a:t> </a:t>
            </a:r>
            <a:r>
              <a:rPr lang="it-IT" sz="2000" dirty="0" err="1"/>
              <a:t>uses</a:t>
            </a:r>
            <a:r>
              <a:rPr lang="it-IT" sz="2000" dirty="0"/>
              <a:t> up </a:t>
            </a:r>
            <a:r>
              <a:rPr lang="it-IT" sz="2000" dirty="0" err="1"/>
              <a:t>as</a:t>
            </a:r>
            <a:r>
              <a:rPr lang="it-IT" sz="2000" dirty="0"/>
              <a:t> </a:t>
            </a:r>
            <a:r>
              <a:rPr lang="it-IT" sz="2000" dirty="0" err="1"/>
              <a:t>well</a:t>
            </a:r>
            <a:r>
              <a:rPr lang="it-IT" sz="2000" dirty="0"/>
              <a:t> </a:t>
            </a:r>
            <a:r>
              <a:rPr lang="it-IT" sz="2000" dirty="0" err="1"/>
              <a:t>as</a:t>
            </a:r>
            <a:r>
              <a:rPr lang="it-IT" sz="2000" dirty="0"/>
              <a:t> the </a:t>
            </a:r>
            <a:r>
              <a:rPr lang="it-IT" sz="2000" dirty="0" err="1"/>
              <a:t>carbon</a:t>
            </a:r>
            <a:r>
              <a:rPr lang="it-IT" sz="2000" dirty="0"/>
              <a:t> </a:t>
            </a:r>
            <a:r>
              <a:rPr lang="it-IT" sz="2000" dirty="0" err="1"/>
              <a:t>footprint</a:t>
            </a:r>
            <a:r>
              <a:rPr lang="it-IT" sz="2000" dirty="0"/>
              <a:t> </a:t>
            </a:r>
            <a:r>
              <a:rPr lang="it-IT" sz="2000" dirty="0" err="1"/>
              <a:t>of</a:t>
            </a:r>
            <a:r>
              <a:rPr lang="it-IT" sz="2000" dirty="0"/>
              <a:t> the </a:t>
            </a:r>
            <a:r>
              <a:rPr lang="it-IT" sz="2000" dirty="0" err="1"/>
              <a:t>products</a:t>
            </a:r>
            <a:r>
              <a:rPr lang="it-IT" sz="2000" dirty="0"/>
              <a:t> </a:t>
            </a:r>
            <a:r>
              <a:rPr lang="it-IT" sz="2000" dirty="0" err="1"/>
              <a:t>they</a:t>
            </a:r>
            <a:r>
              <a:rPr lang="it-IT" sz="2000" dirty="0"/>
              <a:t> </a:t>
            </a:r>
            <a:r>
              <a:rPr lang="it-IT" sz="2000" dirty="0" err="1"/>
              <a:t>buy</a:t>
            </a:r>
            <a:r>
              <a:rPr lang="it-IT" sz="2000" dirty="0" smtClean="0"/>
              <a:t>.</a:t>
            </a:r>
            <a:r>
              <a:rPr lang="it-IT" sz="2000" dirty="0"/>
              <a:t/>
            </a:r>
            <a:br>
              <a:rPr lang="it-IT" sz="2000" dirty="0"/>
            </a:br>
            <a:r>
              <a:rPr lang="it-IT" sz="2000" dirty="0" err="1"/>
              <a:t>When</a:t>
            </a:r>
            <a:r>
              <a:rPr lang="it-IT" sz="2000" dirty="0"/>
              <a:t> </a:t>
            </a:r>
            <a:r>
              <a:rPr lang="it-IT" sz="2000" dirty="0" err="1"/>
              <a:t>we</a:t>
            </a:r>
            <a:r>
              <a:rPr lang="it-IT" sz="2000" dirty="0"/>
              <a:t> </a:t>
            </a:r>
            <a:r>
              <a:rPr lang="it-IT" sz="2000" dirty="0" err="1"/>
              <a:t>use</a:t>
            </a:r>
            <a:r>
              <a:rPr lang="it-IT" sz="2000" dirty="0"/>
              <a:t> </a:t>
            </a:r>
            <a:r>
              <a:rPr lang="it-IT" sz="2000" dirty="0" err="1"/>
              <a:t>our</a:t>
            </a:r>
            <a:r>
              <a:rPr lang="it-IT" sz="2000" dirty="0"/>
              <a:t> </a:t>
            </a:r>
            <a:r>
              <a:rPr lang="it-IT" sz="2000" dirty="0" err="1"/>
              <a:t>cars</a:t>
            </a:r>
            <a:r>
              <a:rPr lang="it-IT" sz="2000" dirty="0"/>
              <a:t> or </a:t>
            </a:r>
            <a:r>
              <a:rPr lang="it-IT" sz="2000" dirty="0" err="1"/>
              <a:t>heat</a:t>
            </a:r>
            <a:r>
              <a:rPr lang="it-IT" sz="2000" dirty="0"/>
              <a:t> </a:t>
            </a:r>
            <a:r>
              <a:rPr lang="it-IT" sz="2000" dirty="0" err="1"/>
              <a:t>our</a:t>
            </a:r>
            <a:r>
              <a:rPr lang="it-IT" sz="2000" dirty="0"/>
              <a:t> </a:t>
            </a:r>
            <a:r>
              <a:rPr lang="it-IT" sz="2000" dirty="0" err="1"/>
              <a:t>homes</a:t>
            </a:r>
            <a:r>
              <a:rPr lang="it-IT" sz="2000" dirty="0"/>
              <a:t> </a:t>
            </a:r>
            <a:r>
              <a:rPr lang="it-IT" sz="2000" dirty="0" err="1"/>
              <a:t>with</a:t>
            </a:r>
            <a:r>
              <a:rPr lang="it-IT" sz="2000" dirty="0"/>
              <a:t> </a:t>
            </a:r>
            <a:r>
              <a:rPr lang="it-IT" sz="2000" dirty="0">
                <a:hlinkClick r:id="rId5"/>
              </a:rPr>
              <a:t>oil</a:t>
            </a:r>
            <a:r>
              <a:rPr lang="it-IT" sz="2000" dirty="0"/>
              <a:t> or </a:t>
            </a:r>
            <a:r>
              <a:rPr lang="it-IT" sz="2000" dirty="0" err="1"/>
              <a:t>natural</a:t>
            </a:r>
            <a:r>
              <a:rPr lang="it-IT" sz="2000" dirty="0"/>
              <a:t> gas, </a:t>
            </a:r>
            <a:r>
              <a:rPr lang="it-IT" sz="2000" dirty="0" err="1"/>
              <a:t>carbon</a:t>
            </a:r>
            <a:r>
              <a:rPr lang="it-IT" sz="2000" dirty="0"/>
              <a:t> </a:t>
            </a:r>
            <a:r>
              <a:rPr lang="it-IT" sz="2000" dirty="0" err="1"/>
              <a:t>dioxide</a:t>
            </a:r>
            <a:r>
              <a:rPr lang="it-IT" sz="2000" dirty="0"/>
              <a:t> and </a:t>
            </a:r>
            <a:r>
              <a:rPr lang="it-IT" sz="2000" b="1" dirty="0" err="1"/>
              <a:t>various</a:t>
            </a:r>
            <a:r>
              <a:rPr lang="it-IT" sz="2000" dirty="0"/>
              <a:t> </a:t>
            </a:r>
            <a:r>
              <a:rPr lang="it-IT" sz="2000" dirty="0" err="1"/>
              <a:t>other</a:t>
            </a:r>
            <a:r>
              <a:rPr lang="it-IT" sz="2000" dirty="0"/>
              <a:t> </a:t>
            </a:r>
            <a:r>
              <a:rPr lang="it-IT" sz="2000" dirty="0" err="1"/>
              <a:t>gases</a:t>
            </a:r>
            <a:r>
              <a:rPr lang="it-IT" sz="2000" dirty="0"/>
              <a:t> are set free.  </a:t>
            </a:r>
            <a:r>
              <a:rPr lang="it-IT" sz="2000" dirty="0" err="1"/>
              <a:t>These</a:t>
            </a:r>
            <a:r>
              <a:rPr lang="it-IT" sz="2000" dirty="0"/>
              <a:t> </a:t>
            </a:r>
            <a:r>
              <a:rPr lang="it-IT" sz="2000" b="1" dirty="0" err="1"/>
              <a:t>emissions</a:t>
            </a:r>
            <a:r>
              <a:rPr lang="it-IT" sz="2000" dirty="0"/>
              <a:t> </a:t>
            </a:r>
            <a:r>
              <a:rPr lang="it-IT" sz="2000" dirty="0" err="1"/>
              <a:t>lead</a:t>
            </a:r>
            <a:r>
              <a:rPr lang="it-IT" sz="2000" dirty="0"/>
              <a:t> </a:t>
            </a:r>
            <a:r>
              <a:rPr lang="it-IT" sz="2000" dirty="0" err="1"/>
              <a:t>to</a:t>
            </a:r>
            <a:r>
              <a:rPr lang="it-IT" sz="2000" dirty="0"/>
              <a:t> a </a:t>
            </a:r>
            <a:r>
              <a:rPr lang="it-IT" sz="2000" b="1" dirty="0" err="1"/>
              <a:t>denser</a:t>
            </a:r>
            <a:r>
              <a:rPr lang="it-IT" sz="2000" dirty="0"/>
              <a:t> </a:t>
            </a:r>
            <a:r>
              <a:rPr lang="it-IT" sz="2000" dirty="0">
                <a:hlinkClick r:id="rId6"/>
              </a:rPr>
              <a:t>atmosphere</a:t>
            </a:r>
            <a:r>
              <a:rPr lang="it-IT" sz="2000" dirty="0"/>
              <a:t> and </a:t>
            </a:r>
            <a:r>
              <a:rPr lang="it-IT" sz="2000" dirty="0">
                <a:hlinkClick r:id="rId7"/>
              </a:rPr>
              <a:t>global </a:t>
            </a:r>
            <a:r>
              <a:rPr lang="it-IT" sz="2000" dirty="0" err="1">
                <a:hlinkClick r:id="rId7"/>
              </a:rPr>
              <a:t>warming</a:t>
            </a:r>
            <a:r>
              <a:rPr lang="it-IT" sz="2000" dirty="0"/>
              <a:t>.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4" name="irc_mi" descr="Risultati immagini per PERSONAL  carbon emissions">
            <a:hlinkClick r:id="rId8" tgtFrame="&quot;_blank&quot;"/>
          </p:cNvPr>
          <p:cNvPicPr/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123728" y="3573016"/>
            <a:ext cx="4896544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dirty="0" smtClean="0">
                <a:latin typeface="Cambria" pitchFamily="18" charset="0"/>
                <a:ea typeface="Cambria" pitchFamily="18" charset="0"/>
              </a:rPr>
              <a:t>CARBON FOOTPRINT</a:t>
            </a:r>
            <a:endParaRPr lang="it-IT" sz="3200" dirty="0">
              <a:latin typeface="Cambria" pitchFamily="18" charset="0"/>
              <a:ea typeface="Cambria" pitchFamily="18" charset="0"/>
            </a:endParaRP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The </a:t>
            </a:r>
            <a:r>
              <a:rPr lang="it-IT" sz="2800" dirty="0" err="1"/>
              <a:t>most</a:t>
            </a:r>
            <a:r>
              <a:rPr lang="it-IT" sz="2800" dirty="0"/>
              <a:t> common way </a:t>
            </a:r>
            <a:r>
              <a:rPr lang="it-IT" sz="2800" dirty="0" err="1"/>
              <a:t>to</a:t>
            </a:r>
            <a:r>
              <a:rPr lang="it-IT" sz="2800" dirty="0"/>
              <a:t> reduce the </a:t>
            </a:r>
            <a:r>
              <a:rPr lang="it-IT" sz="2800" dirty="0" err="1"/>
              <a:t>carbon</a:t>
            </a:r>
            <a:r>
              <a:rPr lang="it-IT" sz="2800" dirty="0"/>
              <a:t> </a:t>
            </a:r>
            <a:r>
              <a:rPr lang="it-IT" sz="2800" dirty="0" err="1"/>
              <a:t>footprint</a:t>
            </a:r>
            <a:r>
              <a:rPr lang="it-IT" sz="2800" dirty="0"/>
              <a:t> </a:t>
            </a:r>
            <a:r>
              <a:rPr lang="it-IT" sz="2800" dirty="0" err="1"/>
              <a:t>of</a:t>
            </a:r>
            <a:r>
              <a:rPr lang="it-IT" sz="2800" dirty="0"/>
              <a:t> </a:t>
            </a:r>
            <a:r>
              <a:rPr lang="it-IT" sz="2800" dirty="0" err="1"/>
              <a:t>humans</a:t>
            </a:r>
            <a:r>
              <a:rPr lang="it-IT" sz="2800" dirty="0"/>
              <a:t> </a:t>
            </a:r>
            <a:r>
              <a:rPr lang="it-IT" sz="2800" dirty="0" err="1"/>
              <a:t>is</a:t>
            </a:r>
            <a:r>
              <a:rPr lang="it-IT" sz="2800" dirty="0"/>
              <a:t> </a:t>
            </a:r>
            <a:r>
              <a:rPr lang="it-IT" sz="2800" dirty="0" err="1"/>
              <a:t>to</a:t>
            </a:r>
            <a:r>
              <a:rPr lang="it-IT" sz="2800" dirty="0"/>
              <a:t> </a:t>
            </a:r>
            <a:endParaRPr lang="it-IT" sz="2800" dirty="0" smtClean="0"/>
          </a:p>
          <a:p>
            <a:pPr>
              <a:buFont typeface="Wingdings" pitchFamily="2" charset="2"/>
              <a:buChar char="Ø"/>
            </a:pPr>
            <a:r>
              <a:rPr lang="it-IT" sz="2800" dirty="0" smtClean="0"/>
              <a:t>Reduce,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Reuse</a:t>
            </a:r>
            <a:r>
              <a:rPr lang="it-IT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Recycle</a:t>
            </a:r>
            <a:r>
              <a:rPr lang="it-IT" sz="2800" dirty="0" smtClean="0"/>
              <a:t>,</a:t>
            </a:r>
          </a:p>
          <a:p>
            <a:pPr>
              <a:buFont typeface="Wingdings" pitchFamily="2" charset="2"/>
              <a:buChar char="Ø"/>
            </a:pPr>
            <a:r>
              <a:rPr lang="it-IT" sz="2800" dirty="0" err="1" smtClean="0"/>
              <a:t>Refuse</a:t>
            </a:r>
            <a:r>
              <a:rPr lang="it-IT" sz="2800" dirty="0" smtClean="0"/>
              <a:t>.</a:t>
            </a:r>
          </a:p>
          <a:p>
            <a:endParaRPr lang="it-IT" sz="2000" dirty="0"/>
          </a:p>
        </p:txBody>
      </p:sp>
      <p:pic>
        <p:nvPicPr>
          <p:cNvPr id="7" name="irc_mi" descr="Risultati immagini per carbon footprint">
            <a:hlinkClick r:id="rId2" tgtFrame="&quot;_blank&quot;"/>
          </p:cNvPr>
          <p:cNvPicPr>
            <a:picLocks noGrp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5050" y="1282700"/>
            <a:ext cx="5173414" cy="416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Teachingresources_WaystoReduceCarbonFootprint_Poster_3 Teaching Resource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620688"/>
            <a:ext cx="777686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3682752" cy="1211734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</a:rPr>
              <a:t>WATER FOOTPRINT</a:t>
            </a:r>
            <a:endParaRPr lang="it-IT" sz="3200" dirty="0">
              <a:solidFill>
                <a:srgbClr val="002060"/>
              </a:solidFill>
              <a:latin typeface="Verdana" pitchFamily="34" charset="0"/>
              <a:ea typeface="Verdana" pitchFamily="34" charset="0"/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/>
          </a:p>
        </p:txBody>
      </p:sp>
      <p:sp>
        <p:nvSpPr>
          <p:cNvPr id="8" name="Segnaposto testo 7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682752" cy="4608512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What is a water footprint?</a:t>
            </a:r>
          </a:p>
          <a:p>
            <a:r>
              <a:rPr lang="en-US" sz="2800" dirty="0" smtClean="0"/>
              <a:t>Everything we use, wear, buy, sell and eat takes water to make.</a:t>
            </a:r>
          </a:p>
          <a:p>
            <a:r>
              <a:rPr lang="en-US" sz="2800" dirty="0" smtClean="0"/>
              <a:t>The water footprint is a measure of humanity’s appropriation of fresh water in volumes of water consumed and/or polluted.</a:t>
            </a:r>
          </a:p>
          <a:p>
            <a:endParaRPr lang="it-IT" sz="2400" dirty="0"/>
          </a:p>
        </p:txBody>
      </p:sp>
      <p:pic>
        <p:nvPicPr>
          <p:cNvPr id="7" name="irc_mi" descr="Risultati immagini per water footprint">
            <a:hlinkClick r:id="rId2" tgtFrame="&quot;_blank&quot;"/>
          </p:cNvPr>
          <p:cNvPicPr/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908720"/>
            <a:ext cx="3744416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Città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</TotalTime>
  <Words>509</Words>
  <Application>Microsoft Office PowerPoint</Application>
  <PresentationFormat>Presentazione su schermo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Erasmus+ project 2018-2020 2018-1-HR01-KA229- 047516 Stop Climate Change – Together Europe Achieves More</vt:lpstr>
      <vt:lpstr>CARBON FOOTPRINT</vt:lpstr>
      <vt:lpstr>CARBON FOOTPRINT</vt:lpstr>
      <vt:lpstr>CARBON FOOTPRINT</vt:lpstr>
      <vt:lpstr>CARBON FOOTPRINT</vt:lpstr>
      <vt:lpstr>CARBON FOOTPRINT</vt:lpstr>
      <vt:lpstr>CARBON FOOTPRINT</vt:lpstr>
      <vt:lpstr>Diapositiva 8</vt:lpstr>
      <vt:lpstr>WATER FOOTPRINT</vt:lpstr>
      <vt:lpstr>WATER FOOTPRINT</vt:lpstr>
      <vt:lpstr>SOME WAYS TO REDUCE OUR WATER FOOTPRINT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Erasmus+ project 2018-2020 2018-1-HR01-KA229- 047516 Stop Climate Change – Together Europe Achieves More</dc:title>
  <dc:creator>Fausto</dc:creator>
  <cp:lastModifiedBy>Fausto</cp:lastModifiedBy>
  <cp:revision>34</cp:revision>
  <dcterms:created xsi:type="dcterms:W3CDTF">2019-06-22T08:01:53Z</dcterms:created>
  <dcterms:modified xsi:type="dcterms:W3CDTF">2019-06-22T14:50:54Z</dcterms:modified>
</cp:coreProperties>
</file>