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0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F3A539-9B6D-4566-A0FD-A14EDC392729}" type="datetimeFigureOut">
              <a:rPr lang="it-IT" smtClean="0"/>
              <a:pPr/>
              <a:t>26/06/2019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24F9DB-A559-4B1F-A87F-F501759E55B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3A539-9B6D-4566-A0FD-A14EDC392729}" type="datetimeFigureOut">
              <a:rPr lang="it-IT" smtClean="0"/>
              <a:pPr/>
              <a:t>26/06/2019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24F9DB-A559-4B1F-A87F-F501759E55B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hyperlink" Target="https://www.google.it/url?sa=i&amp;rct=j&amp;q=&amp;esrc=s&amp;source=images&amp;cd=&amp;cad=rja&amp;uact=8&amp;ved=2ahUKEwiM_8a-poXjAhUMZFAKHa28DLUQjRx6BAgBEAU&amp;url=https://agriadapt.eu/mitigation-farming-sector/&amp;psig=AOvVaw3nJFNkjkSYbwfpxjuJZCL1&amp;ust=1561574692859097" TargetMode="External"/><Relationship Id="rId1" Type="http://schemas.openxmlformats.org/officeDocument/2006/relationships/slideLayout" Target="../slideLayouts/slideLayout2.xml"/><Relationship Id="rId6" Type="http://schemas.openxmlformats.org/officeDocument/2006/relationships/hyperlink" Target="http://www.google.it/url?sa=i&amp;rct=j&amp;q=&amp;esrc=s&amp;source=images&amp;cd=&amp;ved=2ahUKEwjgvaHto4XjAhXGPFAKHTGaBuYQjRx6BAgBEAU&amp;url=http://www.protection-textile-agriculture.texinov.com/en/application/protection-crops-insects-pests/&amp;psig=AOvVaw3zur4g0qORBltgV4OOeWol&amp;ust=1561574306657002" TargetMode="External"/><Relationship Id="rId5" Type="http://schemas.openxmlformats.org/officeDocument/2006/relationships/image" Target="../media/image14.jpeg"/><Relationship Id="rId4" Type="http://schemas.openxmlformats.org/officeDocument/2006/relationships/hyperlink" Target="https://www.bkwine.com/news/nets-to-protect-from-hail-how-do-they-affect-the-win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google.it/url?sa=i&amp;rct=j&amp;q=&amp;esrc=s&amp;source=images&amp;cd=&amp;ved=2ahUKEwj91N_0qIXjAhWEfFAKHZybC-kQjRx6BAgBEAU&amp;url=https://www.shutterstock.com/video/clip-18010372-water-sprinkler-system-on-nursery-plantation&amp;psig=AOvVaw0cBPJjb-8sPyKqYFYDF5nT&amp;ust=1561575683634293" TargetMode="External"/><Relationship Id="rId1" Type="http://schemas.openxmlformats.org/officeDocument/2006/relationships/slideLayout" Target="../slideLayouts/slideLayout4.xml"/><Relationship Id="rId5" Type="http://schemas.openxmlformats.org/officeDocument/2006/relationships/image" Target="../media/image17.jpeg"/><Relationship Id="rId4" Type="http://schemas.openxmlformats.org/officeDocument/2006/relationships/hyperlink" Target="https://www.google.it/url?sa=i&amp;rct=j&amp;q=&amp;esrc=s&amp;source=images&amp;cd=&amp;cad=rja&amp;uact=8&amp;ved=2ahUKEwik9feEqYXjAhWJKVAKHeGCDuIQjRx6BAgBEAU&amp;url=https://www.jains.com/irrigation/popups%20and%20sprinklers/sprinklersystems.htm&amp;psig=AOvVaw0cBPJjb-8sPyKqYFYDF5nT&amp;ust=156157568363429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google.it/url?sa=i&amp;rct=j&amp;q=&amp;esrc=s&amp;source=images&amp;cd=&amp;ved=2ahUKEwiJ6dK75IbjAhWLfFAKHVZrDu0QjRx6BAgBEAU&amp;url=https://www.irishtimes.com/opinion/ireland-can-be-world-leader-in-climate-smart-agriculture-1.2720617&amp;psig=AOvVaw2BwMn82dngIM_DAKKkERaI&amp;ust=15616258725169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cowarriorprincess.net/2018/04/carbon-intensive-industries-industry-sectors-emit-the-most-carb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roplife.org/news/infographic-how-does-climate-change-impact-agricultur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it/url?sa=i&amp;rct=j&amp;q=&amp;esrc=s&amp;source=images&amp;cd=&amp;ved=2ahUKEwjF-OK7oYXjAhVIKFAKHaBtAecQjRx6BAgBEAU&amp;url=https://www.ncbiotech.org/news/climate-change-presents-complex-challenges-agriculture&amp;psig=AOvVaw3FUrQXD5fI4qUBhs3xiYhQ&amp;ust=1561573633936018"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lifegate.com/businesses/projects/zero-impact-businesses"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s://www.google.it/url?sa=i&amp;rct=j&amp;q=&amp;esrc=s&amp;source=images&amp;cd=&amp;ved=2ahUKEwjln6PfoYXjAhWCLFAKHdSSD7UQjRx6BAgBEAU&amp;url=https://www.seeker.com/climate/how-climate-change-is-forcing-changes-on-the-farm&amp;psig=AOvVaw3FUrQXD5fI4qUBhs3xiYhQ&amp;ust=156157363393601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google.it/url?sa=i&amp;rct=j&amp;q=&amp;esrc=s&amp;source=images&amp;cd=&amp;cad=rja&amp;uact=8&amp;ved=2ahUKEwimrf_HoIXjAhVCKlAKHQiJAuQQjRx6BAgBEAU&amp;url=https://insideclimatenews.org/news/24092018/infographic-farm-soil-carbon-cycle-climate-change-solution-agriculture&amp;psig=AOvVaw1_ssKLC_FAdemBZI78_78p&amp;ust=15615733487391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s://link.springer.com/article/10.1007/s13593-017-0475-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it/url?sa=i&amp;rct=j&amp;q=&amp;esrc=s&amp;source=images&amp;cd=&amp;ved=2ahUKEwjptbKUz4bjAhWDJVAKHWtYDN8QjRx6BAgBEAU&amp;url=https://radio.krcb.org/post/carbon-farming-taking-root-california&amp;psig=AOvVaw3cZ_ZYMiKJhlLScPcfZue4&amp;ust=156162030794319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griculture" TargetMode="External"/><Relationship Id="rId7" Type="http://schemas.openxmlformats.org/officeDocument/2006/relationships/image" Target="../media/image12.jpeg"/><Relationship Id="rId2" Type="http://schemas.openxmlformats.org/officeDocument/2006/relationships/hyperlink" Target="https://en.wikipedia.org/wiki/Applied_ecology" TargetMode="External"/><Relationship Id="rId1" Type="http://schemas.openxmlformats.org/officeDocument/2006/relationships/slideLayout" Target="../slideLayouts/slideLayout2.xml"/><Relationship Id="rId6" Type="http://schemas.openxmlformats.org/officeDocument/2006/relationships/hyperlink" Target="https://www.google.it/url?sa=i&amp;rct=j&amp;q=&amp;esrc=s&amp;source=images&amp;cd=&amp;cad=rja&amp;uact=8&amp;ved=2ahUKEwjYjqujp4XjAhWNZ1AKHYFlBeMQjRx6BAgBEAU&amp;url=https://geneticliteracyproject.org/2018/10/30/6-things-agroecology-can-do-for-farming-and-the-environment/&amp;psig=AOvVaw0EZYdqN9lKRKxqlJq2Fmx8&amp;ust=1561575225131658" TargetMode="External"/><Relationship Id="rId5" Type="http://schemas.openxmlformats.org/officeDocument/2006/relationships/image" Target="../media/image11.jpeg"/><Relationship Id="rId4" Type="http://schemas.openxmlformats.org/officeDocument/2006/relationships/hyperlink" Target="https://www.google.it/url?sa=i&amp;rct=j&amp;q=&amp;esrc=s&amp;source=images&amp;cd=&amp;ved=2ahUKEwjgoveDp4XjAhVOJ1AKHel3BLYQjRx6BAgBEAU&amp;url=https://www.technologytimes.pk/agroecology-climate-change-agriculture/&amp;psig=AOvVaw3nJFNkjkSYbwfpxjuJZCL1&amp;ust=15615746928590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692696"/>
            <a:ext cx="9144000" cy="2232025"/>
          </a:xfrm>
        </p:spPr>
        <p:txBody>
          <a:bodyPr/>
          <a:lstStyle/>
          <a:p>
            <a:r>
              <a:rPr lang="it-IT" dirty="0" smtClean="0">
                <a:solidFill>
                  <a:schemeClr val="accent3">
                    <a:lumMod val="50000"/>
                  </a:schemeClr>
                </a:solidFill>
                <a:latin typeface="Adobe Gothic Std B" pitchFamily="34" charset="-128"/>
                <a:ea typeface="Adobe Gothic Std B" pitchFamily="34" charset="-128"/>
              </a:rPr>
              <a:t>    AGRICULTURE AND CLIMATE CHANGES</a:t>
            </a:r>
            <a:endParaRPr lang="it-IT" dirty="0">
              <a:solidFill>
                <a:schemeClr val="accent3">
                  <a:lumMod val="50000"/>
                </a:schemeClr>
              </a:solidFill>
              <a:latin typeface="Adobe Gothic Std B" pitchFamily="34" charset="-128"/>
              <a:ea typeface="Adobe Gothic Std B" pitchFamily="34" charset="-128"/>
            </a:endParaRPr>
          </a:p>
        </p:txBody>
      </p:sp>
      <p:pic>
        <p:nvPicPr>
          <p:cNvPr id="4" name="Immagine 3" descr="C:\Documents and Settings\Marin\My Documents\Erasmus logo (2).jpeg"/>
          <p:cNvPicPr/>
          <p:nvPr/>
        </p:nvPicPr>
        <p:blipFill>
          <a:blip r:embed="rId2" cstate="email"/>
          <a:srcRect/>
          <a:stretch>
            <a:fillRect/>
          </a:stretch>
        </p:blipFill>
        <p:spPr bwMode="auto">
          <a:xfrm>
            <a:off x="3131840" y="4509120"/>
            <a:ext cx="1512168" cy="1296144"/>
          </a:xfrm>
          <a:prstGeom prst="rect">
            <a:avLst/>
          </a:prstGeom>
          <a:noFill/>
        </p:spPr>
      </p:pic>
      <p:pic>
        <p:nvPicPr>
          <p:cNvPr id="5" name="Immagine 4"/>
          <p:cNvPicPr/>
          <p:nvPr/>
        </p:nvPicPr>
        <p:blipFill>
          <a:blip r:embed="rId3" cstate="email"/>
          <a:srcRect/>
          <a:stretch>
            <a:fillRect/>
          </a:stretch>
        </p:blipFill>
        <p:spPr bwMode="auto">
          <a:xfrm>
            <a:off x="1115616" y="4437112"/>
            <a:ext cx="1296144" cy="1440160"/>
          </a:xfrm>
          <a:prstGeom prst="rect">
            <a:avLst/>
          </a:prstGeom>
          <a:solidFill>
            <a:srgbClr val="FFFFFF"/>
          </a:solid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
            </a:r>
            <a:br>
              <a:rPr lang="en-US" dirty="0" smtClean="0"/>
            </a:br>
            <a:r>
              <a:rPr lang="en-US" dirty="0" smtClean="0">
                <a:solidFill>
                  <a:schemeClr val="accent3">
                    <a:lumMod val="50000"/>
                  </a:schemeClr>
                </a:solidFill>
                <a:latin typeface="Adobe Gothic Std B" pitchFamily="34" charset="-128"/>
                <a:ea typeface="Adobe Gothic Std B" pitchFamily="34" charset="-128"/>
              </a:rPr>
              <a:t>Adaptation to climate change and some crop protection</a:t>
            </a:r>
            <a:r>
              <a:rPr lang="en-US" dirty="0" smtClean="0"/>
              <a:t/>
            </a:r>
            <a:br>
              <a:rPr lang="en-US" dirty="0" smtClean="0"/>
            </a:br>
            <a:endParaRPr lang="it-IT" dirty="0"/>
          </a:p>
        </p:txBody>
      </p:sp>
      <p:sp>
        <p:nvSpPr>
          <p:cNvPr id="3" name="Segnaposto contenuto 2"/>
          <p:cNvSpPr>
            <a:spLocks noGrp="1"/>
          </p:cNvSpPr>
          <p:nvPr>
            <p:ph idx="1"/>
          </p:nvPr>
        </p:nvSpPr>
        <p:spPr/>
        <p:txBody>
          <a:bodyPr>
            <a:normAutofit/>
          </a:bodyPr>
          <a:lstStyle/>
          <a:p>
            <a:r>
              <a:rPr lang="it-IT" sz="2200" dirty="0" err="1"/>
              <a:t>Adaptation</a:t>
            </a:r>
            <a:r>
              <a:rPr lang="it-IT" sz="2200" dirty="0"/>
              <a:t> </a:t>
            </a:r>
            <a:r>
              <a:rPr lang="it-IT" sz="2200" dirty="0" err="1"/>
              <a:t>strategies</a:t>
            </a:r>
            <a:r>
              <a:rPr lang="it-IT" sz="2200" dirty="0"/>
              <a:t> are short and </a:t>
            </a:r>
            <a:r>
              <a:rPr lang="it-IT" sz="2200" dirty="0" err="1"/>
              <a:t>long-term</a:t>
            </a:r>
            <a:r>
              <a:rPr lang="it-IT" sz="2200" dirty="0"/>
              <a:t> </a:t>
            </a:r>
            <a:r>
              <a:rPr lang="it-IT" sz="2200" dirty="0" err="1"/>
              <a:t>changes</a:t>
            </a:r>
            <a:r>
              <a:rPr lang="it-IT" sz="2200" dirty="0"/>
              <a:t> </a:t>
            </a:r>
            <a:r>
              <a:rPr lang="it-IT" sz="2200" dirty="0" err="1"/>
              <a:t>to</a:t>
            </a:r>
            <a:r>
              <a:rPr lang="it-IT" sz="2200" dirty="0"/>
              <a:t> </a:t>
            </a:r>
            <a:r>
              <a:rPr lang="it-IT" sz="2200" dirty="0" err="1"/>
              <a:t>human</a:t>
            </a:r>
            <a:r>
              <a:rPr lang="it-IT" sz="2200" dirty="0"/>
              <a:t> </a:t>
            </a:r>
            <a:r>
              <a:rPr lang="it-IT" sz="2200" dirty="0" err="1"/>
              <a:t>activities</a:t>
            </a:r>
            <a:r>
              <a:rPr lang="it-IT" sz="2200" dirty="0"/>
              <a:t> </a:t>
            </a:r>
            <a:r>
              <a:rPr lang="it-IT" sz="2200" dirty="0" err="1"/>
              <a:t>that</a:t>
            </a:r>
            <a:r>
              <a:rPr lang="it-IT" sz="2200" dirty="0"/>
              <a:t> </a:t>
            </a:r>
            <a:r>
              <a:rPr lang="it-IT" sz="2200" dirty="0" err="1"/>
              <a:t>respond</a:t>
            </a:r>
            <a:r>
              <a:rPr lang="it-IT" sz="2200" dirty="0"/>
              <a:t> </a:t>
            </a:r>
            <a:r>
              <a:rPr lang="it-IT" sz="2200" dirty="0" err="1"/>
              <a:t>to</a:t>
            </a:r>
            <a:r>
              <a:rPr lang="it-IT" sz="2200" dirty="0"/>
              <a:t> the </a:t>
            </a:r>
            <a:r>
              <a:rPr lang="it-IT" sz="2200" dirty="0" err="1"/>
              <a:t>effects</a:t>
            </a:r>
            <a:r>
              <a:rPr lang="it-IT" sz="2200" dirty="0"/>
              <a:t> </a:t>
            </a:r>
            <a:r>
              <a:rPr lang="it-IT" sz="2200" dirty="0" err="1"/>
              <a:t>of</a:t>
            </a:r>
            <a:r>
              <a:rPr lang="it-IT" sz="2200" dirty="0"/>
              <a:t> </a:t>
            </a:r>
            <a:r>
              <a:rPr lang="it-IT" sz="2200" dirty="0" err="1"/>
              <a:t>changes</a:t>
            </a:r>
            <a:r>
              <a:rPr lang="it-IT" sz="2200" dirty="0"/>
              <a:t> in </a:t>
            </a:r>
            <a:r>
              <a:rPr lang="it-IT" sz="2200" dirty="0" err="1"/>
              <a:t>climate</a:t>
            </a:r>
            <a:r>
              <a:rPr lang="it-IT" sz="2200" dirty="0"/>
              <a:t>. In </a:t>
            </a:r>
            <a:r>
              <a:rPr lang="it-IT" sz="2200" dirty="0" err="1"/>
              <a:t>agriculture</a:t>
            </a:r>
            <a:r>
              <a:rPr lang="it-IT" sz="2200" dirty="0"/>
              <a:t>, </a:t>
            </a:r>
            <a:r>
              <a:rPr lang="it-IT" sz="2200" dirty="0" err="1"/>
              <a:t>adaptation</a:t>
            </a:r>
            <a:r>
              <a:rPr lang="it-IT" sz="2200" dirty="0"/>
              <a:t> </a:t>
            </a:r>
            <a:r>
              <a:rPr lang="it-IT" sz="2200" dirty="0" err="1"/>
              <a:t>will</a:t>
            </a:r>
            <a:r>
              <a:rPr lang="it-IT" sz="2200" dirty="0"/>
              <a:t> </a:t>
            </a:r>
            <a:r>
              <a:rPr lang="it-IT" sz="2200" dirty="0" err="1"/>
              <a:t>require</a:t>
            </a:r>
            <a:r>
              <a:rPr lang="it-IT" sz="2200" dirty="0"/>
              <a:t> </a:t>
            </a:r>
            <a:r>
              <a:rPr lang="it-IT" sz="2200" dirty="0" err="1"/>
              <a:t>cost-effective</a:t>
            </a:r>
            <a:r>
              <a:rPr lang="it-IT" sz="2200" dirty="0"/>
              <a:t> </a:t>
            </a:r>
            <a:r>
              <a:rPr lang="it-IT" sz="2200" dirty="0" err="1"/>
              <a:t>investments</a:t>
            </a:r>
            <a:r>
              <a:rPr lang="it-IT" sz="2200" dirty="0"/>
              <a:t> in water </a:t>
            </a:r>
            <a:r>
              <a:rPr lang="it-IT" sz="2200" dirty="0" err="1"/>
              <a:t>infrastructure</a:t>
            </a:r>
            <a:r>
              <a:rPr lang="it-IT" sz="2200" dirty="0"/>
              <a:t>, </a:t>
            </a:r>
            <a:r>
              <a:rPr lang="it-IT" sz="2200" dirty="0" err="1"/>
              <a:t>emergency</a:t>
            </a:r>
            <a:r>
              <a:rPr lang="it-IT" sz="2200" dirty="0"/>
              <a:t> </a:t>
            </a:r>
            <a:r>
              <a:rPr lang="it-IT" sz="2200" dirty="0" err="1"/>
              <a:t>preparation</a:t>
            </a:r>
            <a:r>
              <a:rPr lang="it-IT" sz="2200" dirty="0"/>
              <a:t> </a:t>
            </a:r>
            <a:r>
              <a:rPr lang="it-IT" sz="2200" dirty="0" err="1"/>
              <a:t>for</a:t>
            </a:r>
            <a:r>
              <a:rPr lang="it-IT" sz="2200" dirty="0"/>
              <a:t> and </a:t>
            </a:r>
            <a:r>
              <a:rPr lang="it-IT" sz="2200" dirty="0" err="1"/>
              <a:t>response</a:t>
            </a:r>
            <a:r>
              <a:rPr lang="it-IT" sz="2200" dirty="0"/>
              <a:t> </a:t>
            </a:r>
            <a:r>
              <a:rPr lang="it-IT" sz="2200" dirty="0" err="1"/>
              <a:t>to</a:t>
            </a:r>
            <a:r>
              <a:rPr lang="it-IT" sz="2200" dirty="0"/>
              <a:t> </a:t>
            </a:r>
            <a:r>
              <a:rPr lang="it-IT" sz="2200" dirty="0" err="1"/>
              <a:t>extreme</a:t>
            </a:r>
            <a:r>
              <a:rPr lang="it-IT" sz="2200" dirty="0"/>
              <a:t> </a:t>
            </a:r>
            <a:r>
              <a:rPr lang="it-IT" sz="2200" dirty="0" err="1"/>
              <a:t>weather</a:t>
            </a:r>
            <a:r>
              <a:rPr lang="it-IT" sz="2200" dirty="0"/>
              <a:t> </a:t>
            </a:r>
            <a:r>
              <a:rPr lang="it-IT" sz="2200" dirty="0" err="1"/>
              <a:t>events</a:t>
            </a:r>
            <a:r>
              <a:rPr lang="it-IT" sz="2200" dirty="0"/>
              <a:t>, </a:t>
            </a:r>
            <a:r>
              <a:rPr lang="it-IT" sz="2200" dirty="0" err="1"/>
              <a:t>development</a:t>
            </a:r>
            <a:r>
              <a:rPr lang="it-IT" sz="2200" dirty="0"/>
              <a:t> </a:t>
            </a:r>
            <a:r>
              <a:rPr lang="it-IT" sz="2200" dirty="0" err="1"/>
              <a:t>of</a:t>
            </a:r>
            <a:r>
              <a:rPr lang="it-IT" sz="2200" dirty="0"/>
              <a:t> </a:t>
            </a:r>
            <a:r>
              <a:rPr lang="it-IT" sz="2200" dirty="0" err="1"/>
              <a:t>resilient</a:t>
            </a:r>
            <a:r>
              <a:rPr lang="it-IT" sz="2200" dirty="0"/>
              <a:t> </a:t>
            </a:r>
            <a:r>
              <a:rPr lang="it-IT" sz="2200" dirty="0" err="1"/>
              <a:t>crop</a:t>
            </a:r>
            <a:r>
              <a:rPr lang="it-IT" sz="2200" dirty="0"/>
              <a:t> </a:t>
            </a:r>
            <a:r>
              <a:rPr lang="it-IT" sz="2200" dirty="0" err="1"/>
              <a:t>varieties</a:t>
            </a:r>
            <a:r>
              <a:rPr lang="it-IT" sz="2200" dirty="0"/>
              <a:t> </a:t>
            </a:r>
            <a:r>
              <a:rPr lang="it-IT" sz="2200" dirty="0" err="1"/>
              <a:t>that</a:t>
            </a:r>
            <a:r>
              <a:rPr lang="it-IT" sz="2200" dirty="0"/>
              <a:t> </a:t>
            </a:r>
            <a:r>
              <a:rPr lang="it-IT" sz="2200" dirty="0" err="1"/>
              <a:t>tolerate</a:t>
            </a:r>
            <a:r>
              <a:rPr lang="it-IT" sz="2200" dirty="0"/>
              <a:t> temperature and </a:t>
            </a:r>
            <a:r>
              <a:rPr lang="it-IT" sz="2200" dirty="0" err="1"/>
              <a:t>precipitation</a:t>
            </a:r>
            <a:r>
              <a:rPr lang="it-IT" sz="2200" dirty="0"/>
              <a:t> </a:t>
            </a:r>
            <a:r>
              <a:rPr lang="it-IT" sz="2200" dirty="0" err="1"/>
              <a:t>stresses</a:t>
            </a:r>
            <a:r>
              <a:rPr lang="it-IT" sz="2200" dirty="0"/>
              <a:t>, and </a:t>
            </a:r>
            <a:r>
              <a:rPr lang="it-IT" sz="2200" dirty="0" err="1"/>
              <a:t>new</a:t>
            </a:r>
            <a:r>
              <a:rPr lang="it-IT" sz="2200" dirty="0"/>
              <a:t> or </a:t>
            </a:r>
            <a:r>
              <a:rPr lang="it-IT" sz="2200" dirty="0" err="1"/>
              <a:t>improved</a:t>
            </a:r>
            <a:r>
              <a:rPr lang="it-IT" sz="2200" dirty="0"/>
              <a:t> </a:t>
            </a:r>
            <a:r>
              <a:rPr lang="it-IT" sz="2200" dirty="0" err="1"/>
              <a:t>land</a:t>
            </a:r>
            <a:r>
              <a:rPr lang="it-IT" sz="2200" dirty="0"/>
              <a:t> </a:t>
            </a:r>
            <a:r>
              <a:rPr lang="it-IT" sz="2200" dirty="0" err="1"/>
              <a:t>use</a:t>
            </a:r>
            <a:r>
              <a:rPr lang="it-IT" sz="2200" dirty="0"/>
              <a:t> and management </a:t>
            </a:r>
            <a:r>
              <a:rPr lang="it-IT" sz="2200" dirty="0" err="1"/>
              <a:t>practices</a:t>
            </a:r>
            <a:r>
              <a:rPr lang="it-IT" sz="2200" dirty="0"/>
              <a:t>.</a:t>
            </a:r>
          </a:p>
          <a:p>
            <a:endParaRPr lang="it-IT" dirty="0"/>
          </a:p>
          <a:p>
            <a:endParaRPr lang="it-IT" dirty="0"/>
          </a:p>
        </p:txBody>
      </p:sp>
      <p:pic>
        <p:nvPicPr>
          <p:cNvPr id="4" name="irc_mi" descr="Risultati immagini per how mitigate climate change in agriculture">
            <a:hlinkClick r:id="rId2" tgtFrame="&quot;_blank&quot;"/>
          </p:cNvPr>
          <p:cNvPicPr/>
          <p:nvPr/>
        </p:nvPicPr>
        <p:blipFill>
          <a:blip r:embed="rId3" cstate="email"/>
          <a:srcRect/>
          <a:stretch>
            <a:fillRect/>
          </a:stretch>
        </p:blipFill>
        <p:spPr bwMode="auto">
          <a:xfrm>
            <a:off x="323528" y="4365104"/>
            <a:ext cx="2857500" cy="1905000"/>
          </a:xfrm>
          <a:prstGeom prst="rect">
            <a:avLst/>
          </a:prstGeom>
          <a:noFill/>
          <a:ln w="9525">
            <a:noFill/>
            <a:miter lim="800000"/>
            <a:headEnd/>
            <a:tailEnd/>
          </a:ln>
        </p:spPr>
      </p:pic>
      <p:pic>
        <p:nvPicPr>
          <p:cNvPr id="5" name="irc_mi" descr="Risultati immagini per nets for hailstorm protection">
            <a:hlinkClick r:id="rId4" tgtFrame="&quot;_blank&quot;"/>
          </p:cNvPr>
          <p:cNvPicPr/>
          <p:nvPr/>
        </p:nvPicPr>
        <p:blipFill>
          <a:blip r:embed="rId5" cstate="email"/>
          <a:srcRect/>
          <a:stretch>
            <a:fillRect/>
          </a:stretch>
        </p:blipFill>
        <p:spPr bwMode="auto">
          <a:xfrm>
            <a:off x="3347864" y="4293096"/>
            <a:ext cx="2880320" cy="2016224"/>
          </a:xfrm>
          <a:prstGeom prst="rect">
            <a:avLst/>
          </a:prstGeom>
          <a:noFill/>
          <a:ln w="9525">
            <a:noFill/>
            <a:miter lim="800000"/>
            <a:headEnd/>
            <a:tailEnd/>
          </a:ln>
        </p:spPr>
      </p:pic>
      <p:pic>
        <p:nvPicPr>
          <p:cNvPr id="6" name="irc_mi" descr="Risultati immagini per protection against insects and pest">
            <a:hlinkClick r:id="rId6" tgtFrame="&quot;_blank&quot;"/>
          </p:cNvPr>
          <p:cNvPicPr/>
          <p:nvPr/>
        </p:nvPicPr>
        <p:blipFill>
          <a:blip r:embed="rId7" cstate="email"/>
          <a:srcRect/>
          <a:stretch>
            <a:fillRect/>
          </a:stretch>
        </p:blipFill>
        <p:spPr bwMode="auto">
          <a:xfrm>
            <a:off x="6372200" y="4365104"/>
            <a:ext cx="2520280" cy="194421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634082"/>
          </a:xfrm>
        </p:spPr>
        <p:txBody>
          <a:bodyPr>
            <a:normAutofit fontScale="90000"/>
          </a:bodyPr>
          <a:lstStyle/>
          <a:p>
            <a:r>
              <a:rPr lang="it-IT" sz="3600" dirty="0" err="1" smtClean="0">
                <a:solidFill>
                  <a:schemeClr val="accent3">
                    <a:lumMod val="50000"/>
                  </a:schemeClr>
                </a:solidFill>
                <a:latin typeface="Adobe Gothic Std B" pitchFamily="34" charset="-128"/>
                <a:ea typeface="Adobe Gothic Std B" pitchFamily="34" charset="-128"/>
              </a:rPr>
              <a:t>Agricultural</a:t>
            </a:r>
            <a:r>
              <a:rPr lang="it-IT" sz="3600" dirty="0" smtClean="0">
                <a:solidFill>
                  <a:schemeClr val="accent3">
                    <a:lumMod val="50000"/>
                  </a:schemeClr>
                </a:solidFill>
                <a:latin typeface="Adobe Gothic Std B" pitchFamily="34" charset="-128"/>
                <a:ea typeface="Adobe Gothic Std B" pitchFamily="34" charset="-128"/>
              </a:rPr>
              <a:t> water</a:t>
            </a:r>
            <a:endParaRPr lang="it-IT" sz="3600" dirty="0">
              <a:solidFill>
                <a:schemeClr val="accent3">
                  <a:lumMod val="50000"/>
                </a:schemeClr>
              </a:solidFill>
              <a:latin typeface="Adobe Gothic Std B" pitchFamily="34" charset="-128"/>
              <a:ea typeface="Adobe Gothic Std B" pitchFamily="34" charset="-128"/>
            </a:endParaRPr>
          </a:p>
        </p:txBody>
      </p:sp>
      <p:sp>
        <p:nvSpPr>
          <p:cNvPr id="6" name="Segnaposto contenuto 5"/>
          <p:cNvSpPr>
            <a:spLocks noGrp="1"/>
          </p:cNvSpPr>
          <p:nvPr>
            <p:ph sz="half" idx="2"/>
          </p:nvPr>
        </p:nvSpPr>
        <p:spPr>
          <a:xfrm>
            <a:off x="4648200" y="908720"/>
            <a:ext cx="4100264" cy="5760640"/>
          </a:xfrm>
        </p:spPr>
        <p:txBody>
          <a:bodyPr>
            <a:noAutofit/>
          </a:bodyPr>
          <a:lstStyle/>
          <a:p>
            <a:r>
              <a:rPr lang="it-IT" sz="1600" dirty="0"/>
              <a:t>Water </a:t>
            </a:r>
            <a:r>
              <a:rPr lang="it-IT" sz="1600" dirty="0" err="1"/>
              <a:t>is</a:t>
            </a:r>
            <a:r>
              <a:rPr lang="it-IT" sz="1600" dirty="0"/>
              <a:t> </a:t>
            </a:r>
            <a:r>
              <a:rPr lang="it-IT" sz="1600" dirty="0" err="1"/>
              <a:t>essential</a:t>
            </a:r>
            <a:r>
              <a:rPr lang="it-IT" sz="1600" dirty="0"/>
              <a:t> </a:t>
            </a:r>
            <a:r>
              <a:rPr lang="it-IT" sz="1600" dirty="0" err="1"/>
              <a:t>for</a:t>
            </a:r>
            <a:r>
              <a:rPr lang="it-IT" sz="1600" dirty="0"/>
              <a:t> </a:t>
            </a:r>
            <a:r>
              <a:rPr lang="it-IT" sz="1600" dirty="0" err="1"/>
              <a:t>every</a:t>
            </a:r>
            <a:r>
              <a:rPr lang="it-IT" sz="1600" dirty="0"/>
              <a:t> </a:t>
            </a:r>
            <a:r>
              <a:rPr lang="it-IT" sz="1600" dirty="0" err="1"/>
              <a:t>form</a:t>
            </a:r>
            <a:r>
              <a:rPr lang="it-IT" sz="1600" dirty="0"/>
              <a:t> </a:t>
            </a:r>
            <a:r>
              <a:rPr lang="it-IT" sz="1600" dirty="0" err="1"/>
              <a:t>of</a:t>
            </a:r>
            <a:r>
              <a:rPr lang="it-IT" sz="1600" dirty="0"/>
              <a:t> life, </a:t>
            </a:r>
            <a:r>
              <a:rPr lang="it-IT" sz="1600" dirty="0" err="1"/>
              <a:t>for</a:t>
            </a:r>
            <a:r>
              <a:rPr lang="it-IT" sz="1600" dirty="0"/>
              <a:t> </a:t>
            </a:r>
            <a:r>
              <a:rPr lang="it-IT" sz="1600" dirty="0" err="1"/>
              <a:t>all</a:t>
            </a:r>
            <a:r>
              <a:rPr lang="it-IT" sz="1600" dirty="0"/>
              <a:t> </a:t>
            </a:r>
            <a:r>
              <a:rPr lang="it-IT" sz="1600" dirty="0" err="1"/>
              <a:t>aspects</a:t>
            </a:r>
            <a:r>
              <a:rPr lang="it-IT" sz="1600" dirty="0"/>
              <a:t> </a:t>
            </a:r>
            <a:r>
              <a:rPr lang="it-IT" sz="1600" dirty="0" err="1"/>
              <a:t>of</a:t>
            </a:r>
            <a:r>
              <a:rPr lang="it-IT" sz="1600" dirty="0"/>
              <a:t> </a:t>
            </a:r>
            <a:r>
              <a:rPr lang="it-IT" sz="1600" dirty="0" err="1"/>
              <a:t>socio-economic</a:t>
            </a:r>
            <a:r>
              <a:rPr lang="it-IT" sz="1600" dirty="0"/>
              <a:t> </a:t>
            </a:r>
            <a:r>
              <a:rPr lang="it-IT" sz="1600" dirty="0" err="1"/>
              <a:t>development</a:t>
            </a:r>
            <a:r>
              <a:rPr lang="it-IT" sz="1600" dirty="0"/>
              <a:t>, and </a:t>
            </a:r>
            <a:r>
              <a:rPr lang="it-IT" sz="1600" dirty="0" err="1"/>
              <a:t>for</a:t>
            </a:r>
            <a:r>
              <a:rPr lang="it-IT" sz="1600" dirty="0"/>
              <a:t> the </a:t>
            </a:r>
            <a:r>
              <a:rPr lang="it-IT" sz="1600" dirty="0" err="1"/>
              <a:t>maintenance</a:t>
            </a:r>
            <a:r>
              <a:rPr lang="it-IT" sz="1600" dirty="0"/>
              <a:t> </a:t>
            </a:r>
            <a:r>
              <a:rPr lang="it-IT" sz="1600" dirty="0" err="1"/>
              <a:t>of</a:t>
            </a:r>
            <a:r>
              <a:rPr lang="it-IT" sz="1600" dirty="0"/>
              <a:t> </a:t>
            </a:r>
            <a:r>
              <a:rPr lang="it-IT" sz="1600" dirty="0" err="1"/>
              <a:t>healthy</a:t>
            </a:r>
            <a:r>
              <a:rPr lang="it-IT" sz="1600" dirty="0"/>
              <a:t> </a:t>
            </a:r>
            <a:r>
              <a:rPr lang="it-IT" sz="1600" dirty="0" err="1" smtClean="0"/>
              <a:t>ecosystems</a:t>
            </a:r>
            <a:r>
              <a:rPr lang="it-IT" sz="1600" dirty="0" smtClean="0"/>
              <a:t>.</a:t>
            </a:r>
          </a:p>
          <a:p>
            <a:r>
              <a:rPr lang="en-US" sz="1600" dirty="0"/>
              <a:t>Agricultural water is water that is used to grow fresh produce and sustain livestock. The use of agricultural water makes it possible to grow fruits and vegetables and raise livestock, which is a main part of our diet. </a:t>
            </a:r>
            <a:endParaRPr lang="it-IT" sz="1600" dirty="0"/>
          </a:p>
          <a:p>
            <a:r>
              <a:rPr lang="it-IT" sz="1600" dirty="0" err="1" smtClean="0"/>
              <a:t>Irrigated</a:t>
            </a:r>
            <a:r>
              <a:rPr lang="it-IT" sz="1600" dirty="0" smtClean="0"/>
              <a:t> </a:t>
            </a:r>
            <a:r>
              <a:rPr lang="it-IT" sz="1600" dirty="0" err="1"/>
              <a:t>agriculture</a:t>
            </a:r>
            <a:r>
              <a:rPr lang="it-IT" sz="1600" dirty="0"/>
              <a:t> </a:t>
            </a:r>
            <a:r>
              <a:rPr lang="it-IT" sz="1600" dirty="0" err="1"/>
              <a:t>remains</a:t>
            </a:r>
            <a:r>
              <a:rPr lang="it-IT" sz="1600" dirty="0"/>
              <a:t> the </a:t>
            </a:r>
            <a:r>
              <a:rPr lang="it-IT" sz="1600" dirty="0" err="1"/>
              <a:t>largest</a:t>
            </a:r>
            <a:r>
              <a:rPr lang="it-IT" sz="1600" dirty="0"/>
              <a:t> </a:t>
            </a:r>
            <a:r>
              <a:rPr lang="it-IT" sz="1600" dirty="0" err="1"/>
              <a:t>user</a:t>
            </a:r>
            <a:r>
              <a:rPr lang="it-IT" sz="1600" dirty="0"/>
              <a:t> </a:t>
            </a:r>
            <a:r>
              <a:rPr lang="it-IT" sz="1600" dirty="0" err="1"/>
              <a:t>of</a:t>
            </a:r>
            <a:r>
              <a:rPr lang="it-IT" sz="1600" dirty="0"/>
              <a:t> water </a:t>
            </a:r>
            <a:r>
              <a:rPr lang="it-IT" sz="1600" dirty="0" err="1" smtClean="0"/>
              <a:t>globally</a:t>
            </a:r>
            <a:r>
              <a:rPr lang="it-IT" sz="1600" dirty="0" smtClean="0"/>
              <a:t>.</a:t>
            </a:r>
          </a:p>
          <a:p>
            <a:r>
              <a:rPr lang="it-IT" sz="1600" dirty="0"/>
              <a:t> </a:t>
            </a:r>
            <a:r>
              <a:rPr lang="it-IT" sz="1600" dirty="0" err="1" smtClean="0"/>
              <a:t>Agriculture</a:t>
            </a:r>
            <a:r>
              <a:rPr lang="it-IT" sz="1600" dirty="0" smtClean="0"/>
              <a:t> </a:t>
            </a:r>
            <a:r>
              <a:rPr lang="it-IT" sz="1600" dirty="0" err="1"/>
              <a:t>irrigation</a:t>
            </a:r>
            <a:r>
              <a:rPr lang="it-IT" sz="1600" dirty="0"/>
              <a:t> </a:t>
            </a:r>
            <a:r>
              <a:rPr lang="it-IT" sz="1600" dirty="0" err="1"/>
              <a:t>accounts</a:t>
            </a:r>
            <a:r>
              <a:rPr lang="it-IT" sz="1600" dirty="0"/>
              <a:t> </a:t>
            </a:r>
            <a:r>
              <a:rPr lang="it-IT" sz="1600" dirty="0" err="1"/>
              <a:t>for</a:t>
            </a:r>
            <a:r>
              <a:rPr lang="it-IT" sz="1600" dirty="0"/>
              <a:t> 70% </a:t>
            </a:r>
            <a:r>
              <a:rPr lang="it-IT" sz="1600" dirty="0" err="1"/>
              <a:t>of</a:t>
            </a:r>
            <a:r>
              <a:rPr lang="it-IT" sz="1600" dirty="0"/>
              <a:t> water </a:t>
            </a:r>
            <a:r>
              <a:rPr lang="it-IT" sz="1600" dirty="0" err="1"/>
              <a:t>use</a:t>
            </a:r>
            <a:r>
              <a:rPr lang="it-IT" sz="1600" dirty="0"/>
              <a:t> </a:t>
            </a:r>
            <a:r>
              <a:rPr lang="it-IT" sz="1600" dirty="0" err="1" smtClean="0"/>
              <a:t>worldwide</a:t>
            </a:r>
            <a:r>
              <a:rPr lang="it-IT" sz="1600" dirty="0" smtClean="0"/>
              <a:t>.</a:t>
            </a:r>
          </a:p>
          <a:p>
            <a:r>
              <a:rPr lang="en-US" sz="1600" dirty="0"/>
              <a:t>When agricultural water is used effectively and safely, production and crop yield are positively </a:t>
            </a:r>
            <a:r>
              <a:rPr lang="en-US" sz="1600" dirty="0" smtClean="0"/>
              <a:t>affected. </a:t>
            </a:r>
            <a:r>
              <a:rPr lang="en-US" sz="1600" dirty="0"/>
              <a:t>The key is to implement management strategies that improve water use efficiency without decreasing yield. Some examples include improved irrigation scheduling and crop specific irrigation management. </a:t>
            </a:r>
            <a:endParaRPr lang="it-IT" sz="1600" dirty="0"/>
          </a:p>
        </p:txBody>
      </p:sp>
      <p:pic>
        <p:nvPicPr>
          <p:cNvPr id="7" name="irc_mi" descr="Risultati immagini per plantation irrigation system">
            <a:hlinkClick r:id="rId2" tgtFrame="&quot;_blank&quot;"/>
          </p:cNvPr>
          <p:cNvPicPr>
            <a:picLocks noGrp="1"/>
          </p:cNvPicPr>
          <p:nvPr>
            <p:ph sz="half" idx="1"/>
          </p:nvPr>
        </p:nvPicPr>
        <p:blipFill>
          <a:blip r:embed="rId3" cstate="email"/>
          <a:srcRect/>
          <a:stretch>
            <a:fillRect/>
          </a:stretch>
        </p:blipFill>
        <p:spPr bwMode="auto">
          <a:xfrm>
            <a:off x="395536" y="1268760"/>
            <a:ext cx="4104456" cy="2376264"/>
          </a:xfrm>
          <a:prstGeom prst="rect">
            <a:avLst/>
          </a:prstGeom>
          <a:noFill/>
          <a:ln w="9525">
            <a:noFill/>
            <a:miter lim="800000"/>
            <a:headEnd/>
            <a:tailEnd/>
          </a:ln>
        </p:spPr>
      </p:pic>
      <p:pic>
        <p:nvPicPr>
          <p:cNvPr id="8" name="irc_mi" descr="Risultati immagini per plantation irrigation system">
            <a:hlinkClick r:id="rId4" tgtFrame="&quot;_blank&quot;"/>
          </p:cNvPr>
          <p:cNvPicPr/>
          <p:nvPr/>
        </p:nvPicPr>
        <p:blipFill>
          <a:blip r:embed="rId5" cstate="email"/>
          <a:srcRect/>
          <a:stretch>
            <a:fillRect/>
          </a:stretch>
        </p:blipFill>
        <p:spPr bwMode="auto">
          <a:xfrm>
            <a:off x="323528" y="4005064"/>
            <a:ext cx="4176464" cy="208823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err="1" smtClean="0">
                <a:solidFill>
                  <a:schemeClr val="accent3">
                    <a:lumMod val="50000"/>
                  </a:schemeClr>
                </a:solidFill>
                <a:latin typeface="Adobe Gothic Std B" pitchFamily="34" charset="-128"/>
                <a:ea typeface="Adobe Gothic Std B" pitchFamily="34" charset="-128"/>
              </a:rPr>
              <a:t>Agriculture</a:t>
            </a:r>
            <a:r>
              <a:rPr lang="it-IT" dirty="0" smtClean="0">
                <a:solidFill>
                  <a:schemeClr val="accent3">
                    <a:lumMod val="50000"/>
                  </a:schemeClr>
                </a:solidFill>
                <a:latin typeface="Adobe Gothic Std B" pitchFamily="34" charset="-128"/>
                <a:ea typeface="Adobe Gothic Std B" pitchFamily="34" charset="-128"/>
              </a:rPr>
              <a:t> and </a:t>
            </a:r>
            <a:r>
              <a:rPr lang="it-IT" dirty="0" err="1" smtClean="0">
                <a:solidFill>
                  <a:schemeClr val="accent3">
                    <a:lumMod val="50000"/>
                  </a:schemeClr>
                </a:solidFill>
                <a:latin typeface="Adobe Gothic Std B" pitchFamily="34" charset="-128"/>
                <a:ea typeface="Adobe Gothic Std B" pitchFamily="34" charset="-128"/>
              </a:rPr>
              <a:t>climate</a:t>
            </a:r>
            <a:r>
              <a:rPr lang="it-IT" dirty="0" smtClean="0">
                <a:solidFill>
                  <a:schemeClr val="accent3">
                    <a:lumMod val="50000"/>
                  </a:schemeClr>
                </a:solidFill>
                <a:latin typeface="Adobe Gothic Std B" pitchFamily="34" charset="-128"/>
                <a:ea typeface="Adobe Gothic Std B" pitchFamily="34" charset="-128"/>
              </a:rPr>
              <a:t> </a:t>
            </a:r>
            <a:r>
              <a:rPr lang="it-IT" dirty="0" err="1" smtClean="0">
                <a:solidFill>
                  <a:schemeClr val="accent3">
                    <a:lumMod val="50000"/>
                  </a:schemeClr>
                </a:solidFill>
                <a:latin typeface="Adobe Gothic Std B" pitchFamily="34" charset="-128"/>
                <a:ea typeface="Adobe Gothic Std B" pitchFamily="34" charset="-128"/>
              </a:rPr>
              <a:t>changes</a:t>
            </a:r>
            <a:endParaRPr lang="it-IT" dirty="0">
              <a:latin typeface="Adobe Gothic Std B" pitchFamily="34" charset="-128"/>
              <a:ea typeface="Adobe Gothic Std B" pitchFamily="34" charset="-128"/>
            </a:endParaRPr>
          </a:p>
        </p:txBody>
      </p:sp>
      <p:sp>
        <p:nvSpPr>
          <p:cNvPr id="6" name="Segnaposto contenuto 5"/>
          <p:cNvSpPr>
            <a:spLocks noGrp="1"/>
          </p:cNvSpPr>
          <p:nvPr>
            <p:ph idx="1"/>
          </p:nvPr>
        </p:nvSpPr>
        <p:spPr>
          <a:xfrm>
            <a:off x="457200" y="1268760"/>
            <a:ext cx="8229600" cy="4857403"/>
          </a:xfrm>
        </p:spPr>
        <p:txBody>
          <a:bodyPr>
            <a:normAutofit/>
          </a:bodyPr>
          <a:lstStyle/>
          <a:p>
            <a:r>
              <a:rPr lang="it-IT" sz="2000" dirty="0" err="1"/>
              <a:t>Human</a:t>
            </a:r>
            <a:r>
              <a:rPr lang="it-IT" sz="2000" dirty="0"/>
              <a:t> </a:t>
            </a:r>
            <a:r>
              <a:rPr lang="it-IT" sz="2000" dirty="0" err="1"/>
              <a:t>activities</a:t>
            </a:r>
            <a:r>
              <a:rPr lang="it-IT" sz="2000" dirty="0"/>
              <a:t> </a:t>
            </a:r>
            <a:r>
              <a:rPr lang="it-IT" sz="2000" dirty="0" err="1"/>
              <a:t>across</a:t>
            </a:r>
            <a:r>
              <a:rPr lang="it-IT" sz="2000" dirty="0"/>
              <a:t> the </a:t>
            </a:r>
            <a:r>
              <a:rPr lang="it-IT" sz="2000" dirty="0" err="1"/>
              <a:t>globe—including</a:t>
            </a:r>
            <a:r>
              <a:rPr lang="it-IT" sz="2000" dirty="0"/>
              <a:t> </a:t>
            </a:r>
            <a:r>
              <a:rPr lang="it-IT" sz="2000" dirty="0" err="1"/>
              <a:t>fossil</a:t>
            </a:r>
            <a:r>
              <a:rPr lang="it-IT" sz="2000" dirty="0"/>
              <a:t> </a:t>
            </a:r>
            <a:r>
              <a:rPr lang="it-IT" sz="2000" dirty="0" err="1"/>
              <a:t>fuel</a:t>
            </a:r>
            <a:r>
              <a:rPr lang="it-IT" sz="2000" dirty="0"/>
              <a:t> </a:t>
            </a:r>
            <a:r>
              <a:rPr lang="it-IT" sz="2000" dirty="0" err="1"/>
              <a:t>use</a:t>
            </a:r>
            <a:r>
              <a:rPr lang="it-IT" sz="2000" dirty="0"/>
              <a:t>, </a:t>
            </a:r>
            <a:r>
              <a:rPr lang="it-IT" sz="2000" dirty="0" err="1"/>
              <a:t>deforestation</a:t>
            </a:r>
            <a:r>
              <a:rPr lang="it-IT" sz="2000" dirty="0"/>
              <a:t>, and </a:t>
            </a:r>
            <a:r>
              <a:rPr lang="it-IT" sz="2000" dirty="0" err="1"/>
              <a:t>agricultural</a:t>
            </a:r>
            <a:r>
              <a:rPr lang="it-IT" sz="2000" dirty="0"/>
              <a:t> </a:t>
            </a:r>
            <a:r>
              <a:rPr lang="it-IT" sz="2000" dirty="0" err="1"/>
              <a:t>practices—are</a:t>
            </a:r>
            <a:r>
              <a:rPr lang="it-IT" sz="2000" dirty="0"/>
              <a:t> </a:t>
            </a:r>
            <a:r>
              <a:rPr lang="it-IT" sz="2000" dirty="0" err="1"/>
              <a:t>contributing</a:t>
            </a:r>
            <a:r>
              <a:rPr lang="it-IT" sz="2000" dirty="0"/>
              <a:t> </a:t>
            </a:r>
            <a:r>
              <a:rPr lang="it-IT" sz="2000" dirty="0" err="1"/>
              <a:t>to</a:t>
            </a:r>
            <a:r>
              <a:rPr lang="it-IT" sz="2000" dirty="0"/>
              <a:t> the </a:t>
            </a:r>
            <a:r>
              <a:rPr lang="it-IT" sz="2000" dirty="0" err="1"/>
              <a:t>buildup</a:t>
            </a:r>
            <a:r>
              <a:rPr lang="it-IT" sz="2000" dirty="0"/>
              <a:t> </a:t>
            </a:r>
            <a:r>
              <a:rPr lang="it-IT" sz="2000" dirty="0" err="1"/>
              <a:t>of</a:t>
            </a:r>
            <a:r>
              <a:rPr lang="it-IT" sz="2000" dirty="0"/>
              <a:t> </a:t>
            </a:r>
            <a:r>
              <a:rPr lang="it-IT" sz="2000" dirty="0" err="1"/>
              <a:t>atmospheric</a:t>
            </a:r>
            <a:r>
              <a:rPr lang="it-IT" sz="2000" dirty="0"/>
              <a:t> </a:t>
            </a:r>
            <a:r>
              <a:rPr lang="it-IT" sz="2000" dirty="0" err="1"/>
              <a:t>carbon</a:t>
            </a:r>
            <a:r>
              <a:rPr lang="it-IT" sz="2000" dirty="0"/>
              <a:t> </a:t>
            </a:r>
            <a:r>
              <a:rPr lang="it-IT" sz="2000" dirty="0" err="1"/>
              <a:t>dioxide</a:t>
            </a:r>
            <a:r>
              <a:rPr lang="it-IT" sz="2000" dirty="0"/>
              <a:t> and </a:t>
            </a:r>
            <a:r>
              <a:rPr lang="it-IT" sz="2000" dirty="0" err="1"/>
              <a:t>other</a:t>
            </a:r>
            <a:r>
              <a:rPr lang="it-IT" sz="2000" dirty="0"/>
              <a:t> </a:t>
            </a:r>
            <a:r>
              <a:rPr lang="it-IT" sz="2000" dirty="0" err="1"/>
              <a:t>greenhouse</a:t>
            </a:r>
            <a:r>
              <a:rPr lang="it-IT" sz="2000" dirty="0"/>
              <a:t> </a:t>
            </a:r>
            <a:r>
              <a:rPr lang="it-IT" sz="2000" dirty="0" err="1"/>
              <a:t>gases</a:t>
            </a:r>
            <a:r>
              <a:rPr lang="it-IT" sz="2000" dirty="0"/>
              <a:t>. </a:t>
            </a:r>
            <a:endParaRPr lang="it-IT" sz="2000" dirty="0" smtClean="0"/>
          </a:p>
          <a:p>
            <a:r>
              <a:rPr lang="it-IT" sz="2000" dirty="0" err="1" smtClean="0"/>
              <a:t>Reduced</a:t>
            </a:r>
            <a:r>
              <a:rPr lang="it-IT" sz="2000" dirty="0" smtClean="0"/>
              <a:t> </a:t>
            </a:r>
            <a:r>
              <a:rPr lang="it-IT" sz="2000" dirty="0"/>
              <a:t>global </a:t>
            </a:r>
            <a:r>
              <a:rPr lang="it-IT" sz="2000" dirty="0" err="1"/>
              <a:t>beef</a:t>
            </a:r>
            <a:r>
              <a:rPr lang="it-IT" sz="2000" dirty="0"/>
              <a:t> </a:t>
            </a:r>
            <a:r>
              <a:rPr lang="it-IT" sz="2000" dirty="0" err="1"/>
              <a:t>consumption</a:t>
            </a:r>
            <a:r>
              <a:rPr lang="it-IT" sz="2000" dirty="0"/>
              <a:t>, </a:t>
            </a:r>
            <a:r>
              <a:rPr lang="it-IT" sz="2000" dirty="0" err="1"/>
              <a:t>reduced</a:t>
            </a:r>
            <a:r>
              <a:rPr lang="it-IT" sz="2000" dirty="0"/>
              <a:t> </a:t>
            </a:r>
            <a:r>
              <a:rPr lang="it-IT" sz="2000" dirty="0" err="1"/>
              <a:t>food</a:t>
            </a:r>
            <a:r>
              <a:rPr lang="it-IT" sz="2000" dirty="0"/>
              <a:t> </a:t>
            </a:r>
            <a:r>
              <a:rPr lang="it-IT" sz="2000" dirty="0" err="1"/>
              <a:t>waste</a:t>
            </a:r>
            <a:r>
              <a:rPr lang="it-IT" sz="2000" dirty="0"/>
              <a:t>, and </a:t>
            </a:r>
            <a:r>
              <a:rPr lang="it-IT" sz="2000" dirty="0" err="1"/>
              <a:t>better</a:t>
            </a:r>
            <a:r>
              <a:rPr lang="it-IT" sz="2000" dirty="0"/>
              <a:t> farm </a:t>
            </a:r>
            <a:r>
              <a:rPr lang="it-IT" sz="2000" dirty="0" err="1"/>
              <a:t>nutrient</a:t>
            </a:r>
            <a:r>
              <a:rPr lang="it-IT" sz="2000" dirty="0"/>
              <a:t> management and </a:t>
            </a:r>
            <a:r>
              <a:rPr lang="it-IT" sz="2000" dirty="0" smtClean="0"/>
              <a:t>production can </a:t>
            </a:r>
            <a:r>
              <a:rPr lang="it-IT" sz="2000" dirty="0" err="1"/>
              <a:t>deliver</a:t>
            </a:r>
            <a:r>
              <a:rPr lang="it-IT" sz="2000" dirty="0"/>
              <a:t> big </a:t>
            </a:r>
            <a:r>
              <a:rPr lang="it-IT" sz="2000" dirty="0" err="1"/>
              <a:t>climate</a:t>
            </a:r>
            <a:r>
              <a:rPr lang="it-IT" sz="2000" dirty="0"/>
              <a:t> </a:t>
            </a:r>
            <a:r>
              <a:rPr lang="it-IT" sz="2000" dirty="0" err="1"/>
              <a:t>wins</a:t>
            </a:r>
            <a:r>
              <a:rPr lang="it-IT" sz="2000" dirty="0"/>
              <a:t> </a:t>
            </a:r>
            <a:r>
              <a:rPr lang="it-IT" sz="2000" dirty="0" err="1"/>
              <a:t>while</a:t>
            </a:r>
            <a:r>
              <a:rPr lang="it-IT" sz="2000" dirty="0"/>
              <a:t> </a:t>
            </a:r>
            <a:r>
              <a:rPr lang="it-IT" sz="2000" dirty="0" err="1"/>
              <a:t>maintaining</a:t>
            </a:r>
            <a:r>
              <a:rPr lang="it-IT" sz="2000" dirty="0"/>
              <a:t> </a:t>
            </a:r>
            <a:r>
              <a:rPr lang="it-IT" sz="2000" dirty="0" err="1"/>
              <a:t>food</a:t>
            </a:r>
            <a:r>
              <a:rPr lang="it-IT" sz="2000" dirty="0"/>
              <a:t> security and building </a:t>
            </a:r>
            <a:r>
              <a:rPr lang="it-IT" sz="2000" dirty="0" err="1"/>
              <a:t>resilience</a:t>
            </a:r>
            <a:r>
              <a:rPr lang="it-IT" sz="2000" dirty="0" smtClean="0"/>
              <a:t>.</a:t>
            </a:r>
          </a:p>
          <a:p>
            <a:endParaRPr lang="it-IT" sz="2000" dirty="0"/>
          </a:p>
          <a:p>
            <a:pPr>
              <a:buNone/>
            </a:pPr>
            <a:endParaRPr lang="it-IT" sz="2000" dirty="0"/>
          </a:p>
        </p:txBody>
      </p:sp>
      <p:pic>
        <p:nvPicPr>
          <p:cNvPr id="8" name="Immagine 7" descr="Risultati immagini per climate wins related to agriculture">
            <a:hlinkClick r:id="rId2" tgtFrame="&quot;_blank&quot;"/>
          </p:cNvPr>
          <p:cNvPicPr/>
          <p:nvPr/>
        </p:nvPicPr>
        <p:blipFill>
          <a:blip r:embed="rId3" cstate="email"/>
          <a:srcRect/>
          <a:stretch>
            <a:fillRect/>
          </a:stretch>
        </p:blipFill>
        <p:spPr bwMode="auto">
          <a:xfrm>
            <a:off x="2843808" y="3429000"/>
            <a:ext cx="3384376" cy="273630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395536" y="476672"/>
            <a:ext cx="8280920" cy="5649491"/>
          </a:xfrm>
        </p:spPr>
        <p:txBody>
          <a:bodyPr/>
          <a:lstStyle/>
          <a:p>
            <a:r>
              <a:rPr lang="it-IT" sz="2800" dirty="0" err="1">
                <a:latin typeface="Calibri" pitchFamily="34" charset="0"/>
                <a:cs typeface="Calibri" pitchFamily="34" charset="0"/>
              </a:rPr>
              <a:t>Agriculture</a:t>
            </a:r>
            <a:r>
              <a:rPr lang="it-IT" sz="2800" dirty="0">
                <a:latin typeface="Calibri" pitchFamily="34" charset="0"/>
                <a:cs typeface="Calibri" pitchFamily="34" charset="0"/>
              </a:rPr>
              <a:t> </a:t>
            </a:r>
            <a:r>
              <a:rPr lang="it-IT" sz="2800" dirty="0" err="1">
                <a:latin typeface="Calibri" pitchFamily="34" charset="0"/>
                <a:cs typeface="Calibri" pitchFamily="34" charset="0"/>
              </a:rPr>
              <a:t>is</a:t>
            </a:r>
            <a:r>
              <a:rPr lang="it-IT" sz="2800" dirty="0">
                <a:latin typeface="Calibri" pitchFamily="34" charset="0"/>
                <a:cs typeface="Calibri" pitchFamily="34" charset="0"/>
              </a:rPr>
              <a:t> </a:t>
            </a:r>
            <a:r>
              <a:rPr lang="it-IT" sz="2800" dirty="0" err="1">
                <a:latin typeface="Calibri" pitchFamily="34" charset="0"/>
                <a:cs typeface="Calibri" pitchFamily="34" charset="0"/>
              </a:rPr>
              <a:t>highly</a:t>
            </a:r>
            <a:r>
              <a:rPr lang="it-IT" sz="2800" dirty="0">
                <a:latin typeface="Calibri" pitchFamily="34" charset="0"/>
                <a:cs typeface="Calibri" pitchFamily="34" charset="0"/>
              </a:rPr>
              <a:t> </a:t>
            </a:r>
            <a:r>
              <a:rPr lang="it-IT" sz="2800" b="1" dirty="0" err="1">
                <a:latin typeface="Calibri" pitchFamily="34" charset="0"/>
                <a:cs typeface="Calibri" pitchFamily="34" charset="0"/>
              </a:rPr>
              <a:t>exposed</a:t>
            </a:r>
            <a:r>
              <a:rPr lang="it-IT" sz="2800" b="1" dirty="0">
                <a:latin typeface="Calibri" pitchFamily="34" charset="0"/>
                <a:cs typeface="Calibri" pitchFamily="34" charset="0"/>
              </a:rPr>
              <a:t> </a:t>
            </a:r>
            <a:r>
              <a:rPr lang="it-IT" sz="2800" b="1" dirty="0" err="1">
                <a:latin typeface="Calibri" pitchFamily="34" charset="0"/>
                <a:cs typeface="Calibri" pitchFamily="34" charset="0"/>
              </a:rPr>
              <a:t>to</a:t>
            </a:r>
            <a:r>
              <a:rPr lang="it-IT" sz="2800" b="1" dirty="0">
                <a:latin typeface="Calibri" pitchFamily="34" charset="0"/>
                <a:cs typeface="Calibri" pitchFamily="34" charset="0"/>
              </a:rPr>
              <a:t> </a:t>
            </a:r>
            <a:r>
              <a:rPr lang="it-IT" sz="2800" b="1" dirty="0" err="1">
                <a:latin typeface="Calibri" pitchFamily="34" charset="0"/>
                <a:cs typeface="Calibri" pitchFamily="34" charset="0"/>
              </a:rPr>
              <a:t>climate</a:t>
            </a:r>
            <a:r>
              <a:rPr lang="it-IT" sz="2800" b="1" dirty="0">
                <a:latin typeface="Calibri" pitchFamily="34" charset="0"/>
                <a:cs typeface="Calibri" pitchFamily="34" charset="0"/>
              </a:rPr>
              <a:t> </a:t>
            </a:r>
            <a:r>
              <a:rPr lang="it-IT" sz="2800" b="1" dirty="0" err="1">
                <a:latin typeface="Calibri" pitchFamily="34" charset="0"/>
                <a:cs typeface="Calibri" pitchFamily="34" charset="0"/>
              </a:rPr>
              <a:t>change</a:t>
            </a:r>
            <a:r>
              <a:rPr lang="it-IT" sz="2800" dirty="0">
                <a:latin typeface="Calibri" pitchFamily="34" charset="0"/>
                <a:cs typeface="Calibri" pitchFamily="34" charset="0"/>
              </a:rPr>
              <a:t>, </a:t>
            </a:r>
            <a:r>
              <a:rPr lang="it-IT" sz="2800" dirty="0" err="1">
                <a:latin typeface="Calibri" pitchFamily="34" charset="0"/>
                <a:cs typeface="Calibri" pitchFamily="34" charset="0"/>
              </a:rPr>
              <a:t>as</a:t>
            </a:r>
            <a:r>
              <a:rPr lang="it-IT" sz="2800" dirty="0">
                <a:latin typeface="Calibri" pitchFamily="34" charset="0"/>
                <a:cs typeface="Calibri" pitchFamily="34" charset="0"/>
              </a:rPr>
              <a:t> </a:t>
            </a:r>
            <a:r>
              <a:rPr lang="it-IT" sz="2800" dirty="0" err="1">
                <a:latin typeface="Calibri" pitchFamily="34" charset="0"/>
                <a:cs typeface="Calibri" pitchFamily="34" charset="0"/>
              </a:rPr>
              <a:t>farming</a:t>
            </a:r>
            <a:r>
              <a:rPr lang="it-IT" sz="2800" dirty="0">
                <a:latin typeface="Calibri" pitchFamily="34" charset="0"/>
                <a:cs typeface="Calibri" pitchFamily="34" charset="0"/>
              </a:rPr>
              <a:t> </a:t>
            </a:r>
            <a:r>
              <a:rPr lang="it-IT" sz="2800" dirty="0" err="1">
                <a:latin typeface="Calibri" pitchFamily="34" charset="0"/>
                <a:cs typeface="Calibri" pitchFamily="34" charset="0"/>
              </a:rPr>
              <a:t>activities</a:t>
            </a:r>
            <a:r>
              <a:rPr lang="it-IT" sz="2800" dirty="0">
                <a:latin typeface="Calibri" pitchFamily="34" charset="0"/>
                <a:cs typeface="Calibri" pitchFamily="34" charset="0"/>
              </a:rPr>
              <a:t> </a:t>
            </a:r>
            <a:r>
              <a:rPr lang="it-IT" sz="2800" dirty="0" err="1">
                <a:latin typeface="Calibri" pitchFamily="34" charset="0"/>
                <a:cs typeface="Calibri" pitchFamily="34" charset="0"/>
              </a:rPr>
              <a:t>directly</a:t>
            </a:r>
            <a:r>
              <a:rPr lang="it-IT" sz="2800" dirty="0">
                <a:latin typeface="Calibri" pitchFamily="34" charset="0"/>
                <a:cs typeface="Calibri" pitchFamily="34" charset="0"/>
              </a:rPr>
              <a:t> </a:t>
            </a:r>
            <a:r>
              <a:rPr lang="it-IT" sz="2800" dirty="0" err="1">
                <a:latin typeface="Calibri" pitchFamily="34" charset="0"/>
                <a:cs typeface="Calibri" pitchFamily="34" charset="0"/>
              </a:rPr>
              <a:t>depend</a:t>
            </a:r>
            <a:r>
              <a:rPr lang="it-IT" sz="2800" dirty="0">
                <a:latin typeface="Calibri" pitchFamily="34" charset="0"/>
                <a:cs typeface="Calibri" pitchFamily="34" charset="0"/>
              </a:rPr>
              <a:t> on </a:t>
            </a:r>
            <a:r>
              <a:rPr lang="it-IT" sz="2800" dirty="0" err="1">
                <a:latin typeface="Calibri" pitchFamily="34" charset="0"/>
                <a:cs typeface="Calibri" pitchFamily="34" charset="0"/>
              </a:rPr>
              <a:t>climatic</a:t>
            </a:r>
            <a:r>
              <a:rPr lang="it-IT" sz="2800" dirty="0">
                <a:latin typeface="Calibri" pitchFamily="34" charset="0"/>
                <a:cs typeface="Calibri" pitchFamily="34" charset="0"/>
              </a:rPr>
              <a:t> </a:t>
            </a:r>
            <a:r>
              <a:rPr lang="it-IT" sz="2800" dirty="0" err="1">
                <a:latin typeface="Calibri" pitchFamily="34" charset="0"/>
                <a:cs typeface="Calibri" pitchFamily="34" charset="0"/>
              </a:rPr>
              <a:t>conditions</a:t>
            </a:r>
            <a:r>
              <a:rPr lang="it-IT" sz="2800" dirty="0">
                <a:latin typeface="Calibri" pitchFamily="34" charset="0"/>
                <a:cs typeface="Calibri" pitchFamily="34" charset="0"/>
              </a:rPr>
              <a:t>.</a:t>
            </a:r>
          </a:p>
          <a:p>
            <a:r>
              <a:rPr lang="it-IT" sz="2800" dirty="0" err="1">
                <a:latin typeface="Calibri" pitchFamily="34" charset="0"/>
                <a:cs typeface="Calibri" pitchFamily="34" charset="0"/>
              </a:rPr>
              <a:t>Agriculture</a:t>
            </a:r>
            <a:r>
              <a:rPr lang="it-IT" sz="2800" dirty="0">
                <a:latin typeface="Calibri" pitchFamily="34" charset="0"/>
                <a:cs typeface="Calibri" pitchFamily="34" charset="0"/>
              </a:rPr>
              <a:t> </a:t>
            </a:r>
            <a:r>
              <a:rPr lang="it-IT" sz="2800" dirty="0" err="1">
                <a:latin typeface="Calibri" pitchFamily="34" charset="0"/>
                <a:cs typeface="Calibri" pitchFamily="34" charset="0"/>
              </a:rPr>
              <a:t>also</a:t>
            </a:r>
            <a:r>
              <a:rPr lang="it-IT" sz="2800" dirty="0">
                <a:latin typeface="Calibri" pitchFamily="34" charset="0"/>
                <a:cs typeface="Calibri" pitchFamily="34" charset="0"/>
              </a:rPr>
              <a:t> </a:t>
            </a:r>
            <a:r>
              <a:rPr lang="it-IT" sz="2800" b="1" dirty="0" err="1">
                <a:latin typeface="Calibri" pitchFamily="34" charset="0"/>
                <a:cs typeface="Calibri" pitchFamily="34" charset="0"/>
              </a:rPr>
              <a:t>contributes</a:t>
            </a:r>
            <a:r>
              <a:rPr lang="it-IT" sz="2800" b="1" dirty="0">
                <a:latin typeface="Calibri" pitchFamily="34" charset="0"/>
                <a:cs typeface="Calibri" pitchFamily="34" charset="0"/>
              </a:rPr>
              <a:t> </a:t>
            </a:r>
            <a:r>
              <a:rPr lang="it-IT" sz="2800" b="1" dirty="0" err="1">
                <a:latin typeface="Calibri" pitchFamily="34" charset="0"/>
                <a:cs typeface="Calibri" pitchFamily="34" charset="0"/>
              </a:rPr>
              <a:t>to</a:t>
            </a:r>
            <a:r>
              <a:rPr lang="it-IT" sz="2800" b="1" dirty="0">
                <a:latin typeface="Calibri" pitchFamily="34" charset="0"/>
                <a:cs typeface="Calibri" pitchFamily="34" charset="0"/>
              </a:rPr>
              <a:t> </a:t>
            </a:r>
            <a:r>
              <a:rPr lang="it-IT" sz="2800" b="1" dirty="0" err="1">
                <a:latin typeface="Calibri" pitchFamily="34" charset="0"/>
                <a:cs typeface="Calibri" pitchFamily="34" charset="0"/>
              </a:rPr>
              <a:t>climate</a:t>
            </a:r>
            <a:r>
              <a:rPr lang="it-IT" sz="2800" b="1" dirty="0">
                <a:latin typeface="Calibri" pitchFamily="34" charset="0"/>
                <a:cs typeface="Calibri" pitchFamily="34" charset="0"/>
              </a:rPr>
              <a:t> </a:t>
            </a:r>
            <a:r>
              <a:rPr lang="it-IT" sz="2800" b="1" dirty="0" err="1">
                <a:latin typeface="Calibri" pitchFamily="34" charset="0"/>
                <a:cs typeface="Calibri" pitchFamily="34" charset="0"/>
              </a:rPr>
              <a:t>change</a:t>
            </a:r>
            <a:r>
              <a:rPr lang="it-IT" sz="2800" dirty="0">
                <a:latin typeface="Calibri" pitchFamily="34" charset="0"/>
                <a:cs typeface="Calibri" pitchFamily="34" charset="0"/>
              </a:rPr>
              <a:t> </a:t>
            </a:r>
            <a:r>
              <a:rPr lang="it-IT" sz="2800" dirty="0" err="1">
                <a:latin typeface="Calibri" pitchFamily="34" charset="0"/>
                <a:cs typeface="Calibri" pitchFamily="34" charset="0"/>
              </a:rPr>
              <a:t>through</a:t>
            </a:r>
            <a:r>
              <a:rPr lang="it-IT" sz="2800" dirty="0">
                <a:latin typeface="Calibri" pitchFamily="34" charset="0"/>
                <a:cs typeface="Calibri" pitchFamily="34" charset="0"/>
              </a:rPr>
              <a:t> the </a:t>
            </a:r>
            <a:r>
              <a:rPr lang="it-IT" sz="2800" dirty="0" err="1">
                <a:latin typeface="Calibri" pitchFamily="34" charset="0"/>
                <a:cs typeface="Calibri" pitchFamily="34" charset="0"/>
              </a:rPr>
              <a:t>release</a:t>
            </a:r>
            <a:r>
              <a:rPr lang="it-IT" sz="2800" dirty="0">
                <a:latin typeface="Calibri" pitchFamily="34" charset="0"/>
                <a:cs typeface="Calibri" pitchFamily="34" charset="0"/>
              </a:rPr>
              <a:t> </a:t>
            </a:r>
            <a:r>
              <a:rPr lang="it-IT" sz="2800" dirty="0" err="1">
                <a:latin typeface="Calibri" pitchFamily="34" charset="0"/>
                <a:cs typeface="Calibri" pitchFamily="34" charset="0"/>
              </a:rPr>
              <a:t>of</a:t>
            </a:r>
            <a:r>
              <a:rPr lang="it-IT" sz="2800" dirty="0">
                <a:latin typeface="Calibri" pitchFamily="34" charset="0"/>
                <a:cs typeface="Calibri" pitchFamily="34" charset="0"/>
              </a:rPr>
              <a:t> </a:t>
            </a:r>
            <a:r>
              <a:rPr lang="it-IT" sz="2800" dirty="0" err="1">
                <a:latin typeface="Calibri" pitchFamily="34" charset="0"/>
                <a:cs typeface="Calibri" pitchFamily="34" charset="0"/>
              </a:rPr>
              <a:t>greenhouse</a:t>
            </a:r>
            <a:r>
              <a:rPr lang="it-IT" sz="2800" dirty="0">
                <a:latin typeface="Calibri" pitchFamily="34" charset="0"/>
                <a:cs typeface="Calibri" pitchFamily="34" charset="0"/>
              </a:rPr>
              <a:t> </a:t>
            </a:r>
            <a:r>
              <a:rPr lang="it-IT" sz="2800" dirty="0" err="1">
                <a:latin typeface="Calibri" pitchFamily="34" charset="0"/>
                <a:cs typeface="Calibri" pitchFamily="34" charset="0"/>
              </a:rPr>
              <a:t>gases</a:t>
            </a:r>
            <a:r>
              <a:rPr lang="it-IT" sz="2800" dirty="0">
                <a:latin typeface="Calibri" pitchFamily="34" charset="0"/>
                <a:cs typeface="Calibri" pitchFamily="34" charset="0"/>
              </a:rPr>
              <a:t> </a:t>
            </a:r>
            <a:r>
              <a:rPr lang="it-IT" sz="2800" dirty="0" err="1">
                <a:latin typeface="Calibri" pitchFamily="34" charset="0"/>
                <a:cs typeface="Calibri" pitchFamily="34" charset="0"/>
              </a:rPr>
              <a:t>into</a:t>
            </a:r>
            <a:r>
              <a:rPr lang="it-IT" sz="2800" dirty="0">
                <a:latin typeface="Calibri" pitchFamily="34" charset="0"/>
                <a:cs typeface="Calibri" pitchFamily="34" charset="0"/>
              </a:rPr>
              <a:t> the atmosphere.</a:t>
            </a:r>
          </a:p>
          <a:p>
            <a:endParaRPr lang="it-IT" dirty="0"/>
          </a:p>
        </p:txBody>
      </p:sp>
      <p:pic>
        <p:nvPicPr>
          <p:cNvPr id="4" name="irc_mi" descr="Risultati immagini per agriculture and climate change: emissions of co2">
            <a:hlinkClick r:id="rId2" tgtFrame="&quot;_blank&quot;"/>
          </p:cNvPr>
          <p:cNvPicPr/>
          <p:nvPr/>
        </p:nvPicPr>
        <p:blipFill>
          <a:blip r:embed="rId3" cstate="email"/>
          <a:srcRect/>
          <a:stretch>
            <a:fillRect/>
          </a:stretch>
        </p:blipFill>
        <p:spPr bwMode="auto">
          <a:xfrm>
            <a:off x="1907704" y="3284984"/>
            <a:ext cx="5544616" cy="309634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normAutofit/>
          </a:bodyPr>
          <a:lstStyle/>
          <a:p>
            <a:r>
              <a:rPr lang="it-IT" dirty="0" err="1" smtClean="0">
                <a:solidFill>
                  <a:schemeClr val="accent3">
                    <a:lumMod val="50000"/>
                  </a:schemeClr>
                </a:solidFill>
              </a:rPr>
              <a:t>Agriculture</a:t>
            </a:r>
            <a:r>
              <a:rPr lang="it-IT" dirty="0" smtClean="0">
                <a:solidFill>
                  <a:schemeClr val="accent3">
                    <a:lumMod val="50000"/>
                  </a:schemeClr>
                </a:solidFill>
              </a:rPr>
              <a:t> and </a:t>
            </a:r>
            <a:r>
              <a:rPr lang="it-IT" dirty="0" err="1" smtClean="0">
                <a:solidFill>
                  <a:schemeClr val="accent3">
                    <a:lumMod val="50000"/>
                  </a:schemeClr>
                </a:solidFill>
              </a:rPr>
              <a:t>climate</a:t>
            </a:r>
            <a:r>
              <a:rPr lang="it-IT" dirty="0" smtClean="0">
                <a:solidFill>
                  <a:schemeClr val="accent3">
                    <a:lumMod val="50000"/>
                  </a:schemeClr>
                </a:solidFill>
              </a:rPr>
              <a:t> </a:t>
            </a:r>
            <a:r>
              <a:rPr lang="it-IT" dirty="0" err="1" smtClean="0">
                <a:solidFill>
                  <a:schemeClr val="accent3">
                    <a:lumMod val="50000"/>
                  </a:schemeClr>
                </a:solidFill>
              </a:rPr>
              <a:t>changes</a:t>
            </a:r>
            <a:endParaRPr lang="it-IT" dirty="0">
              <a:solidFill>
                <a:schemeClr val="accent3">
                  <a:lumMod val="50000"/>
                </a:schemeClr>
              </a:solidFill>
            </a:endParaRPr>
          </a:p>
        </p:txBody>
      </p:sp>
      <p:sp>
        <p:nvSpPr>
          <p:cNvPr id="4" name="Segnaposto contenuto 3"/>
          <p:cNvSpPr>
            <a:spLocks noGrp="1"/>
          </p:cNvSpPr>
          <p:nvPr>
            <p:ph sz="half" idx="2"/>
          </p:nvPr>
        </p:nvSpPr>
        <p:spPr/>
        <p:txBody>
          <a:bodyPr>
            <a:normAutofit fontScale="77500" lnSpcReduction="20000"/>
          </a:bodyPr>
          <a:lstStyle/>
          <a:p>
            <a:r>
              <a:rPr lang="it-IT" dirty="0" err="1"/>
              <a:t>Climate</a:t>
            </a:r>
            <a:r>
              <a:rPr lang="it-IT" dirty="0"/>
              <a:t> </a:t>
            </a:r>
            <a:r>
              <a:rPr lang="it-IT" dirty="0" err="1"/>
              <a:t>change</a:t>
            </a:r>
            <a:r>
              <a:rPr lang="it-IT" dirty="0"/>
              <a:t>, </a:t>
            </a:r>
            <a:r>
              <a:rPr lang="it-IT" dirty="0" err="1"/>
              <a:t>which</a:t>
            </a:r>
            <a:r>
              <a:rPr lang="it-IT" dirty="0"/>
              <a:t> </a:t>
            </a:r>
            <a:r>
              <a:rPr lang="it-IT" dirty="0" err="1"/>
              <a:t>is</a:t>
            </a:r>
            <a:r>
              <a:rPr lang="it-IT" dirty="0"/>
              <a:t> </a:t>
            </a:r>
            <a:r>
              <a:rPr lang="it-IT" dirty="0" err="1"/>
              <a:t>largely</a:t>
            </a:r>
            <a:r>
              <a:rPr lang="it-IT" dirty="0"/>
              <a:t> a </a:t>
            </a:r>
            <a:r>
              <a:rPr lang="it-IT" dirty="0" err="1"/>
              <a:t>result</a:t>
            </a:r>
            <a:r>
              <a:rPr lang="it-IT" dirty="0"/>
              <a:t> </a:t>
            </a:r>
            <a:r>
              <a:rPr lang="it-IT" dirty="0" err="1"/>
              <a:t>of</a:t>
            </a:r>
            <a:r>
              <a:rPr lang="it-IT" dirty="0"/>
              <a:t> </a:t>
            </a:r>
            <a:r>
              <a:rPr lang="it-IT" dirty="0" err="1"/>
              <a:t>burning</a:t>
            </a:r>
            <a:r>
              <a:rPr lang="it-IT" dirty="0"/>
              <a:t> </a:t>
            </a:r>
            <a:r>
              <a:rPr lang="it-IT" dirty="0" err="1"/>
              <a:t>fossil</a:t>
            </a:r>
            <a:r>
              <a:rPr lang="it-IT" dirty="0"/>
              <a:t> </a:t>
            </a:r>
            <a:r>
              <a:rPr lang="it-IT" dirty="0" err="1"/>
              <a:t>fuels</a:t>
            </a:r>
            <a:r>
              <a:rPr lang="it-IT" dirty="0"/>
              <a:t>, </a:t>
            </a:r>
            <a:r>
              <a:rPr lang="it-IT" dirty="0" err="1"/>
              <a:t>is</a:t>
            </a:r>
            <a:r>
              <a:rPr lang="it-IT" dirty="0"/>
              <a:t> </a:t>
            </a:r>
            <a:r>
              <a:rPr lang="it-IT" dirty="0" err="1"/>
              <a:t>already</a:t>
            </a:r>
            <a:r>
              <a:rPr lang="it-IT" dirty="0"/>
              <a:t> </a:t>
            </a:r>
            <a:r>
              <a:rPr lang="it-IT" dirty="0" err="1"/>
              <a:t>affecting</a:t>
            </a:r>
            <a:r>
              <a:rPr lang="it-IT" dirty="0"/>
              <a:t> the </a:t>
            </a:r>
            <a:r>
              <a:rPr lang="it-IT" dirty="0" err="1"/>
              <a:t>Earth</a:t>
            </a:r>
            <a:r>
              <a:rPr lang="it-IT" dirty="0"/>
              <a:t>’s temperature, </a:t>
            </a:r>
            <a:r>
              <a:rPr lang="it-IT" dirty="0" err="1"/>
              <a:t>precipitation</a:t>
            </a:r>
            <a:r>
              <a:rPr lang="it-IT" dirty="0"/>
              <a:t>, and </a:t>
            </a:r>
            <a:r>
              <a:rPr lang="it-IT" dirty="0" err="1"/>
              <a:t>hydrological</a:t>
            </a:r>
            <a:r>
              <a:rPr lang="it-IT" dirty="0"/>
              <a:t> </a:t>
            </a:r>
            <a:r>
              <a:rPr lang="it-IT" dirty="0" err="1"/>
              <a:t>cycles</a:t>
            </a:r>
            <a:r>
              <a:rPr lang="it-IT" dirty="0"/>
              <a:t>. </a:t>
            </a:r>
            <a:r>
              <a:rPr lang="it-IT" dirty="0" err="1"/>
              <a:t>Continued</a:t>
            </a:r>
            <a:r>
              <a:rPr lang="it-IT" dirty="0"/>
              <a:t> </a:t>
            </a:r>
            <a:r>
              <a:rPr lang="it-IT" dirty="0" err="1"/>
              <a:t>changes</a:t>
            </a:r>
            <a:r>
              <a:rPr lang="it-IT" dirty="0"/>
              <a:t> in the </a:t>
            </a:r>
            <a:r>
              <a:rPr lang="it-IT" dirty="0" err="1"/>
              <a:t>frequency</a:t>
            </a:r>
            <a:r>
              <a:rPr lang="it-IT" dirty="0"/>
              <a:t> and </a:t>
            </a:r>
            <a:r>
              <a:rPr lang="it-IT" dirty="0" err="1"/>
              <a:t>intensity</a:t>
            </a:r>
            <a:r>
              <a:rPr lang="it-IT" dirty="0"/>
              <a:t> </a:t>
            </a:r>
            <a:r>
              <a:rPr lang="it-IT" dirty="0" err="1"/>
              <a:t>of</a:t>
            </a:r>
            <a:r>
              <a:rPr lang="it-IT" dirty="0"/>
              <a:t> </a:t>
            </a:r>
            <a:r>
              <a:rPr lang="it-IT" dirty="0" err="1"/>
              <a:t>precipitation</a:t>
            </a:r>
            <a:r>
              <a:rPr lang="it-IT" dirty="0"/>
              <a:t>, </a:t>
            </a:r>
            <a:r>
              <a:rPr lang="it-IT" dirty="0" err="1"/>
              <a:t>heat</a:t>
            </a:r>
            <a:r>
              <a:rPr lang="it-IT" dirty="0"/>
              <a:t> </a:t>
            </a:r>
            <a:r>
              <a:rPr lang="it-IT" dirty="0" err="1"/>
              <a:t>waves</a:t>
            </a:r>
            <a:r>
              <a:rPr lang="it-IT" dirty="0"/>
              <a:t>, and </a:t>
            </a:r>
            <a:r>
              <a:rPr lang="it-IT" dirty="0" err="1"/>
              <a:t>other</a:t>
            </a:r>
            <a:r>
              <a:rPr lang="it-IT" dirty="0"/>
              <a:t> </a:t>
            </a:r>
            <a:r>
              <a:rPr lang="it-IT" dirty="0" err="1"/>
              <a:t>extreme</a:t>
            </a:r>
            <a:r>
              <a:rPr lang="it-IT" dirty="0"/>
              <a:t> </a:t>
            </a:r>
            <a:r>
              <a:rPr lang="it-IT" dirty="0" err="1"/>
              <a:t>events</a:t>
            </a:r>
            <a:r>
              <a:rPr lang="it-IT" dirty="0"/>
              <a:t> are </a:t>
            </a:r>
            <a:r>
              <a:rPr lang="it-IT" dirty="0" err="1"/>
              <a:t>likely</a:t>
            </a:r>
            <a:r>
              <a:rPr lang="it-IT" dirty="0"/>
              <a:t>, </a:t>
            </a:r>
            <a:r>
              <a:rPr lang="it-IT" dirty="0" err="1"/>
              <a:t>all</a:t>
            </a:r>
            <a:r>
              <a:rPr lang="it-IT" dirty="0"/>
              <a:t> </a:t>
            </a:r>
            <a:r>
              <a:rPr lang="it-IT" dirty="0" err="1"/>
              <a:t>which</a:t>
            </a:r>
            <a:r>
              <a:rPr lang="it-IT" dirty="0"/>
              <a:t> </a:t>
            </a:r>
            <a:r>
              <a:rPr lang="it-IT" dirty="0" err="1"/>
              <a:t>will</a:t>
            </a:r>
            <a:r>
              <a:rPr lang="it-IT" dirty="0"/>
              <a:t> impact </a:t>
            </a:r>
            <a:r>
              <a:rPr lang="it-IT" dirty="0" err="1"/>
              <a:t>agricultural</a:t>
            </a:r>
            <a:r>
              <a:rPr lang="it-IT" dirty="0"/>
              <a:t> production. </a:t>
            </a:r>
            <a:r>
              <a:rPr lang="it-IT" dirty="0" err="1"/>
              <a:t>Furthermore</a:t>
            </a:r>
            <a:r>
              <a:rPr lang="it-IT" dirty="0"/>
              <a:t>, </a:t>
            </a:r>
            <a:r>
              <a:rPr lang="it-IT" dirty="0" err="1"/>
              <a:t>compounded</a:t>
            </a:r>
            <a:r>
              <a:rPr lang="it-IT" dirty="0"/>
              <a:t> </a:t>
            </a:r>
            <a:r>
              <a:rPr lang="it-IT" dirty="0" err="1"/>
              <a:t>climate</a:t>
            </a:r>
            <a:r>
              <a:rPr lang="it-IT" dirty="0"/>
              <a:t> </a:t>
            </a:r>
            <a:r>
              <a:rPr lang="it-IT" dirty="0" err="1"/>
              <a:t>factors</a:t>
            </a:r>
            <a:r>
              <a:rPr lang="it-IT" dirty="0"/>
              <a:t> can </a:t>
            </a:r>
            <a:r>
              <a:rPr lang="it-IT" dirty="0" err="1"/>
              <a:t>decrease</a:t>
            </a:r>
            <a:r>
              <a:rPr lang="it-IT" dirty="0"/>
              <a:t> </a:t>
            </a:r>
            <a:r>
              <a:rPr lang="it-IT" dirty="0" err="1"/>
              <a:t>plant</a:t>
            </a:r>
            <a:r>
              <a:rPr lang="it-IT" dirty="0"/>
              <a:t> </a:t>
            </a:r>
            <a:r>
              <a:rPr lang="it-IT" dirty="0" err="1"/>
              <a:t>productivity</a:t>
            </a:r>
            <a:r>
              <a:rPr lang="it-IT" dirty="0"/>
              <a:t>, </a:t>
            </a:r>
            <a:r>
              <a:rPr lang="it-IT" dirty="0" err="1"/>
              <a:t>resulting</a:t>
            </a:r>
            <a:r>
              <a:rPr lang="it-IT" dirty="0"/>
              <a:t> in price </a:t>
            </a:r>
            <a:r>
              <a:rPr lang="it-IT" dirty="0" err="1"/>
              <a:t>increases</a:t>
            </a:r>
            <a:r>
              <a:rPr lang="it-IT" dirty="0"/>
              <a:t> </a:t>
            </a:r>
            <a:r>
              <a:rPr lang="it-IT" dirty="0" err="1"/>
              <a:t>for</a:t>
            </a:r>
            <a:r>
              <a:rPr lang="it-IT" dirty="0"/>
              <a:t> </a:t>
            </a:r>
            <a:r>
              <a:rPr lang="it-IT" dirty="0" err="1"/>
              <a:t>many</a:t>
            </a:r>
            <a:r>
              <a:rPr lang="it-IT" dirty="0"/>
              <a:t> </a:t>
            </a:r>
            <a:r>
              <a:rPr lang="it-IT" dirty="0" err="1"/>
              <a:t>important</a:t>
            </a:r>
            <a:r>
              <a:rPr lang="it-IT" dirty="0"/>
              <a:t> </a:t>
            </a:r>
            <a:r>
              <a:rPr lang="it-IT" dirty="0" err="1"/>
              <a:t>agricultural</a:t>
            </a:r>
            <a:r>
              <a:rPr lang="it-IT" dirty="0"/>
              <a:t> </a:t>
            </a:r>
            <a:r>
              <a:rPr lang="it-IT" dirty="0" err="1"/>
              <a:t>crops</a:t>
            </a:r>
            <a:r>
              <a:rPr lang="it-IT" dirty="0"/>
              <a:t>. </a:t>
            </a:r>
          </a:p>
          <a:p>
            <a:endParaRPr lang="it-IT" dirty="0"/>
          </a:p>
        </p:txBody>
      </p:sp>
      <p:pic>
        <p:nvPicPr>
          <p:cNvPr id="5" name="irc_mi" descr="Immagine correlata">
            <a:hlinkClick r:id="rId2" tgtFrame="&quot;_blank&quot;"/>
          </p:cNvPr>
          <p:cNvPicPr>
            <a:picLocks noGrp="1"/>
          </p:cNvPicPr>
          <p:nvPr>
            <p:ph sz="half" idx="1"/>
          </p:nvPr>
        </p:nvPicPr>
        <p:blipFill>
          <a:blip r:embed="rId3" cstate="email"/>
          <a:srcRect/>
          <a:stretch>
            <a:fillRect/>
          </a:stretch>
        </p:blipFill>
        <p:spPr bwMode="auto">
          <a:xfrm>
            <a:off x="872770" y="1600200"/>
            <a:ext cx="3627222" cy="42770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chemeClr val="accent3">
                    <a:lumMod val="50000"/>
                  </a:schemeClr>
                </a:solidFill>
              </a:rPr>
              <a:t>Agriculture</a:t>
            </a:r>
            <a:r>
              <a:rPr lang="it-IT" dirty="0" smtClean="0">
                <a:solidFill>
                  <a:schemeClr val="accent3">
                    <a:lumMod val="50000"/>
                  </a:schemeClr>
                </a:solidFill>
              </a:rPr>
              <a:t> and </a:t>
            </a:r>
            <a:r>
              <a:rPr lang="it-IT" dirty="0" err="1" smtClean="0">
                <a:solidFill>
                  <a:schemeClr val="accent3">
                    <a:lumMod val="50000"/>
                  </a:schemeClr>
                </a:solidFill>
              </a:rPr>
              <a:t>climate</a:t>
            </a:r>
            <a:r>
              <a:rPr lang="it-IT" dirty="0" smtClean="0">
                <a:solidFill>
                  <a:schemeClr val="accent3">
                    <a:lumMod val="50000"/>
                  </a:schemeClr>
                </a:solidFill>
              </a:rPr>
              <a:t> </a:t>
            </a:r>
            <a:r>
              <a:rPr lang="it-IT" dirty="0" err="1" smtClean="0">
                <a:solidFill>
                  <a:schemeClr val="accent3">
                    <a:lumMod val="50000"/>
                  </a:schemeClr>
                </a:solidFill>
              </a:rPr>
              <a:t>changes</a:t>
            </a:r>
            <a:endParaRPr lang="it-IT" dirty="0"/>
          </a:p>
        </p:txBody>
      </p:sp>
      <p:sp>
        <p:nvSpPr>
          <p:cNvPr id="3" name="Segnaposto contenuto 2"/>
          <p:cNvSpPr>
            <a:spLocks noGrp="1"/>
          </p:cNvSpPr>
          <p:nvPr>
            <p:ph sz="half" idx="1"/>
          </p:nvPr>
        </p:nvSpPr>
        <p:spPr/>
        <p:txBody>
          <a:bodyPr>
            <a:normAutofit fontScale="85000" lnSpcReduction="20000"/>
          </a:bodyPr>
          <a:lstStyle/>
          <a:p>
            <a:r>
              <a:rPr lang="it-IT" b="1" dirty="0" err="1"/>
              <a:t>Climate</a:t>
            </a:r>
            <a:r>
              <a:rPr lang="it-IT" b="1" dirty="0"/>
              <a:t> </a:t>
            </a:r>
            <a:r>
              <a:rPr lang="it-IT" b="1" dirty="0" err="1"/>
              <a:t>change</a:t>
            </a:r>
            <a:r>
              <a:rPr lang="it-IT" dirty="0"/>
              <a:t> can </a:t>
            </a:r>
            <a:r>
              <a:rPr lang="it-IT" dirty="0" err="1"/>
              <a:t>disrupt</a:t>
            </a:r>
            <a:r>
              <a:rPr lang="it-IT" dirty="0"/>
              <a:t> </a:t>
            </a:r>
            <a:r>
              <a:rPr lang="it-IT" dirty="0" err="1"/>
              <a:t>food</a:t>
            </a:r>
            <a:r>
              <a:rPr lang="it-IT" dirty="0"/>
              <a:t> </a:t>
            </a:r>
            <a:r>
              <a:rPr lang="it-IT" dirty="0" err="1"/>
              <a:t>availability</a:t>
            </a:r>
            <a:r>
              <a:rPr lang="it-IT" dirty="0"/>
              <a:t>, reduce </a:t>
            </a:r>
            <a:r>
              <a:rPr lang="it-IT" dirty="0" err="1"/>
              <a:t>access</a:t>
            </a:r>
            <a:r>
              <a:rPr lang="it-IT" dirty="0"/>
              <a:t> </a:t>
            </a:r>
            <a:r>
              <a:rPr lang="it-IT" dirty="0" err="1"/>
              <a:t>to</a:t>
            </a:r>
            <a:r>
              <a:rPr lang="it-IT" dirty="0"/>
              <a:t> </a:t>
            </a:r>
            <a:r>
              <a:rPr lang="it-IT" dirty="0" err="1"/>
              <a:t>food</a:t>
            </a:r>
            <a:r>
              <a:rPr lang="it-IT" dirty="0"/>
              <a:t>, and </a:t>
            </a:r>
            <a:r>
              <a:rPr lang="it-IT" b="1" dirty="0" err="1"/>
              <a:t>affect</a:t>
            </a:r>
            <a:r>
              <a:rPr lang="it-IT" dirty="0"/>
              <a:t> </a:t>
            </a:r>
            <a:r>
              <a:rPr lang="it-IT" dirty="0" err="1"/>
              <a:t>food</a:t>
            </a:r>
            <a:r>
              <a:rPr lang="it-IT" dirty="0"/>
              <a:t> </a:t>
            </a:r>
            <a:r>
              <a:rPr lang="it-IT" dirty="0" err="1"/>
              <a:t>quality</a:t>
            </a:r>
            <a:r>
              <a:rPr lang="it-IT" dirty="0"/>
              <a:t>. </a:t>
            </a:r>
            <a:r>
              <a:rPr lang="it-IT" dirty="0" err="1"/>
              <a:t>For</a:t>
            </a:r>
            <a:r>
              <a:rPr lang="it-IT" dirty="0"/>
              <a:t> </a:t>
            </a:r>
            <a:r>
              <a:rPr lang="it-IT" dirty="0" err="1"/>
              <a:t>example</a:t>
            </a:r>
            <a:r>
              <a:rPr lang="it-IT" dirty="0"/>
              <a:t>, </a:t>
            </a:r>
            <a:r>
              <a:rPr lang="it-IT" dirty="0" err="1"/>
              <a:t>projected</a:t>
            </a:r>
            <a:r>
              <a:rPr lang="it-IT" dirty="0"/>
              <a:t> </a:t>
            </a:r>
            <a:r>
              <a:rPr lang="it-IT" dirty="0" err="1"/>
              <a:t>increases</a:t>
            </a:r>
            <a:r>
              <a:rPr lang="it-IT" dirty="0"/>
              <a:t> in </a:t>
            </a:r>
            <a:r>
              <a:rPr lang="it-IT" dirty="0" err="1"/>
              <a:t>temperatures</a:t>
            </a:r>
            <a:r>
              <a:rPr lang="it-IT" dirty="0"/>
              <a:t>, </a:t>
            </a:r>
            <a:r>
              <a:rPr lang="it-IT" b="1" dirty="0" err="1"/>
              <a:t>changes</a:t>
            </a:r>
            <a:r>
              <a:rPr lang="it-IT" dirty="0"/>
              <a:t> in </a:t>
            </a:r>
            <a:r>
              <a:rPr lang="it-IT" dirty="0" err="1"/>
              <a:t>precipitation</a:t>
            </a:r>
            <a:r>
              <a:rPr lang="it-IT" dirty="0"/>
              <a:t> </a:t>
            </a:r>
            <a:r>
              <a:rPr lang="it-IT" dirty="0" err="1"/>
              <a:t>patterns</a:t>
            </a:r>
            <a:r>
              <a:rPr lang="it-IT" dirty="0"/>
              <a:t>, </a:t>
            </a:r>
            <a:r>
              <a:rPr lang="it-IT" b="1" dirty="0" err="1"/>
              <a:t>changes</a:t>
            </a:r>
            <a:r>
              <a:rPr lang="it-IT" dirty="0"/>
              <a:t> in </a:t>
            </a:r>
            <a:r>
              <a:rPr lang="it-IT" dirty="0" err="1"/>
              <a:t>extreme</a:t>
            </a:r>
            <a:r>
              <a:rPr lang="it-IT" dirty="0"/>
              <a:t> </a:t>
            </a:r>
            <a:r>
              <a:rPr lang="it-IT" dirty="0" err="1"/>
              <a:t>weather</a:t>
            </a:r>
            <a:r>
              <a:rPr lang="it-IT" dirty="0"/>
              <a:t> </a:t>
            </a:r>
            <a:r>
              <a:rPr lang="it-IT" dirty="0" err="1"/>
              <a:t>events</a:t>
            </a:r>
            <a:r>
              <a:rPr lang="it-IT" dirty="0"/>
              <a:t>, and </a:t>
            </a:r>
            <a:r>
              <a:rPr lang="it-IT" dirty="0" err="1"/>
              <a:t>reductions</a:t>
            </a:r>
            <a:r>
              <a:rPr lang="it-IT" dirty="0"/>
              <a:t> in water </a:t>
            </a:r>
            <a:r>
              <a:rPr lang="it-IT" dirty="0" err="1"/>
              <a:t>availability</a:t>
            </a:r>
            <a:r>
              <a:rPr lang="it-IT" dirty="0"/>
              <a:t> </a:t>
            </a:r>
            <a:r>
              <a:rPr lang="it-IT" dirty="0" err="1"/>
              <a:t>may</a:t>
            </a:r>
            <a:r>
              <a:rPr lang="it-IT" dirty="0"/>
              <a:t> </a:t>
            </a:r>
            <a:r>
              <a:rPr lang="it-IT" dirty="0" err="1"/>
              <a:t>all</a:t>
            </a:r>
            <a:r>
              <a:rPr lang="it-IT" dirty="0"/>
              <a:t> </a:t>
            </a:r>
            <a:r>
              <a:rPr lang="it-IT" dirty="0" err="1"/>
              <a:t>result</a:t>
            </a:r>
            <a:r>
              <a:rPr lang="it-IT" dirty="0"/>
              <a:t> in </a:t>
            </a:r>
            <a:r>
              <a:rPr lang="it-IT" dirty="0" err="1"/>
              <a:t>reduced</a:t>
            </a:r>
            <a:r>
              <a:rPr lang="it-IT" dirty="0"/>
              <a:t> </a:t>
            </a:r>
            <a:r>
              <a:rPr lang="it-IT" b="1" dirty="0" err="1"/>
              <a:t>agricultural</a:t>
            </a:r>
            <a:r>
              <a:rPr lang="it-IT" dirty="0"/>
              <a:t> </a:t>
            </a:r>
            <a:r>
              <a:rPr lang="it-IT" dirty="0" err="1"/>
              <a:t>productivity</a:t>
            </a:r>
            <a:r>
              <a:rPr lang="it-IT" dirty="0"/>
              <a:t>.</a:t>
            </a:r>
          </a:p>
          <a:p>
            <a:pPr>
              <a:buNone/>
            </a:pPr>
            <a:r>
              <a:rPr lang="it-IT" dirty="0"/>
              <a:t> </a:t>
            </a:r>
          </a:p>
          <a:p>
            <a:endParaRPr lang="it-IT" dirty="0"/>
          </a:p>
        </p:txBody>
      </p:sp>
      <p:pic>
        <p:nvPicPr>
          <p:cNvPr id="5" name="irc_mi" descr="Risultati immagini per agriculture and climate changes">
            <a:hlinkClick r:id="rId2" tgtFrame="&quot;_blank&quot;"/>
          </p:cNvPr>
          <p:cNvPicPr>
            <a:picLocks noGrp="1"/>
          </p:cNvPicPr>
          <p:nvPr>
            <p:ph sz="half" idx="2"/>
          </p:nvPr>
        </p:nvPicPr>
        <p:blipFill>
          <a:blip r:embed="rId3" cstate="email"/>
          <a:srcRect/>
          <a:stretch>
            <a:fillRect/>
          </a:stretch>
        </p:blipFill>
        <p:spPr bwMode="auto">
          <a:xfrm>
            <a:off x="4499992" y="2132856"/>
            <a:ext cx="4320480" cy="309634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cap="all" dirty="0" smtClean="0">
                <a:solidFill>
                  <a:schemeClr val="accent3">
                    <a:lumMod val="50000"/>
                  </a:schemeClr>
                </a:solidFill>
                <a:latin typeface="Adobe Gothic Std B" pitchFamily="34" charset="-128"/>
                <a:ea typeface="Adobe Gothic Std B" pitchFamily="34" charset="-128"/>
              </a:rPr>
              <a:t/>
            </a:r>
            <a:br>
              <a:rPr lang="it-IT" sz="2800" b="1" cap="all" dirty="0" smtClean="0">
                <a:solidFill>
                  <a:schemeClr val="accent3">
                    <a:lumMod val="50000"/>
                  </a:schemeClr>
                </a:solidFill>
                <a:latin typeface="Adobe Gothic Std B" pitchFamily="34" charset="-128"/>
                <a:ea typeface="Adobe Gothic Std B" pitchFamily="34" charset="-128"/>
              </a:rPr>
            </a:br>
            <a:r>
              <a:rPr lang="it-IT" sz="2800" b="1" cap="all" dirty="0" err="1" smtClean="0">
                <a:solidFill>
                  <a:schemeClr val="accent3">
                    <a:lumMod val="50000"/>
                  </a:schemeClr>
                </a:solidFill>
                <a:latin typeface="Adobe Gothic Std B" pitchFamily="34" charset="-128"/>
                <a:ea typeface="Adobe Gothic Std B" pitchFamily="34" charset="-128"/>
              </a:rPr>
              <a:t>How</a:t>
            </a:r>
            <a:r>
              <a:rPr lang="it-IT" sz="2800" b="1" cap="all" dirty="0" smtClean="0">
                <a:solidFill>
                  <a:schemeClr val="accent3">
                    <a:lumMod val="50000"/>
                  </a:schemeClr>
                </a:solidFill>
                <a:latin typeface="Adobe Gothic Std B" pitchFamily="34" charset="-128"/>
                <a:ea typeface="Adobe Gothic Std B" pitchFamily="34" charset="-128"/>
              </a:rPr>
              <a:t> </a:t>
            </a:r>
            <a:r>
              <a:rPr lang="it-IT" sz="2800" b="1" cap="all" dirty="0" err="1">
                <a:solidFill>
                  <a:schemeClr val="accent3">
                    <a:lumMod val="50000"/>
                  </a:schemeClr>
                </a:solidFill>
                <a:latin typeface="Adobe Gothic Std B" pitchFamily="34" charset="-128"/>
                <a:ea typeface="Adobe Gothic Std B" pitchFamily="34" charset="-128"/>
              </a:rPr>
              <a:t>does</a:t>
            </a:r>
            <a:r>
              <a:rPr lang="it-IT" sz="2800" b="1" cap="all" dirty="0">
                <a:solidFill>
                  <a:schemeClr val="accent3">
                    <a:lumMod val="50000"/>
                  </a:schemeClr>
                </a:solidFill>
                <a:latin typeface="Adobe Gothic Std B" pitchFamily="34" charset="-128"/>
                <a:ea typeface="Adobe Gothic Std B" pitchFamily="34" charset="-128"/>
              </a:rPr>
              <a:t> </a:t>
            </a:r>
            <a:r>
              <a:rPr lang="it-IT" sz="2800" b="1" cap="all" dirty="0" err="1">
                <a:solidFill>
                  <a:schemeClr val="accent3">
                    <a:lumMod val="50000"/>
                  </a:schemeClr>
                </a:solidFill>
                <a:latin typeface="Adobe Gothic Std B" pitchFamily="34" charset="-128"/>
                <a:ea typeface="Adobe Gothic Std B" pitchFamily="34" charset="-128"/>
              </a:rPr>
              <a:t>agriculture</a:t>
            </a:r>
            <a:r>
              <a:rPr lang="it-IT" sz="2800" b="1" cap="all" dirty="0">
                <a:solidFill>
                  <a:schemeClr val="accent3">
                    <a:lumMod val="50000"/>
                  </a:schemeClr>
                </a:solidFill>
                <a:latin typeface="Adobe Gothic Std B" pitchFamily="34" charset="-128"/>
                <a:ea typeface="Adobe Gothic Std B" pitchFamily="34" charset="-128"/>
              </a:rPr>
              <a:t> </a:t>
            </a:r>
            <a:r>
              <a:rPr lang="it-IT" sz="2800" b="1" cap="all" dirty="0" err="1">
                <a:solidFill>
                  <a:schemeClr val="accent3">
                    <a:lumMod val="50000"/>
                  </a:schemeClr>
                </a:solidFill>
                <a:latin typeface="Adobe Gothic Std B" pitchFamily="34" charset="-128"/>
                <a:ea typeface="Adobe Gothic Std B" pitchFamily="34" charset="-128"/>
              </a:rPr>
              <a:t>contribute</a:t>
            </a:r>
            <a:r>
              <a:rPr lang="it-IT" sz="2800" b="1" cap="all" dirty="0">
                <a:solidFill>
                  <a:schemeClr val="accent3">
                    <a:lumMod val="50000"/>
                  </a:schemeClr>
                </a:solidFill>
                <a:latin typeface="Adobe Gothic Std B" pitchFamily="34" charset="-128"/>
                <a:ea typeface="Adobe Gothic Std B" pitchFamily="34" charset="-128"/>
              </a:rPr>
              <a:t> </a:t>
            </a:r>
            <a:r>
              <a:rPr lang="it-IT" sz="2800" b="1" cap="all" dirty="0" err="1">
                <a:solidFill>
                  <a:schemeClr val="accent3">
                    <a:lumMod val="50000"/>
                  </a:schemeClr>
                </a:solidFill>
                <a:latin typeface="Adobe Gothic Std B" pitchFamily="34" charset="-128"/>
                <a:ea typeface="Adobe Gothic Std B" pitchFamily="34" charset="-128"/>
              </a:rPr>
              <a:t>to</a:t>
            </a:r>
            <a:r>
              <a:rPr lang="it-IT" sz="2800" b="1" cap="all" dirty="0">
                <a:solidFill>
                  <a:schemeClr val="accent3">
                    <a:lumMod val="50000"/>
                  </a:schemeClr>
                </a:solidFill>
                <a:latin typeface="Adobe Gothic Std B" pitchFamily="34" charset="-128"/>
                <a:ea typeface="Adobe Gothic Std B" pitchFamily="34" charset="-128"/>
              </a:rPr>
              <a:t> </a:t>
            </a:r>
            <a:r>
              <a:rPr lang="it-IT" sz="2800" b="1" cap="all" dirty="0" err="1">
                <a:solidFill>
                  <a:schemeClr val="accent3">
                    <a:lumMod val="50000"/>
                  </a:schemeClr>
                </a:solidFill>
                <a:latin typeface="Adobe Gothic Std B" pitchFamily="34" charset="-128"/>
                <a:ea typeface="Adobe Gothic Std B" pitchFamily="34" charset="-128"/>
              </a:rPr>
              <a:t>climate</a:t>
            </a:r>
            <a:r>
              <a:rPr lang="it-IT" sz="2800" b="1" cap="all" dirty="0">
                <a:solidFill>
                  <a:schemeClr val="accent3">
                    <a:lumMod val="50000"/>
                  </a:schemeClr>
                </a:solidFill>
                <a:latin typeface="Adobe Gothic Std B" pitchFamily="34" charset="-128"/>
                <a:ea typeface="Adobe Gothic Std B" pitchFamily="34" charset="-128"/>
              </a:rPr>
              <a:t> </a:t>
            </a:r>
            <a:r>
              <a:rPr lang="it-IT" sz="2800" b="1" cap="all" dirty="0" err="1">
                <a:solidFill>
                  <a:schemeClr val="accent3">
                    <a:lumMod val="50000"/>
                  </a:schemeClr>
                </a:solidFill>
                <a:latin typeface="Adobe Gothic Std B" pitchFamily="34" charset="-128"/>
                <a:ea typeface="Adobe Gothic Std B" pitchFamily="34" charset="-128"/>
              </a:rPr>
              <a:t>change</a:t>
            </a:r>
            <a:r>
              <a:rPr lang="it-IT" sz="2800" b="1" cap="all" dirty="0">
                <a:solidFill>
                  <a:schemeClr val="accent3">
                    <a:lumMod val="50000"/>
                  </a:schemeClr>
                </a:solidFill>
                <a:latin typeface="Adobe Gothic Std B" pitchFamily="34" charset="-128"/>
                <a:ea typeface="Adobe Gothic Std B" pitchFamily="34" charset="-128"/>
              </a:rPr>
              <a:t>?</a:t>
            </a:r>
            <a:r>
              <a:rPr lang="it-IT" sz="2800" dirty="0">
                <a:solidFill>
                  <a:schemeClr val="accent3">
                    <a:lumMod val="50000"/>
                  </a:schemeClr>
                </a:solidFill>
                <a:latin typeface="Adobe Gothic Std B" pitchFamily="34" charset="-128"/>
                <a:ea typeface="Adobe Gothic Std B" pitchFamily="34" charset="-128"/>
              </a:rPr>
              <a:t/>
            </a:r>
            <a:br>
              <a:rPr lang="it-IT" sz="2800" dirty="0">
                <a:solidFill>
                  <a:schemeClr val="accent3">
                    <a:lumMod val="50000"/>
                  </a:schemeClr>
                </a:solidFill>
                <a:latin typeface="Adobe Gothic Std B" pitchFamily="34" charset="-128"/>
                <a:ea typeface="Adobe Gothic Std B" pitchFamily="34" charset="-128"/>
              </a:rPr>
            </a:br>
            <a:endParaRPr lang="it-IT" sz="2800" dirty="0">
              <a:solidFill>
                <a:schemeClr val="accent3">
                  <a:lumMod val="50000"/>
                </a:schemeClr>
              </a:solidFill>
              <a:latin typeface="Adobe Gothic Std B" pitchFamily="34" charset="-128"/>
              <a:ea typeface="Adobe Gothic Std B" pitchFamily="34" charset="-128"/>
            </a:endParaRPr>
          </a:p>
        </p:txBody>
      </p:sp>
      <p:sp>
        <p:nvSpPr>
          <p:cNvPr id="3" name="Segnaposto contenuto 2"/>
          <p:cNvSpPr>
            <a:spLocks noGrp="1"/>
          </p:cNvSpPr>
          <p:nvPr>
            <p:ph sz="half" idx="1"/>
          </p:nvPr>
        </p:nvSpPr>
        <p:spPr/>
        <p:txBody>
          <a:bodyPr>
            <a:normAutofit fontScale="85000" lnSpcReduction="20000"/>
          </a:bodyPr>
          <a:lstStyle/>
          <a:p>
            <a:r>
              <a:rPr lang="it-IT" dirty="0"/>
              <a:t>At the </a:t>
            </a:r>
            <a:r>
              <a:rPr lang="it-IT" dirty="0" err="1"/>
              <a:t>same</a:t>
            </a:r>
            <a:r>
              <a:rPr lang="it-IT" dirty="0"/>
              <a:t> </a:t>
            </a:r>
            <a:r>
              <a:rPr lang="it-IT" dirty="0" err="1"/>
              <a:t>time</a:t>
            </a:r>
            <a:r>
              <a:rPr lang="it-IT" dirty="0"/>
              <a:t>, </a:t>
            </a:r>
            <a:r>
              <a:rPr lang="it-IT" b="1" cap="all" dirty="0" err="1"/>
              <a:t>agriculture</a:t>
            </a:r>
            <a:r>
              <a:rPr lang="it-IT" b="1" cap="all" dirty="0"/>
              <a:t> </a:t>
            </a:r>
            <a:r>
              <a:rPr lang="it-IT" dirty="0"/>
              <a:t>– </a:t>
            </a:r>
            <a:r>
              <a:rPr lang="it-IT" dirty="0" err="1"/>
              <a:t>especially</a:t>
            </a:r>
            <a:r>
              <a:rPr lang="it-IT" dirty="0"/>
              <a:t> intensive </a:t>
            </a:r>
            <a:r>
              <a:rPr lang="it-IT" dirty="0" err="1"/>
              <a:t>agriculture</a:t>
            </a:r>
            <a:r>
              <a:rPr lang="it-IT" dirty="0"/>
              <a:t>, </a:t>
            </a:r>
            <a:r>
              <a:rPr lang="it-IT" dirty="0" err="1"/>
              <a:t>characterised</a:t>
            </a:r>
            <a:r>
              <a:rPr lang="it-IT" dirty="0"/>
              <a:t> </a:t>
            </a:r>
            <a:r>
              <a:rPr lang="it-IT" dirty="0" err="1"/>
              <a:t>by</a:t>
            </a:r>
            <a:r>
              <a:rPr lang="it-IT" dirty="0"/>
              <a:t> </a:t>
            </a:r>
            <a:r>
              <a:rPr lang="it-IT" dirty="0" err="1"/>
              <a:t>monocultures</a:t>
            </a:r>
            <a:r>
              <a:rPr lang="it-IT" dirty="0"/>
              <a:t> and </a:t>
            </a:r>
            <a:r>
              <a:rPr lang="it-IT" dirty="0" err="1"/>
              <a:t>aimed</a:t>
            </a:r>
            <a:r>
              <a:rPr lang="it-IT" dirty="0"/>
              <a:t> at </a:t>
            </a:r>
            <a:r>
              <a:rPr lang="it-IT" dirty="0" err="1"/>
              <a:t>feeding</a:t>
            </a:r>
            <a:r>
              <a:rPr lang="it-IT" dirty="0"/>
              <a:t> farm </a:t>
            </a:r>
            <a:r>
              <a:rPr lang="it-IT" dirty="0" err="1"/>
              <a:t>animals</a:t>
            </a:r>
            <a:r>
              <a:rPr lang="it-IT" dirty="0"/>
              <a:t> – </a:t>
            </a:r>
            <a:r>
              <a:rPr lang="it-IT" b="1" cap="all" dirty="0" err="1"/>
              <a:t>is</a:t>
            </a:r>
            <a:r>
              <a:rPr lang="it-IT" b="1" cap="all" dirty="0"/>
              <a:t> </a:t>
            </a:r>
            <a:r>
              <a:rPr lang="it-IT" b="1" cap="all" dirty="0" err="1"/>
              <a:t>one</a:t>
            </a:r>
            <a:r>
              <a:rPr lang="it-IT" b="1" cap="all" dirty="0"/>
              <a:t> </a:t>
            </a:r>
            <a:r>
              <a:rPr lang="it-IT" b="1" cap="all" dirty="0" err="1"/>
              <a:t>of</a:t>
            </a:r>
            <a:r>
              <a:rPr lang="it-IT" b="1" cap="all" dirty="0"/>
              <a:t> the </a:t>
            </a:r>
            <a:r>
              <a:rPr lang="it-IT" b="1" cap="all" dirty="0" err="1"/>
              <a:t>sectors</a:t>
            </a:r>
            <a:r>
              <a:rPr lang="it-IT" b="1" cap="all" dirty="0"/>
              <a:t> </a:t>
            </a:r>
            <a:r>
              <a:rPr lang="it-IT" b="1" cap="all" dirty="0" err="1"/>
              <a:t>that</a:t>
            </a:r>
            <a:r>
              <a:rPr lang="it-IT" b="1" cap="all" dirty="0"/>
              <a:t> </a:t>
            </a:r>
            <a:r>
              <a:rPr lang="it-IT" b="1" cap="all" dirty="0" err="1"/>
              <a:t>generates</a:t>
            </a:r>
            <a:r>
              <a:rPr lang="it-IT" b="1" cap="all" dirty="0"/>
              <a:t> the </a:t>
            </a:r>
            <a:r>
              <a:rPr lang="it-IT" b="1" cap="all" dirty="0" err="1"/>
              <a:t>highest</a:t>
            </a:r>
            <a:r>
              <a:rPr lang="it-IT" b="1" cap="all" dirty="0"/>
              <a:t> </a:t>
            </a:r>
            <a:r>
              <a:rPr lang="it-IT" b="1" cap="all" dirty="0" err="1"/>
              <a:t>amount</a:t>
            </a:r>
            <a:r>
              <a:rPr lang="it-IT" b="1" cap="all" dirty="0"/>
              <a:t> </a:t>
            </a:r>
            <a:r>
              <a:rPr lang="it-IT" b="1" cap="all" dirty="0" err="1"/>
              <a:t>of</a:t>
            </a:r>
            <a:r>
              <a:rPr lang="it-IT" b="1" cap="all" dirty="0"/>
              <a:t> </a:t>
            </a:r>
            <a:r>
              <a:rPr lang="it-IT" b="1" cap="all" dirty="0" err="1"/>
              <a:t>emissions</a:t>
            </a:r>
            <a:r>
              <a:rPr lang="it-IT" b="1" cap="all" dirty="0"/>
              <a:t> </a:t>
            </a:r>
            <a:r>
              <a:rPr lang="it-IT" b="1" cap="all" dirty="0" err="1"/>
              <a:t>of</a:t>
            </a:r>
            <a:r>
              <a:rPr lang="it-IT" b="1" cap="all" dirty="0"/>
              <a:t> </a:t>
            </a:r>
            <a:r>
              <a:rPr lang="it-IT" b="1" cap="all" dirty="0">
                <a:hlinkClick r:id="rId2"/>
              </a:rPr>
              <a:t>CO2</a:t>
            </a:r>
            <a:r>
              <a:rPr lang="it-IT" b="1" cap="all" dirty="0"/>
              <a:t> (the </a:t>
            </a:r>
            <a:r>
              <a:rPr lang="it-IT" b="1" cap="all" dirty="0" err="1"/>
              <a:t>main</a:t>
            </a:r>
            <a:r>
              <a:rPr lang="it-IT" b="1" cap="all" dirty="0"/>
              <a:t> </a:t>
            </a:r>
            <a:r>
              <a:rPr lang="it-IT" b="1" cap="all" dirty="0" err="1"/>
              <a:t>greenhouse</a:t>
            </a:r>
            <a:r>
              <a:rPr lang="it-IT" b="1" cap="all" dirty="0"/>
              <a:t> gas)</a:t>
            </a:r>
            <a:r>
              <a:rPr lang="it-IT" dirty="0"/>
              <a:t>. </a:t>
            </a:r>
            <a:r>
              <a:rPr lang="it-IT" dirty="0" err="1"/>
              <a:t>This</a:t>
            </a:r>
            <a:r>
              <a:rPr lang="it-IT" dirty="0"/>
              <a:t> </a:t>
            </a:r>
            <a:r>
              <a:rPr lang="it-IT" dirty="0" err="1"/>
              <a:t>quantity</a:t>
            </a:r>
            <a:r>
              <a:rPr lang="it-IT" dirty="0"/>
              <a:t> can </a:t>
            </a:r>
            <a:r>
              <a:rPr lang="it-IT" dirty="0" err="1"/>
              <a:t>be</a:t>
            </a:r>
            <a:r>
              <a:rPr lang="it-IT" dirty="0"/>
              <a:t> </a:t>
            </a:r>
            <a:r>
              <a:rPr lang="it-IT" dirty="0" err="1"/>
              <a:t>compared</a:t>
            </a:r>
            <a:r>
              <a:rPr lang="it-IT" dirty="0"/>
              <a:t> </a:t>
            </a:r>
            <a:r>
              <a:rPr lang="it-IT" dirty="0" err="1"/>
              <a:t>only</a:t>
            </a:r>
            <a:r>
              <a:rPr lang="it-IT" dirty="0"/>
              <a:t> </a:t>
            </a:r>
            <a:r>
              <a:rPr lang="it-IT" dirty="0" err="1"/>
              <a:t>to</a:t>
            </a:r>
            <a:r>
              <a:rPr lang="it-IT" dirty="0"/>
              <a:t> the sum total </a:t>
            </a:r>
            <a:r>
              <a:rPr lang="it-IT" dirty="0" err="1"/>
              <a:t>of</a:t>
            </a:r>
            <a:r>
              <a:rPr lang="it-IT" dirty="0"/>
              <a:t> the CO2 </a:t>
            </a:r>
            <a:r>
              <a:rPr lang="it-IT" dirty="0" err="1"/>
              <a:t>emitted</a:t>
            </a:r>
            <a:r>
              <a:rPr lang="it-IT" dirty="0"/>
              <a:t> </a:t>
            </a:r>
            <a:r>
              <a:rPr lang="it-IT" dirty="0" err="1"/>
              <a:t>by</a:t>
            </a:r>
            <a:r>
              <a:rPr lang="it-IT" dirty="0"/>
              <a:t> </a:t>
            </a:r>
            <a:r>
              <a:rPr lang="it-IT" dirty="0" err="1"/>
              <a:t>all</a:t>
            </a:r>
            <a:r>
              <a:rPr lang="it-IT" dirty="0"/>
              <a:t> </a:t>
            </a:r>
            <a:r>
              <a:rPr lang="it-IT" dirty="0" err="1"/>
              <a:t>forms</a:t>
            </a:r>
            <a:r>
              <a:rPr lang="it-IT" dirty="0"/>
              <a:t> </a:t>
            </a:r>
            <a:r>
              <a:rPr lang="it-IT" dirty="0" err="1"/>
              <a:t>of</a:t>
            </a:r>
            <a:r>
              <a:rPr lang="it-IT" dirty="0"/>
              <a:t> </a:t>
            </a:r>
            <a:r>
              <a:rPr lang="it-IT" dirty="0" err="1"/>
              <a:t>transportation</a:t>
            </a:r>
            <a:r>
              <a:rPr lang="it-IT" dirty="0"/>
              <a:t>.</a:t>
            </a:r>
          </a:p>
          <a:p>
            <a:endParaRPr lang="it-IT" dirty="0"/>
          </a:p>
        </p:txBody>
      </p:sp>
      <p:pic>
        <p:nvPicPr>
          <p:cNvPr id="5" name="Segnaposto contenuto 4" descr="https://www.lifegate.com/app/uploads/agriculture-climate-3.jpg"/>
          <p:cNvPicPr>
            <a:picLocks noGrp="1"/>
          </p:cNvPicPr>
          <p:nvPr>
            <p:ph sz="half" idx="2"/>
          </p:nvPr>
        </p:nvPicPr>
        <p:blipFill>
          <a:blip r:embed="rId3" cstate="email"/>
          <a:srcRect/>
          <a:stretch>
            <a:fillRect/>
          </a:stretch>
        </p:blipFill>
        <p:spPr bwMode="auto">
          <a:xfrm>
            <a:off x="4860032" y="1556792"/>
            <a:ext cx="3744416" cy="2304256"/>
          </a:xfrm>
          <a:prstGeom prst="rect">
            <a:avLst/>
          </a:prstGeom>
          <a:noFill/>
          <a:ln w="9525">
            <a:noFill/>
            <a:miter lim="800000"/>
            <a:headEnd/>
            <a:tailEnd/>
          </a:ln>
        </p:spPr>
      </p:pic>
      <p:pic>
        <p:nvPicPr>
          <p:cNvPr id="6" name="irc_mi" descr="Risultati immagini per agriculture and climate changes">
            <a:hlinkClick r:id="rId4" tgtFrame="&quot;_blank&quot;"/>
          </p:cNvPr>
          <p:cNvPicPr/>
          <p:nvPr/>
        </p:nvPicPr>
        <p:blipFill>
          <a:blip r:embed="rId5" cstate="email"/>
          <a:srcRect/>
          <a:stretch>
            <a:fillRect/>
          </a:stretch>
        </p:blipFill>
        <p:spPr bwMode="auto">
          <a:xfrm>
            <a:off x="4860032" y="4077072"/>
            <a:ext cx="3816424" cy="23042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rc_mi" descr="Risultati immagini per agriculture and climate changes">
            <a:hlinkClick r:id="rId2" tgtFrame="&quot;_blank&quot;"/>
          </p:cNvPr>
          <p:cNvPicPr/>
          <p:nvPr/>
        </p:nvPicPr>
        <p:blipFill>
          <a:blip r:embed="rId3" cstate="email"/>
          <a:srcRect/>
          <a:stretch>
            <a:fillRect/>
          </a:stretch>
        </p:blipFill>
        <p:spPr bwMode="auto">
          <a:xfrm>
            <a:off x="1187624" y="404664"/>
            <a:ext cx="7272808" cy="597666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chemeClr val="accent3">
                    <a:lumMod val="50000"/>
                  </a:schemeClr>
                </a:solidFill>
                <a:latin typeface="Adobe Gothic Std B" pitchFamily="34" charset="-128"/>
                <a:ea typeface="Adobe Gothic Std B" pitchFamily="34" charset="-128"/>
              </a:rPr>
              <a:t>Climate</a:t>
            </a:r>
            <a:r>
              <a:rPr lang="it-IT" dirty="0" smtClean="0">
                <a:solidFill>
                  <a:schemeClr val="accent3">
                    <a:lumMod val="50000"/>
                  </a:schemeClr>
                </a:solidFill>
                <a:latin typeface="Adobe Gothic Std B" pitchFamily="34" charset="-128"/>
                <a:ea typeface="Adobe Gothic Std B" pitchFamily="34" charset="-128"/>
              </a:rPr>
              <a:t> </a:t>
            </a:r>
            <a:r>
              <a:rPr lang="it-IT" dirty="0" err="1" smtClean="0">
                <a:solidFill>
                  <a:schemeClr val="accent3">
                    <a:lumMod val="50000"/>
                  </a:schemeClr>
                </a:solidFill>
                <a:latin typeface="Adobe Gothic Std B" pitchFamily="34" charset="-128"/>
                <a:ea typeface="Adobe Gothic Std B" pitchFamily="34" charset="-128"/>
              </a:rPr>
              <a:t>change</a:t>
            </a:r>
            <a:r>
              <a:rPr lang="it-IT" dirty="0" smtClean="0">
                <a:solidFill>
                  <a:schemeClr val="accent3">
                    <a:lumMod val="50000"/>
                  </a:schemeClr>
                </a:solidFill>
                <a:latin typeface="Adobe Gothic Std B" pitchFamily="34" charset="-128"/>
                <a:ea typeface="Adobe Gothic Std B" pitchFamily="34" charset="-128"/>
              </a:rPr>
              <a:t> </a:t>
            </a:r>
            <a:r>
              <a:rPr lang="it-IT" dirty="0" err="1" smtClean="0">
                <a:solidFill>
                  <a:schemeClr val="accent3">
                    <a:lumMod val="50000"/>
                  </a:schemeClr>
                </a:solidFill>
                <a:latin typeface="Adobe Gothic Std B" pitchFamily="34" charset="-128"/>
                <a:ea typeface="Adobe Gothic Std B" pitchFamily="34" charset="-128"/>
              </a:rPr>
              <a:t>mitigation</a:t>
            </a:r>
            <a:endParaRPr lang="it-IT" dirty="0">
              <a:solidFill>
                <a:schemeClr val="accent3">
                  <a:lumMod val="50000"/>
                </a:schemeClr>
              </a:solidFill>
              <a:latin typeface="Adobe Gothic Std B" pitchFamily="34" charset="-128"/>
              <a:ea typeface="Adobe Gothic Std B" pitchFamily="34" charset="-128"/>
            </a:endParaRPr>
          </a:p>
        </p:txBody>
      </p:sp>
      <p:sp>
        <p:nvSpPr>
          <p:cNvPr id="4" name="Segnaposto contenuto 3"/>
          <p:cNvSpPr>
            <a:spLocks noGrp="1"/>
          </p:cNvSpPr>
          <p:nvPr>
            <p:ph idx="1"/>
          </p:nvPr>
        </p:nvSpPr>
        <p:spPr/>
        <p:txBody>
          <a:bodyPr/>
          <a:lstStyle/>
          <a:p>
            <a:r>
              <a:rPr lang="it-IT" sz="2000" dirty="0" err="1"/>
              <a:t>However</a:t>
            </a:r>
            <a:r>
              <a:rPr lang="it-IT" sz="2000" dirty="0"/>
              <a:t>, </a:t>
            </a:r>
            <a:r>
              <a:rPr lang="it-IT" sz="2000" dirty="0" err="1"/>
              <a:t>agriculture</a:t>
            </a:r>
            <a:r>
              <a:rPr lang="it-IT" sz="2000" dirty="0"/>
              <a:t> can </a:t>
            </a:r>
            <a:r>
              <a:rPr lang="it-IT" sz="2000" dirty="0" err="1"/>
              <a:t>also</a:t>
            </a:r>
            <a:r>
              <a:rPr lang="it-IT" sz="2000" dirty="0"/>
              <a:t> </a:t>
            </a:r>
            <a:r>
              <a:rPr lang="it-IT" sz="2000" b="1" dirty="0" err="1"/>
              <a:t>contribute</a:t>
            </a:r>
            <a:r>
              <a:rPr lang="it-IT" sz="2000" b="1" dirty="0"/>
              <a:t> </a:t>
            </a:r>
            <a:r>
              <a:rPr lang="it-IT" sz="2000" b="1" dirty="0" err="1"/>
              <a:t>to</a:t>
            </a:r>
            <a:r>
              <a:rPr lang="it-IT" sz="2000" b="1" dirty="0"/>
              <a:t> </a:t>
            </a:r>
            <a:r>
              <a:rPr lang="it-IT" sz="2000" b="1" dirty="0" err="1"/>
              <a:t>climate</a:t>
            </a:r>
            <a:r>
              <a:rPr lang="it-IT" sz="2000" b="1" dirty="0"/>
              <a:t> </a:t>
            </a:r>
            <a:r>
              <a:rPr lang="it-IT" sz="2000" b="1" dirty="0" err="1"/>
              <a:t>change</a:t>
            </a:r>
            <a:r>
              <a:rPr lang="it-IT" sz="2000" b="1" dirty="0"/>
              <a:t> </a:t>
            </a:r>
            <a:r>
              <a:rPr lang="it-IT" sz="2000" b="1" dirty="0" err="1"/>
              <a:t>mitigation</a:t>
            </a:r>
            <a:r>
              <a:rPr lang="it-IT" sz="2000" dirty="0"/>
              <a:t> </a:t>
            </a:r>
            <a:r>
              <a:rPr lang="it-IT" sz="2000" dirty="0" err="1"/>
              <a:t>by</a:t>
            </a:r>
            <a:r>
              <a:rPr lang="it-IT" sz="2000" dirty="0"/>
              <a:t> </a:t>
            </a:r>
            <a:r>
              <a:rPr lang="it-IT" sz="2000" dirty="0" err="1"/>
              <a:t>reducing</a:t>
            </a:r>
            <a:r>
              <a:rPr lang="it-IT" sz="2000" dirty="0"/>
              <a:t> </a:t>
            </a:r>
            <a:r>
              <a:rPr lang="it-IT" sz="2000" dirty="0" err="1"/>
              <a:t>greenhouse</a:t>
            </a:r>
            <a:r>
              <a:rPr lang="it-IT" sz="2000" dirty="0"/>
              <a:t> gas </a:t>
            </a:r>
            <a:r>
              <a:rPr lang="it-IT" sz="2000" dirty="0" err="1"/>
              <a:t>emissions</a:t>
            </a:r>
            <a:r>
              <a:rPr lang="it-IT" sz="2000" dirty="0"/>
              <a:t> and </a:t>
            </a:r>
            <a:r>
              <a:rPr lang="it-IT" sz="2000" dirty="0" err="1"/>
              <a:t>by</a:t>
            </a:r>
            <a:r>
              <a:rPr lang="it-IT" sz="2000" dirty="0"/>
              <a:t> </a:t>
            </a:r>
            <a:r>
              <a:rPr lang="it-IT" sz="2000" dirty="0" err="1"/>
              <a:t>sequestering</a:t>
            </a:r>
            <a:r>
              <a:rPr lang="it-IT" sz="2000" dirty="0"/>
              <a:t> </a:t>
            </a:r>
            <a:r>
              <a:rPr lang="it-IT" sz="2000" dirty="0" err="1"/>
              <a:t>carbon</a:t>
            </a:r>
            <a:r>
              <a:rPr lang="it-IT" sz="2000" dirty="0"/>
              <a:t> </a:t>
            </a:r>
            <a:r>
              <a:rPr lang="it-IT" sz="2000" dirty="0" err="1"/>
              <a:t>while</a:t>
            </a:r>
            <a:r>
              <a:rPr lang="it-IT" sz="2000" dirty="0"/>
              <a:t> </a:t>
            </a:r>
            <a:r>
              <a:rPr lang="it-IT" sz="2000" dirty="0" err="1"/>
              <a:t>maintaining</a:t>
            </a:r>
            <a:r>
              <a:rPr lang="it-IT" sz="2000" dirty="0"/>
              <a:t> </a:t>
            </a:r>
            <a:r>
              <a:rPr lang="it-IT" sz="2000" dirty="0" err="1"/>
              <a:t>food</a:t>
            </a:r>
            <a:r>
              <a:rPr lang="it-IT" sz="2000" dirty="0"/>
              <a:t> production.</a:t>
            </a:r>
          </a:p>
          <a:p>
            <a:pPr>
              <a:buNone/>
            </a:pPr>
            <a:endParaRPr lang="it-IT" dirty="0"/>
          </a:p>
        </p:txBody>
      </p:sp>
      <p:pic>
        <p:nvPicPr>
          <p:cNvPr id="5" name="irc_mi" descr="Risultati immagini per how mitigate climate change in agriculture">
            <a:hlinkClick r:id="rId2" tgtFrame="&quot;_blank&quot;"/>
          </p:cNvPr>
          <p:cNvPicPr/>
          <p:nvPr/>
        </p:nvPicPr>
        <p:blipFill>
          <a:blip r:embed="rId3" cstate="email"/>
          <a:srcRect/>
          <a:stretch>
            <a:fillRect/>
          </a:stretch>
        </p:blipFill>
        <p:spPr bwMode="auto">
          <a:xfrm>
            <a:off x="1835696" y="2924944"/>
            <a:ext cx="5904656" cy="316835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err="1" smtClean="0">
                <a:solidFill>
                  <a:schemeClr val="accent3">
                    <a:lumMod val="50000"/>
                  </a:schemeClr>
                </a:solidFill>
                <a:latin typeface="Adobe Gothic Std B" pitchFamily="34" charset="-128"/>
                <a:ea typeface="Adobe Gothic Std B" pitchFamily="34" charset="-128"/>
              </a:rPr>
              <a:t>Sequestering</a:t>
            </a:r>
            <a:r>
              <a:rPr lang="it-IT" sz="3600" dirty="0" smtClean="0">
                <a:solidFill>
                  <a:schemeClr val="accent3">
                    <a:lumMod val="50000"/>
                  </a:schemeClr>
                </a:solidFill>
                <a:latin typeface="Adobe Gothic Std B" pitchFamily="34" charset="-128"/>
                <a:ea typeface="Adobe Gothic Std B" pitchFamily="34" charset="-128"/>
              </a:rPr>
              <a:t> </a:t>
            </a:r>
            <a:r>
              <a:rPr lang="it-IT" sz="3600" dirty="0" err="1">
                <a:solidFill>
                  <a:schemeClr val="accent3">
                    <a:lumMod val="50000"/>
                  </a:schemeClr>
                </a:solidFill>
                <a:latin typeface="Adobe Gothic Std B" pitchFamily="34" charset="-128"/>
                <a:ea typeface="Adobe Gothic Std B" pitchFamily="34" charset="-128"/>
              </a:rPr>
              <a:t>carbon</a:t>
            </a:r>
            <a:r>
              <a:rPr lang="it-IT" sz="3600" dirty="0">
                <a:solidFill>
                  <a:schemeClr val="accent3">
                    <a:lumMod val="50000"/>
                  </a:schemeClr>
                </a:solidFill>
                <a:latin typeface="Adobe Gothic Std B" pitchFamily="34" charset="-128"/>
                <a:ea typeface="Adobe Gothic Std B" pitchFamily="34" charset="-128"/>
              </a:rPr>
              <a:t> </a:t>
            </a:r>
            <a:r>
              <a:rPr lang="it-IT" sz="3600" dirty="0" err="1">
                <a:solidFill>
                  <a:schemeClr val="accent3">
                    <a:lumMod val="50000"/>
                  </a:schemeClr>
                </a:solidFill>
                <a:latin typeface="Adobe Gothic Std B" pitchFamily="34" charset="-128"/>
                <a:ea typeface="Adobe Gothic Std B" pitchFamily="34" charset="-128"/>
              </a:rPr>
              <a:t>while</a:t>
            </a:r>
            <a:r>
              <a:rPr lang="it-IT" sz="3600" dirty="0">
                <a:solidFill>
                  <a:schemeClr val="accent3">
                    <a:lumMod val="50000"/>
                  </a:schemeClr>
                </a:solidFill>
                <a:latin typeface="Adobe Gothic Std B" pitchFamily="34" charset="-128"/>
                <a:ea typeface="Adobe Gothic Std B" pitchFamily="34" charset="-128"/>
              </a:rPr>
              <a:t> </a:t>
            </a:r>
            <a:r>
              <a:rPr lang="it-IT" sz="3600" dirty="0" err="1">
                <a:solidFill>
                  <a:schemeClr val="accent3">
                    <a:lumMod val="50000"/>
                  </a:schemeClr>
                </a:solidFill>
                <a:latin typeface="Adobe Gothic Std B" pitchFamily="34" charset="-128"/>
                <a:ea typeface="Adobe Gothic Std B" pitchFamily="34" charset="-128"/>
              </a:rPr>
              <a:t>maintaining</a:t>
            </a:r>
            <a:r>
              <a:rPr lang="it-IT" sz="3600" dirty="0">
                <a:solidFill>
                  <a:schemeClr val="accent3">
                    <a:lumMod val="50000"/>
                  </a:schemeClr>
                </a:solidFill>
                <a:latin typeface="Adobe Gothic Std B" pitchFamily="34" charset="-128"/>
                <a:ea typeface="Adobe Gothic Std B" pitchFamily="34" charset="-128"/>
              </a:rPr>
              <a:t> </a:t>
            </a:r>
            <a:r>
              <a:rPr lang="it-IT" sz="3600" dirty="0" err="1">
                <a:solidFill>
                  <a:schemeClr val="accent3">
                    <a:lumMod val="50000"/>
                  </a:schemeClr>
                </a:solidFill>
                <a:latin typeface="Adobe Gothic Std B" pitchFamily="34" charset="-128"/>
                <a:ea typeface="Adobe Gothic Std B" pitchFamily="34" charset="-128"/>
              </a:rPr>
              <a:t>food</a:t>
            </a:r>
            <a:r>
              <a:rPr lang="it-IT" sz="3600" dirty="0">
                <a:solidFill>
                  <a:schemeClr val="accent3">
                    <a:lumMod val="50000"/>
                  </a:schemeClr>
                </a:solidFill>
                <a:latin typeface="Adobe Gothic Std B" pitchFamily="34" charset="-128"/>
                <a:ea typeface="Adobe Gothic Std B" pitchFamily="34" charset="-128"/>
              </a:rPr>
              <a:t> production</a:t>
            </a:r>
          </a:p>
        </p:txBody>
      </p:sp>
      <p:pic>
        <p:nvPicPr>
          <p:cNvPr id="4" name="irc_mi" descr="Immagine correlata">
            <a:hlinkClick r:id="rId2" tgtFrame="&quot;_blank&quot;"/>
          </p:cNvPr>
          <p:cNvPicPr>
            <a:picLocks noGrp="1"/>
          </p:cNvPicPr>
          <p:nvPr>
            <p:ph idx="1"/>
          </p:nvPr>
        </p:nvPicPr>
        <p:blipFill>
          <a:blip r:embed="rId3" cstate="email"/>
          <a:srcRect/>
          <a:stretch>
            <a:fillRect/>
          </a:stretch>
        </p:blipFill>
        <p:spPr bwMode="auto">
          <a:xfrm>
            <a:off x="546920" y="1600200"/>
            <a:ext cx="8050160" cy="45259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err="1" smtClean="0">
                <a:solidFill>
                  <a:schemeClr val="accent3">
                    <a:lumMod val="50000"/>
                  </a:schemeClr>
                </a:solidFill>
                <a:latin typeface="Adobe Gothic Std B" pitchFamily="34" charset="-128"/>
                <a:ea typeface="Adobe Gothic Std B" pitchFamily="34" charset="-128"/>
              </a:rPr>
              <a:t>Agroecology</a:t>
            </a:r>
            <a:endParaRPr lang="it-IT" dirty="0">
              <a:solidFill>
                <a:schemeClr val="accent3">
                  <a:lumMod val="50000"/>
                </a:schemeClr>
              </a:solidFill>
              <a:latin typeface="Adobe Gothic Std B" pitchFamily="34" charset="-128"/>
              <a:ea typeface="Adobe Gothic Std B" pitchFamily="34" charset="-128"/>
            </a:endParaRPr>
          </a:p>
        </p:txBody>
      </p:sp>
      <p:sp>
        <p:nvSpPr>
          <p:cNvPr id="3" name="Segnaposto contenuto 2"/>
          <p:cNvSpPr>
            <a:spLocks noGrp="1"/>
          </p:cNvSpPr>
          <p:nvPr>
            <p:ph idx="1"/>
          </p:nvPr>
        </p:nvSpPr>
        <p:spPr>
          <a:xfrm>
            <a:off x="457200" y="1268760"/>
            <a:ext cx="8229600" cy="4857403"/>
          </a:xfrm>
        </p:spPr>
        <p:txBody>
          <a:bodyPr>
            <a:normAutofit/>
          </a:bodyPr>
          <a:lstStyle/>
          <a:p>
            <a:r>
              <a:rPr lang="it-IT" sz="2000" b="1" dirty="0" err="1"/>
              <a:t>Agroecology</a:t>
            </a:r>
            <a:r>
              <a:rPr lang="it-IT" sz="2000" dirty="0"/>
              <a:t> </a:t>
            </a:r>
            <a:r>
              <a:rPr lang="it-IT" sz="2000" dirty="0" err="1"/>
              <a:t>is</a:t>
            </a:r>
            <a:r>
              <a:rPr lang="it-IT" sz="2000" dirty="0"/>
              <a:t> the </a:t>
            </a:r>
            <a:r>
              <a:rPr lang="it-IT" sz="2000" dirty="0" err="1"/>
              <a:t>study</a:t>
            </a:r>
            <a:r>
              <a:rPr lang="it-IT" sz="2000" dirty="0"/>
              <a:t> </a:t>
            </a:r>
            <a:r>
              <a:rPr lang="it-IT" sz="2000" dirty="0" err="1"/>
              <a:t>of</a:t>
            </a:r>
            <a:r>
              <a:rPr lang="it-IT" sz="2000" dirty="0"/>
              <a:t> </a:t>
            </a:r>
            <a:r>
              <a:rPr lang="it-IT" sz="2000" dirty="0" err="1">
                <a:solidFill>
                  <a:schemeClr val="bg2">
                    <a:lumMod val="10000"/>
                  </a:schemeClr>
                </a:solidFill>
                <a:hlinkClick r:id="rId2" tooltip="Applied ecology"/>
              </a:rPr>
              <a:t>ecological</a:t>
            </a:r>
            <a:r>
              <a:rPr lang="it-IT" sz="2000" dirty="0">
                <a:solidFill>
                  <a:schemeClr val="bg2">
                    <a:lumMod val="10000"/>
                  </a:schemeClr>
                </a:solidFill>
                <a:hlinkClick r:id="rId2" tooltip="Applied ecology"/>
              </a:rPr>
              <a:t> </a:t>
            </a:r>
            <a:r>
              <a:rPr lang="it-IT" sz="2000" dirty="0" err="1">
                <a:solidFill>
                  <a:schemeClr val="bg2">
                    <a:lumMod val="10000"/>
                  </a:schemeClr>
                </a:solidFill>
                <a:hlinkClick r:id="rId2" tooltip="Applied ecology"/>
              </a:rPr>
              <a:t>processes</a:t>
            </a:r>
            <a:r>
              <a:rPr lang="it-IT" sz="2000" dirty="0">
                <a:solidFill>
                  <a:schemeClr val="bg2">
                    <a:lumMod val="10000"/>
                  </a:schemeClr>
                </a:solidFill>
              </a:rPr>
              <a:t> </a:t>
            </a:r>
            <a:r>
              <a:rPr lang="it-IT" sz="2000" dirty="0" err="1"/>
              <a:t>applied</a:t>
            </a:r>
            <a:r>
              <a:rPr lang="it-IT" sz="2000" dirty="0"/>
              <a:t> </a:t>
            </a:r>
            <a:r>
              <a:rPr lang="it-IT" sz="2000" dirty="0" err="1"/>
              <a:t>to</a:t>
            </a:r>
            <a:r>
              <a:rPr lang="it-IT" sz="2000" dirty="0"/>
              <a:t> </a:t>
            </a:r>
            <a:r>
              <a:rPr lang="it-IT" sz="2000" dirty="0" err="1">
                <a:hlinkClick r:id="rId3"/>
              </a:rPr>
              <a:t>agricultural</a:t>
            </a:r>
            <a:r>
              <a:rPr lang="it-IT" sz="2000" dirty="0"/>
              <a:t> production </a:t>
            </a:r>
            <a:r>
              <a:rPr lang="it-IT" sz="2000" dirty="0" err="1"/>
              <a:t>systems</a:t>
            </a:r>
            <a:r>
              <a:rPr lang="it-IT" sz="2000" dirty="0"/>
              <a:t>.</a:t>
            </a:r>
          </a:p>
          <a:p>
            <a:r>
              <a:rPr lang="it-IT" sz="2000" dirty="0" err="1"/>
              <a:t>Agroecology</a:t>
            </a:r>
            <a:r>
              <a:rPr lang="it-IT" sz="2000" dirty="0"/>
              <a:t> </a:t>
            </a:r>
            <a:r>
              <a:rPr lang="it-IT" sz="2000" dirty="0" err="1"/>
              <a:t>is</a:t>
            </a:r>
            <a:r>
              <a:rPr lang="it-IT" sz="2000" dirty="0"/>
              <a:t> </a:t>
            </a:r>
            <a:r>
              <a:rPr lang="it-IT" sz="2000" dirty="0" err="1"/>
              <a:t>an</a:t>
            </a:r>
            <a:r>
              <a:rPr lang="it-IT" sz="2000" dirty="0"/>
              <a:t> </a:t>
            </a:r>
            <a:r>
              <a:rPr lang="it-IT" sz="2000" dirty="0" err="1"/>
              <a:t>integrated</a:t>
            </a:r>
            <a:r>
              <a:rPr lang="it-IT" sz="2000" dirty="0"/>
              <a:t> </a:t>
            </a:r>
            <a:r>
              <a:rPr lang="it-IT" sz="2000" dirty="0" err="1"/>
              <a:t>approach</a:t>
            </a:r>
            <a:r>
              <a:rPr lang="it-IT" sz="2000" dirty="0"/>
              <a:t> </a:t>
            </a:r>
            <a:r>
              <a:rPr lang="it-IT" sz="2000" dirty="0" err="1"/>
              <a:t>that</a:t>
            </a:r>
            <a:r>
              <a:rPr lang="it-IT" sz="2000" dirty="0"/>
              <a:t> </a:t>
            </a:r>
            <a:r>
              <a:rPr lang="it-IT" sz="2000" dirty="0" err="1"/>
              <a:t>simultaneously</a:t>
            </a:r>
            <a:r>
              <a:rPr lang="it-IT" sz="2000" dirty="0"/>
              <a:t> </a:t>
            </a:r>
            <a:r>
              <a:rPr lang="it-IT" sz="2000" dirty="0" err="1"/>
              <a:t>applies</a:t>
            </a:r>
            <a:r>
              <a:rPr lang="it-IT" sz="2000" dirty="0"/>
              <a:t> </a:t>
            </a:r>
            <a:r>
              <a:rPr lang="it-IT" sz="2000" dirty="0" err="1" smtClean="0"/>
              <a:t>ecological</a:t>
            </a:r>
            <a:r>
              <a:rPr lang="it-IT" sz="2000" dirty="0" smtClean="0"/>
              <a:t> and </a:t>
            </a:r>
            <a:r>
              <a:rPr lang="it-IT" sz="2000" dirty="0"/>
              <a:t>social </a:t>
            </a:r>
            <a:r>
              <a:rPr lang="it-IT" sz="2000" dirty="0" err="1"/>
              <a:t>concepts</a:t>
            </a:r>
            <a:r>
              <a:rPr lang="it-IT" sz="2000" dirty="0"/>
              <a:t> and </a:t>
            </a:r>
            <a:r>
              <a:rPr lang="it-IT" sz="2000" dirty="0" err="1"/>
              <a:t>principles</a:t>
            </a:r>
            <a:r>
              <a:rPr lang="it-IT" sz="2000" dirty="0"/>
              <a:t> </a:t>
            </a:r>
            <a:r>
              <a:rPr lang="it-IT" sz="2000" dirty="0" err="1"/>
              <a:t>to</a:t>
            </a:r>
            <a:r>
              <a:rPr lang="it-IT" sz="2000" dirty="0"/>
              <a:t> the design and management </a:t>
            </a:r>
            <a:r>
              <a:rPr lang="it-IT" sz="2000" dirty="0" err="1"/>
              <a:t>of</a:t>
            </a:r>
            <a:r>
              <a:rPr lang="it-IT" sz="2000" dirty="0"/>
              <a:t> </a:t>
            </a:r>
            <a:r>
              <a:rPr lang="it-IT" sz="2000" dirty="0" err="1"/>
              <a:t>food</a:t>
            </a:r>
            <a:r>
              <a:rPr lang="it-IT" sz="2000" dirty="0"/>
              <a:t> </a:t>
            </a:r>
            <a:r>
              <a:rPr lang="it-IT" sz="2000" dirty="0" smtClean="0"/>
              <a:t>and </a:t>
            </a:r>
            <a:r>
              <a:rPr lang="it-IT" sz="2000" dirty="0" err="1" smtClean="0"/>
              <a:t>agricultural</a:t>
            </a:r>
            <a:r>
              <a:rPr lang="it-IT" sz="2000" dirty="0" smtClean="0"/>
              <a:t> </a:t>
            </a:r>
            <a:r>
              <a:rPr lang="it-IT" sz="2000" dirty="0" err="1"/>
              <a:t>systems</a:t>
            </a:r>
            <a:r>
              <a:rPr lang="it-IT" sz="2000" dirty="0"/>
              <a:t>. </a:t>
            </a:r>
            <a:r>
              <a:rPr lang="it-IT" sz="2000" dirty="0" err="1"/>
              <a:t>It</a:t>
            </a:r>
            <a:r>
              <a:rPr lang="it-IT" sz="2000" dirty="0"/>
              <a:t> </a:t>
            </a:r>
            <a:r>
              <a:rPr lang="it-IT" sz="2000" dirty="0" err="1"/>
              <a:t>seeks</a:t>
            </a:r>
            <a:r>
              <a:rPr lang="it-IT" sz="2000" dirty="0"/>
              <a:t> </a:t>
            </a:r>
            <a:r>
              <a:rPr lang="it-IT" sz="2000" dirty="0" err="1"/>
              <a:t>to</a:t>
            </a:r>
            <a:r>
              <a:rPr lang="it-IT" sz="2000" dirty="0"/>
              <a:t> </a:t>
            </a:r>
            <a:r>
              <a:rPr lang="it-IT" sz="2000" dirty="0" err="1"/>
              <a:t>optimize</a:t>
            </a:r>
            <a:r>
              <a:rPr lang="it-IT" sz="2000" dirty="0"/>
              <a:t> the </a:t>
            </a:r>
            <a:r>
              <a:rPr lang="it-IT" sz="2000" dirty="0" err="1"/>
              <a:t>interactions</a:t>
            </a:r>
            <a:r>
              <a:rPr lang="it-IT" sz="2000" dirty="0"/>
              <a:t> </a:t>
            </a:r>
            <a:r>
              <a:rPr lang="it-IT" sz="2000" dirty="0" err="1"/>
              <a:t>between</a:t>
            </a:r>
            <a:r>
              <a:rPr lang="it-IT" sz="2000" dirty="0"/>
              <a:t> </a:t>
            </a:r>
            <a:r>
              <a:rPr lang="it-IT" sz="2000" dirty="0" err="1" smtClean="0"/>
              <a:t>plants</a:t>
            </a:r>
            <a:r>
              <a:rPr lang="it-IT" sz="2000" dirty="0" smtClean="0"/>
              <a:t>, </a:t>
            </a:r>
            <a:r>
              <a:rPr lang="it-IT" sz="2000" dirty="0" err="1" smtClean="0"/>
              <a:t>animals</a:t>
            </a:r>
            <a:r>
              <a:rPr lang="it-IT" sz="2000" dirty="0"/>
              <a:t>, </a:t>
            </a:r>
            <a:r>
              <a:rPr lang="it-IT" sz="2000" dirty="0" err="1"/>
              <a:t>humans</a:t>
            </a:r>
            <a:r>
              <a:rPr lang="it-IT" sz="2000" dirty="0"/>
              <a:t> and the </a:t>
            </a:r>
            <a:r>
              <a:rPr lang="it-IT" sz="2000" dirty="0" err="1"/>
              <a:t>environment</a:t>
            </a:r>
            <a:r>
              <a:rPr lang="it-IT" sz="2000" dirty="0"/>
              <a:t> </a:t>
            </a:r>
            <a:r>
              <a:rPr lang="it-IT" sz="2000" dirty="0" err="1"/>
              <a:t>while</a:t>
            </a:r>
            <a:r>
              <a:rPr lang="it-IT" sz="2000" dirty="0"/>
              <a:t> </a:t>
            </a:r>
            <a:r>
              <a:rPr lang="it-IT" sz="2000" dirty="0" err="1"/>
              <a:t>taking</a:t>
            </a:r>
            <a:r>
              <a:rPr lang="it-IT" sz="2000" dirty="0"/>
              <a:t> </a:t>
            </a:r>
            <a:r>
              <a:rPr lang="it-IT" sz="2000" dirty="0" err="1"/>
              <a:t>into</a:t>
            </a:r>
            <a:r>
              <a:rPr lang="it-IT" sz="2000" dirty="0"/>
              <a:t> </a:t>
            </a:r>
            <a:r>
              <a:rPr lang="it-IT" sz="2000" dirty="0" err="1"/>
              <a:t>consideration</a:t>
            </a:r>
            <a:r>
              <a:rPr lang="it-IT" sz="2000" dirty="0"/>
              <a:t> the </a:t>
            </a:r>
            <a:r>
              <a:rPr lang="it-IT" sz="2000" dirty="0" smtClean="0"/>
              <a:t>social </a:t>
            </a:r>
            <a:r>
              <a:rPr lang="it-IT" sz="2000" dirty="0" err="1" smtClean="0"/>
              <a:t>aspects</a:t>
            </a:r>
            <a:r>
              <a:rPr lang="it-IT" sz="2000" dirty="0" smtClean="0"/>
              <a:t> </a:t>
            </a:r>
            <a:r>
              <a:rPr lang="it-IT" sz="2000" dirty="0" err="1"/>
              <a:t>that</a:t>
            </a:r>
            <a:r>
              <a:rPr lang="it-IT" sz="2000" dirty="0"/>
              <a:t> </a:t>
            </a:r>
            <a:r>
              <a:rPr lang="it-IT" sz="2000" dirty="0" err="1"/>
              <a:t>need</a:t>
            </a:r>
            <a:r>
              <a:rPr lang="it-IT" sz="2000" dirty="0"/>
              <a:t> </a:t>
            </a:r>
            <a:r>
              <a:rPr lang="it-IT" sz="2000" dirty="0" err="1"/>
              <a:t>to</a:t>
            </a:r>
            <a:r>
              <a:rPr lang="it-IT" sz="2000" dirty="0"/>
              <a:t> </a:t>
            </a:r>
            <a:r>
              <a:rPr lang="it-IT" sz="2000" dirty="0" err="1"/>
              <a:t>be</a:t>
            </a:r>
            <a:r>
              <a:rPr lang="it-IT" sz="2000" dirty="0"/>
              <a:t> </a:t>
            </a:r>
            <a:r>
              <a:rPr lang="it-IT" sz="2000" dirty="0" err="1"/>
              <a:t>addressed</a:t>
            </a:r>
            <a:r>
              <a:rPr lang="it-IT" sz="2000" dirty="0"/>
              <a:t> </a:t>
            </a:r>
            <a:r>
              <a:rPr lang="it-IT" sz="2000" dirty="0" err="1"/>
              <a:t>for</a:t>
            </a:r>
            <a:r>
              <a:rPr lang="it-IT" sz="2000" dirty="0"/>
              <a:t> a </a:t>
            </a:r>
            <a:r>
              <a:rPr lang="it-IT" sz="2000" dirty="0" err="1"/>
              <a:t>sustainable</a:t>
            </a:r>
            <a:r>
              <a:rPr lang="it-IT" sz="2000" dirty="0"/>
              <a:t> and fair </a:t>
            </a:r>
            <a:r>
              <a:rPr lang="it-IT" sz="2000" dirty="0" err="1"/>
              <a:t>food</a:t>
            </a:r>
            <a:r>
              <a:rPr lang="it-IT" sz="2000" dirty="0"/>
              <a:t> system.</a:t>
            </a:r>
          </a:p>
          <a:p>
            <a:pPr>
              <a:buNone/>
            </a:pPr>
            <a:r>
              <a:rPr lang="it-IT" sz="2000" dirty="0"/>
              <a:t> </a:t>
            </a:r>
          </a:p>
          <a:p>
            <a:pPr>
              <a:buNone/>
            </a:pPr>
            <a:endParaRPr lang="it-IT" dirty="0"/>
          </a:p>
        </p:txBody>
      </p:sp>
      <p:pic>
        <p:nvPicPr>
          <p:cNvPr id="4" name="irc_mi" descr="Risultati immagini per how mitigate climate change in agriculture">
            <a:hlinkClick r:id="rId4" tgtFrame="&quot;_blank&quot;"/>
          </p:cNvPr>
          <p:cNvPicPr/>
          <p:nvPr/>
        </p:nvPicPr>
        <p:blipFill>
          <a:blip r:embed="rId5" cstate="email"/>
          <a:srcRect/>
          <a:stretch>
            <a:fillRect/>
          </a:stretch>
        </p:blipFill>
        <p:spPr bwMode="auto">
          <a:xfrm>
            <a:off x="539552" y="4005064"/>
            <a:ext cx="4680520" cy="2448272"/>
          </a:xfrm>
          <a:prstGeom prst="rect">
            <a:avLst/>
          </a:prstGeom>
          <a:noFill/>
          <a:ln w="9525">
            <a:noFill/>
            <a:miter lim="800000"/>
            <a:headEnd/>
            <a:tailEnd/>
          </a:ln>
        </p:spPr>
      </p:pic>
      <p:pic>
        <p:nvPicPr>
          <p:cNvPr id="5" name="irc_mi" descr="Risultati immagini per agroecology">
            <a:hlinkClick r:id="rId6" tgtFrame="&quot;_blank&quot;"/>
          </p:cNvPr>
          <p:cNvPicPr/>
          <p:nvPr/>
        </p:nvPicPr>
        <p:blipFill>
          <a:blip r:embed="rId7" cstate="email"/>
          <a:srcRect/>
          <a:stretch>
            <a:fillRect/>
          </a:stretch>
        </p:blipFill>
        <p:spPr bwMode="auto">
          <a:xfrm>
            <a:off x="5508104" y="3933056"/>
            <a:ext cx="3168352" cy="252028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TotalTime>
  <Words>519</Words>
  <Application>Microsoft Office PowerPoint</Application>
  <PresentationFormat>Presentazione su schermo (4:3)</PresentationFormat>
  <Paragraphs>28</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    AGRICULTURE AND CLIMATE CHANGES</vt:lpstr>
      <vt:lpstr>Diapositiva 2</vt:lpstr>
      <vt:lpstr>Agriculture and climate changes</vt:lpstr>
      <vt:lpstr>Agriculture and climate changes</vt:lpstr>
      <vt:lpstr> How does agriculture contribute to climate change? </vt:lpstr>
      <vt:lpstr>Diapositiva 6</vt:lpstr>
      <vt:lpstr>Climate change mitigation</vt:lpstr>
      <vt:lpstr>Sequestering carbon while maintaining food production</vt:lpstr>
      <vt:lpstr>Agroecology</vt:lpstr>
      <vt:lpstr> Adaptation to climate change and some crop protection </vt:lpstr>
      <vt:lpstr>Agricultural water</vt:lpstr>
      <vt:lpstr>Agriculture and climate changes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AGRICULTURE AND CLIMATE CHANGES</dc:title>
  <dc:creator>Fausto</dc:creator>
  <cp:lastModifiedBy>Fausto</cp:lastModifiedBy>
  <cp:revision>31</cp:revision>
  <dcterms:created xsi:type="dcterms:W3CDTF">2019-06-26T06:12:17Z</dcterms:created>
  <dcterms:modified xsi:type="dcterms:W3CDTF">2019-06-26T09:16:21Z</dcterms:modified>
</cp:coreProperties>
</file>