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8640763" cy="6840538"/>
  <p:notesSz cx="6858000" cy="9144000"/>
  <p:defaultTextStyle>
    <a:defPPr>
      <a:defRPr lang="it-IT"/>
    </a:defPPr>
    <a:lvl1pPr marL="0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574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149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7723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0298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2873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5448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8022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0597" algn="l" defTabSz="9051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646" autoAdjust="0"/>
  </p:normalViewPr>
  <p:slideViewPr>
    <p:cSldViewPr>
      <p:cViewPr varScale="1">
        <p:scale>
          <a:sx n="79" d="100"/>
          <a:sy n="79" d="100"/>
        </p:scale>
        <p:origin x="1694" y="77"/>
      </p:cViewPr>
      <p:guideLst>
        <p:guide orient="horz" pos="2155"/>
        <p:guide pos="2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04045" y="1368108"/>
            <a:ext cx="7419535" cy="1824144"/>
          </a:xfrm>
          <a:ln>
            <a:noFill/>
          </a:ln>
        </p:spPr>
        <p:txBody>
          <a:bodyPr vert="horz" tIns="0" rIns="1810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04045" y="3220316"/>
            <a:ext cx="7422416" cy="1748138"/>
          </a:xfrm>
        </p:spPr>
        <p:txBody>
          <a:bodyPr lIns="0" rIns="18103"/>
          <a:lstStyle>
            <a:lvl1pPr marL="0" marR="45258" indent="0" algn="r">
              <a:buNone/>
              <a:defRPr>
                <a:solidFill>
                  <a:schemeClr val="tx1"/>
                </a:solidFill>
              </a:defRPr>
            </a:lvl1pPr>
            <a:lvl2pPr marL="452574" indent="0" algn="ctr">
              <a:buNone/>
            </a:lvl2pPr>
            <a:lvl3pPr marL="905149" indent="0" algn="ctr">
              <a:buNone/>
            </a:lvl3pPr>
            <a:lvl4pPr marL="1357723" indent="0" algn="ctr">
              <a:buNone/>
            </a:lvl4pPr>
            <a:lvl5pPr marL="1810298" indent="0" algn="ctr">
              <a:buNone/>
            </a:lvl5pPr>
            <a:lvl6pPr marL="2262873" indent="0" algn="ctr">
              <a:buNone/>
            </a:lvl6pPr>
            <a:lvl7pPr marL="2715448" indent="0" algn="ctr">
              <a:buNone/>
            </a:lvl7pPr>
            <a:lvl8pPr marL="3168022" indent="0" algn="ctr">
              <a:buNone/>
            </a:lvl8pPr>
            <a:lvl9pPr marL="3620597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264554" y="912073"/>
            <a:ext cx="1944172" cy="5198492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32038" y="912073"/>
            <a:ext cx="5688503" cy="5198492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1164" y="1313384"/>
            <a:ext cx="7344648" cy="135898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1164" y="2697779"/>
            <a:ext cx="7344648" cy="1505867"/>
          </a:xfrm>
        </p:spPr>
        <p:txBody>
          <a:bodyPr lIns="45258" rIns="45258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702295"/>
            <a:ext cx="7776687" cy="114009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32039" y="1915197"/>
            <a:ext cx="3816337" cy="4423548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92389" y="1915197"/>
            <a:ext cx="3816337" cy="4423548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702295"/>
            <a:ext cx="7776687" cy="1140090"/>
          </a:xfrm>
        </p:spPr>
        <p:txBody>
          <a:bodyPr tIns="45258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32038" y="1850525"/>
            <a:ext cx="3817838" cy="657673"/>
          </a:xfrm>
        </p:spPr>
        <p:txBody>
          <a:bodyPr lIns="45258" tIns="0" rIns="45258" bIns="0" anchor="ctr">
            <a:noAutofit/>
          </a:bodyPr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389389" y="1855023"/>
            <a:ext cx="3819337" cy="653176"/>
          </a:xfrm>
        </p:spPr>
        <p:txBody>
          <a:bodyPr lIns="45258" tIns="0" rIns="45258" bIns="0" anchor="ctr"/>
          <a:lstStyle>
            <a:lvl1pPr marL="0" indent="0">
              <a:buNone/>
              <a:defRPr sz="2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32038" y="2508198"/>
            <a:ext cx="3817838" cy="3835928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389389" y="2508198"/>
            <a:ext cx="3819337" cy="3835928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9" y="702295"/>
            <a:ext cx="7848693" cy="1140090"/>
          </a:xfrm>
        </p:spPr>
        <p:txBody>
          <a:bodyPr vert="horz" tIns="4525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8058" y="513043"/>
            <a:ext cx="2592229" cy="115909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48058" y="1672133"/>
            <a:ext cx="2592229" cy="4560359"/>
          </a:xfrm>
        </p:spPr>
        <p:txBody>
          <a:bodyPr lIns="18103" rIns="1810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378299" y="1672133"/>
            <a:ext cx="4830427" cy="4560359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2991527" y="1105256"/>
            <a:ext cx="4968439" cy="410432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4" tIns="45258" rIns="90514" bIns="4525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7563630" y="5346123"/>
            <a:ext cx="146894" cy="1550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14" tIns="45258" rIns="90514" bIns="4525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051" y="1174001"/>
            <a:ext cx="2091064" cy="1578591"/>
          </a:xfrm>
        </p:spPr>
        <p:txBody>
          <a:bodyPr vert="horz" lIns="45258" tIns="45258" rIns="45258" bIns="45258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6051" y="2821583"/>
            <a:ext cx="2088185" cy="2173771"/>
          </a:xfrm>
        </p:spPr>
        <p:txBody>
          <a:bodyPr lIns="63360" rIns="45258" bIns="45258" anchor="t"/>
          <a:lstStyle>
            <a:lvl1pPr marL="0" indent="0" algn="l">
              <a:spcBef>
                <a:spcPts val="248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632675" y="6340167"/>
            <a:ext cx="576051" cy="364195"/>
          </a:xfrm>
        </p:spPr>
        <p:txBody>
          <a:bodyPr/>
          <a:lstStyle/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293954" y="1196463"/>
            <a:ext cx="4363585" cy="392190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000" y="5801790"/>
            <a:ext cx="8658764" cy="10387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14" tIns="45258" rIns="90514" bIns="4525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140366" y="6203989"/>
            <a:ext cx="4500397" cy="6365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14" tIns="45258" rIns="90514" bIns="4525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000" y="-7126"/>
            <a:ext cx="8658764" cy="103874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14" tIns="45258" rIns="90514" bIns="4525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140366" y="-7125"/>
            <a:ext cx="4500397" cy="6365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514" tIns="45258" rIns="90514" bIns="4525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32038" y="702295"/>
            <a:ext cx="7776687" cy="1140090"/>
          </a:xfrm>
          <a:prstGeom prst="rect">
            <a:avLst/>
          </a:prstGeom>
        </p:spPr>
        <p:txBody>
          <a:bodyPr vert="horz" lIns="0" tIns="45258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32038" y="1930552"/>
            <a:ext cx="7776687" cy="4377944"/>
          </a:xfrm>
          <a:prstGeom prst="rect">
            <a:avLst/>
          </a:prstGeom>
        </p:spPr>
        <p:txBody>
          <a:bodyPr vert="horz" lIns="90514" tIns="45258" rIns="90514" bIns="45258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32038" y="6340167"/>
            <a:ext cx="2016179" cy="36419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F67296-9E7F-4B0C-9541-B6F7E1248437}" type="datetimeFigureOut">
              <a:rPr lang="it-IT" smtClean="0"/>
              <a:pPr/>
              <a:t>22/04/2019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520223" y="6340167"/>
            <a:ext cx="3168280" cy="36419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488661" y="6340167"/>
            <a:ext cx="720064" cy="36419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194D53-3A94-4CA1-9269-60C4D60E2647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7971" y="201894"/>
            <a:ext cx="8675300" cy="647571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1544" indent="-2715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3604" indent="-24439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49" indent="-24439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76694" indent="-20818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8239" indent="-20818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9783" indent="-20818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813" indent="-1810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72358" indent="-18103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43902" indent="-1810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2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5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0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15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68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20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5925" y="467941"/>
            <a:ext cx="7419535" cy="1728191"/>
          </a:xfrm>
        </p:spPr>
        <p:txBody>
          <a:bodyPr>
            <a:normAutofit/>
          </a:bodyPr>
          <a:lstStyle/>
          <a:p>
            <a:pPr algn="l"/>
            <a:r>
              <a:rPr lang="hr-HR" sz="1800" b="0" dirty="0">
                <a:solidFill>
                  <a:schemeClr val="accent1"/>
                </a:solidFill>
                <a:effectLst/>
              </a:rPr>
              <a:t>Erasmus+ project 2018-2020</a:t>
            </a:r>
            <a:br>
              <a:rPr lang="hr-HR" sz="1800" b="0" dirty="0">
                <a:solidFill>
                  <a:schemeClr val="accent1"/>
                </a:solidFill>
                <a:effectLst/>
              </a:rPr>
            </a:br>
            <a:r>
              <a:rPr lang="hr-HR" sz="1800" b="0" dirty="0">
                <a:solidFill>
                  <a:schemeClr val="accent1"/>
                </a:solidFill>
                <a:effectLst/>
              </a:rPr>
              <a:t>2018-1-HR01-KA229- 047516</a:t>
            </a:r>
            <a:br>
              <a:rPr lang="it-IT" sz="1800" b="0" dirty="0">
                <a:solidFill>
                  <a:schemeClr val="accent1"/>
                </a:solidFill>
                <a:effectLst/>
              </a:rPr>
            </a:br>
            <a:r>
              <a:rPr lang="hr-HR" sz="1800" b="0" dirty="0">
                <a:solidFill>
                  <a:schemeClr val="accent1"/>
                </a:solidFill>
                <a:effectLst/>
              </a:rPr>
              <a:t>Stop Climate Change – Together Europe Achieves More   </a:t>
            </a:r>
            <a:br>
              <a:rPr lang="it-IT" sz="1800" b="0" dirty="0">
                <a:solidFill>
                  <a:schemeClr val="accent1"/>
                </a:solidFill>
                <a:effectLst/>
              </a:rPr>
            </a:br>
            <a:endParaRPr lang="it-IT" sz="1800" b="0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9941" y="3276253"/>
            <a:ext cx="7422416" cy="272023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MEETING IN VINKOVCI </a:t>
            </a:r>
          </a:p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l"/>
            <a:r>
              <a:rPr lang="it-IT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March 2019</a:t>
            </a:r>
          </a:p>
        </p:txBody>
      </p:sp>
      <p:pic>
        <p:nvPicPr>
          <p:cNvPr id="7" name="Immagine 6" descr="C:\Documents and Settings\Marin\My Documents\Erasmus logo (2)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4637" y="971997"/>
            <a:ext cx="1247770" cy="1080120"/>
          </a:xfrm>
          <a:prstGeom prst="rect">
            <a:avLst/>
          </a:prstGeom>
          <a:noFill/>
        </p:spPr>
      </p:pic>
      <p:pic>
        <p:nvPicPr>
          <p:cNvPr id="8" name="Immagine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2509" y="4644405"/>
            <a:ext cx="1152128" cy="1296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Fausto\Desktop\image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8653" y="4644405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251917"/>
            <a:ext cx="7776687" cy="576064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7030A0"/>
                </a:solidFill>
              </a:rPr>
              <a:t>ILOK and wine </a:t>
            </a:r>
            <a:r>
              <a:rPr lang="it-IT" sz="2800" dirty="0" err="1">
                <a:solidFill>
                  <a:srgbClr val="7030A0"/>
                </a:solidFill>
              </a:rPr>
              <a:t>cellars</a:t>
            </a:r>
            <a:endParaRPr lang="it-IT" sz="2800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965" y="971997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973" y="3780309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4437" y="971997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96445" y="3636293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179909"/>
            <a:ext cx="7776687" cy="576064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</a:rPr>
              <a:t>PRINCIPOVAC</a:t>
            </a:r>
          </a:p>
        </p:txBody>
      </p:sp>
      <p:pic>
        <p:nvPicPr>
          <p:cNvPr id="5" name="Picture 3" descr="C:\Users\Fausto\Pictures\Erasmus+ 2018-2020 Grecia\meeting in Vinkovci\19 marzo\55635141_769230070123160_453364835673964544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949" y="1044005"/>
            <a:ext cx="3816350" cy="2862263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2613" y="26955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323925"/>
            <a:ext cx="7776687" cy="432048"/>
          </a:xfrm>
        </p:spPr>
        <p:txBody>
          <a:bodyPr>
            <a:noAutofit/>
          </a:bodyPr>
          <a:lstStyle/>
          <a:p>
            <a:pPr algn="ctr"/>
            <a:r>
              <a:rPr lang="hr-HR" sz="2800" b="1" dirty="0">
                <a:solidFill>
                  <a:schemeClr val="accent4">
                    <a:lumMod val="50000"/>
                  </a:schemeClr>
                </a:solidFill>
              </a:rPr>
              <a:t>Spačva</a:t>
            </a:r>
            <a:r>
              <a:rPr lang="it-IT" sz="2800" b="1" dirty="0">
                <a:solidFill>
                  <a:schemeClr val="accent4">
                    <a:lumMod val="50000"/>
                  </a:schemeClr>
                </a:solidFill>
              </a:rPr>
              <a:t>, a </a:t>
            </a:r>
            <a:r>
              <a:rPr lang="it-IT" sz="2800" b="1" dirty="0" err="1">
                <a:solidFill>
                  <a:schemeClr val="accent4">
                    <a:lumMod val="50000"/>
                  </a:schemeClr>
                </a:solidFill>
              </a:rPr>
              <a:t>wood</a:t>
            </a:r>
            <a:r>
              <a:rPr lang="it-IT" sz="2800" b="1" dirty="0">
                <a:solidFill>
                  <a:schemeClr val="accent4">
                    <a:lumMod val="50000"/>
                  </a:schemeClr>
                </a:solidFill>
              </a:rPr>
              <a:t> processing company</a:t>
            </a:r>
            <a:endParaRPr lang="it-IT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2206" y="897649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Fausto\Pictures\Erasmus+ 2018-2020 Grecia\meeting in Vinkovci\20 marzo\53903841_2405111243077375_3798301220670537728_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4397" y="3924325"/>
            <a:ext cx="3672408" cy="2214786"/>
          </a:xfrm>
          <a:prstGeom prst="rect">
            <a:avLst/>
          </a:prstGeom>
          <a:noFill/>
        </p:spPr>
      </p:pic>
      <p:pic>
        <p:nvPicPr>
          <p:cNvPr id="11269" name="Picture 5" descr="C:\Users\Fausto\Pictures\Erasmus+ 2018-2020 Grecia\meeting in Vinkovci\20 marzo\54391519_2405111486410684_523585104979689472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8013" y="3852317"/>
            <a:ext cx="2952328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179909"/>
            <a:ext cx="7776687" cy="432048"/>
          </a:xfrm>
        </p:spPr>
        <p:txBody>
          <a:bodyPr>
            <a:noAutofit/>
          </a:bodyPr>
          <a:lstStyle/>
          <a:p>
            <a:pPr algn="ctr"/>
            <a:r>
              <a:rPr lang="it-IT" sz="2800" dirty="0" err="1">
                <a:solidFill>
                  <a:srgbClr val="002060"/>
                </a:solidFill>
              </a:rPr>
              <a:t>Banja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  <a:r>
              <a:rPr lang="it-IT" sz="2800" dirty="0" err="1">
                <a:solidFill>
                  <a:srgbClr val="002060"/>
                </a:solidFill>
              </a:rPr>
              <a:t>lake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949" y="827981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6405" y="1044005"/>
            <a:ext cx="3816350" cy="254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arin\My Documents\SCC, Sastanak, Vinkovci, za ppt\DSCN57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20107" y="3906267"/>
            <a:ext cx="3456384" cy="2594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179909"/>
            <a:ext cx="7776687" cy="648072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</a:rPr>
              <a:t>PLAY: “Down in the </a:t>
            </a:r>
            <a:r>
              <a:rPr lang="it-IT" sz="2800" dirty="0" err="1">
                <a:solidFill>
                  <a:srgbClr val="C00000"/>
                </a:solidFill>
              </a:rPr>
              <a:t>Dumps</a:t>
            </a:r>
            <a:r>
              <a:rPr lang="it-IT" sz="2800" dirty="0">
                <a:solidFill>
                  <a:srgbClr val="C00000"/>
                </a:solidFill>
              </a:rPr>
              <a:t>” - performance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941" y="1260029"/>
            <a:ext cx="3816350" cy="32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2613" y="2260600"/>
            <a:ext cx="3816350" cy="331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48058" y="513044"/>
            <a:ext cx="2592229" cy="891002"/>
          </a:xfrm>
        </p:spPr>
        <p:txBody>
          <a:bodyPr/>
          <a:lstStyle/>
          <a:p>
            <a:pPr algn="ctr"/>
            <a:r>
              <a:rPr lang="it-IT" sz="2800" dirty="0" err="1">
                <a:solidFill>
                  <a:srgbClr val="FF0000"/>
                </a:solidFill>
              </a:rPr>
              <a:t>Activities</a:t>
            </a:r>
            <a:r>
              <a:rPr lang="it-IT" sz="2800" dirty="0">
                <a:solidFill>
                  <a:srgbClr val="FF0000"/>
                </a:solidFill>
              </a:rPr>
              <a:t> at Red Cross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2"/>
          </p:nvPr>
        </p:nvSpPr>
        <p:spPr>
          <a:xfrm>
            <a:off x="503957" y="1620069"/>
            <a:ext cx="2592229" cy="4992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Verdana" pitchFamily="34" charset="0"/>
                <a:ea typeface="Verdana" pitchFamily="34" charset="0"/>
              </a:rPr>
              <a:t>Students attended a lecture at Red Cross </a:t>
            </a:r>
            <a:r>
              <a:rPr lang="en-US" sz="1800" dirty="0" err="1">
                <a:latin typeface="Verdana" pitchFamily="34" charset="0"/>
                <a:ea typeface="Verdana" pitchFamily="34" charset="0"/>
              </a:rPr>
              <a:t>Vinkovci</a:t>
            </a:r>
            <a:r>
              <a:rPr lang="en-US" sz="1800" dirty="0">
                <a:latin typeface="Verdana" pitchFamily="34" charset="0"/>
                <a:ea typeface="Verdana" pitchFamily="34" charset="0"/>
              </a:rPr>
              <a:t>  about the role of Red Cross organization and they had a short first-aid course.</a:t>
            </a:r>
            <a:endParaRPr lang="it-IT" sz="1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8573" y="3204245"/>
            <a:ext cx="2325363" cy="31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2269" y="2988221"/>
            <a:ext cx="2592288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0421" y="539949"/>
            <a:ext cx="3024187" cy="22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32038" y="107901"/>
            <a:ext cx="7776687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/>
              <a:t>VINKOVCI: City </a:t>
            </a:r>
            <a:r>
              <a:rPr lang="it-IT" sz="2800" dirty="0" err="1"/>
              <a:t>centre</a:t>
            </a:r>
            <a:br>
              <a:rPr lang="it-IT" sz="2800" dirty="0"/>
            </a:br>
            <a:r>
              <a:rPr lang="it-IT" sz="2800" dirty="0" err="1"/>
              <a:t>Stall</a:t>
            </a:r>
            <a:r>
              <a:rPr lang="it-IT" sz="2800" dirty="0"/>
              <a:t> </a:t>
            </a:r>
            <a:r>
              <a:rPr lang="it-IT" sz="2800" dirty="0" err="1"/>
              <a:t>for</a:t>
            </a:r>
            <a:r>
              <a:rPr lang="it-IT" sz="2800" dirty="0"/>
              <a:t> the sale </a:t>
            </a:r>
            <a:r>
              <a:rPr lang="it-IT" sz="2800" dirty="0" err="1"/>
              <a:t>of</a:t>
            </a:r>
            <a:r>
              <a:rPr lang="it-IT" sz="2800" dirty="0"/>
              <a:t> </a:t>
            </a:r>
            <a:r>
              <a:rPr lang="it-IT" sz="2800" dirty="0" err="1"/>
              <a:t>products</a:t>
            </a:r>
            <a:r>
              <a:rPr lang="it-IT" sz="2800" dirty="0"/>
              <a:t> </a:t>
            </a:r>
            <a:r>
              <a:rPr lang="it-IT" sz="2800" dirty="0" err="1"/>
              <a:t>brought</a:t>
            </a:r>
            <a:r>
              <a:rPr lang="it-IT" sz="2800" dirty="0"/>
              <a:t> </a:t>
            </a:r>
            <a:r>
              <a:rPr lang="it-IT" sz="2800" dirty="0" err="1"/>
              <a:t>by</a:t>
            </a:r>
            <a:r>
              <a:rPr lang="it-IT" sz="2800" dirty="0"/>
              <a:t> </a:t>
            </a:r>
            <a:r>
              <a:rPr lang="it-IT" sz="2800" dirty="0" err="1"/>
              <a:t>partners</a:t>
            </a:r>
            <a:endParaRPr lang="it-IT" sz="2800" dirty="0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6405" y="1980109"/>
            <a:ext cx="35528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973" y="1044005"/>
            <a:ext cx="3384376" cy="21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0061" y="3276253"/>
            <a:ext cx="2232248" cy="29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5965" y="323925"/>
            <a:ext cx="7776687" cy="648072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>
                <a:solidFill>
                  <a:srgbClr val="0070C0"/>
                </a:solidFill>
              </a:rPr>
              <a:t>Vinkovci</a:t>
            </a:r>
            <a:r>
              <a:rPr lang="it-IT" sz="2800" dirty="0">
                <a:solidFill>
                  <a:srgbClr val="0070C0"/>
                </a:solidFill>
              </a:rPr>
              <a:t>: City </a:t>
            </a:r>
            <a:r>
              <a:rPr lang="it-IT" sz="2800" dirty="0" err="1">
                <a:solidFill>
                  <a:srgbClr val="0070C0"/>
                </a:solidFill>
              </a:rPr>
              <a:t>Museum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25" y="1260029"/>
            <a:ext cx="381635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8413" y="1188021"/>
            <a:ext cx="3528318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0104" y="3716601"/>
            <a:ext cx="2736304" cy="299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8453" y="3691863"/>
            <a:ext cx="2278999" cy="30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395933"/>
            <a:ext cx="7776687" cy="64807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Welcoming by the deputy mayor at city hall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933" y="2124125"/>
            <a:ext cx="4160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Fausto\Pictures\Erasmus+ 2018-2020 Grecia\meeting in Vinkovci\21 marzo\54435258_1664756870337360_5924959912282030080_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8413" y="2145617"/>
            <a:ext cx="381134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957" y="899989"/>
            <a:ext cx="7776687" cy="50405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</a:rPr>
              <a:t>Đakovo</a:t>
            </a:r>
            <a:r>
              <a:rPr lang="en-US" sz="2800" dirty="0">
                <a:solidFill>
                  <a:srgbClr val="7030A0"/>
                </a:solidFill>
              </a:rPr>
              <a:t>: visit to the State Stud Farm and the cathedral </a:t>
            </a:r>
            <a:endParaRPr lang="it-IT" sz="2800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941" y="2150629"/>
            <a:ext cx="2880320" cy="27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29619" y="2123015"/>
            <a:ext cx="2448272" cy="27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23251" y="2150629"/>
            <a:ext cx="2501326" cy="27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REPORT OF THE MEETING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The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second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project meeting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was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held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at </a:t>
            </a:r>
            <a:r>
              <a:rPr lang="hr-HR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Osnovna škola Bartola Kašića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in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Vinkovci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Croatia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from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17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to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23 March 2019.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All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the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partners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participated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: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Greece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Netherlands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Lithuania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Poland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and Italy. The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Italian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team, 3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teachers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and 5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students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arrived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at the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airport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Belgrade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“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Nikola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Tesla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” and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then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in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Vinkovci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where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we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have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had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lots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activities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and cultural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moments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during</a:t>
            </a:r>
            <a:r>
              <a:rPr lang="it-IT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the meeting. </a:t>
            </a:r>
          </a:p>
          <a:p>
            <a:endParaRPr lang="it-IT" sz="1800" dirty="0">
              <a:latin typeface="Verdana" pitchFamily="34" charset="0"/>
              <a:ea typeface="Verdana" pitchFamily="34" charset="0"/>
            </a:endParaRPr>
          </a:p>
          <a:p>
            <a:pPr algn="ctr"/>
            <a:endParaRPr lang="it-IT" sz="1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7" name="Picture 3" descr="C:\Users\Fausto\Pictures\Erasmus+ 2018-2020 Grecia\meeting in Vinkovci\1st day - 17 Marzo\54799685_2403151459940020_674127703024074752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6405" y="2124125"/>
            <a:ext cx="3672408" cy="1940177"/>
          </a:xfrm>
          <a:prstGeom prst="rect">
            <a:avLst/>
          </a:prstGeom>
          <a:noFill/>
        </p:spPr>
      </p:pic>
      <p:pic>
        <p:nvPicPr>
          <p:cNvPr id="1028" name="Picture 4" descr="C:\Users\Fausto\Pictures\Erasmus+ 2018-2020 Grecia\meeting in Vinkovci\Foto dei colleghi\55549644_2604398759589242_1743057475730407424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6405" y="4284365"/>
            <a:ext cx="36724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323925"/>
            <a:ext cx="7776687" cy="720080"/>
          </a:xfrm>
        </p:spPr>
        <p:txBody>
          <a:bodyPr>
            <a:noAutofit/>
          </a:bodyPr>
          <a:lstStyle/>
          <a:p>
            <a:pPr algn="ctr"/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 </a:t>
            </a:r>
            <a:r>
              <a:rPr lang="hr-HR" sz="2800" dirty="0">
                <a:solidFill>
                  <a:schemeClr val="accent5">
                    <a:lumMod val="50000"/>
                  </a:schemeClr>
                </a:solidFill>
              </a:rPr>
              <a:t>Lectures on climate changes at </a:t>
            </a:r>
            <a:r>
              <a:rPr lang="hr-HR" sz="2800" b="1" dirty="0">
                <a:solidFill>
                  <a:schemeClr val="accent5">
                    <a:lumMod val="50000"/>
                  </a:schemeClr>
                </a:solidFill>
              </a:rPr>
              <a:t>Zlatna greda </a:t>
            </a:r>
            <a:r>
              <a:rPr lang="hr-HR" sz="2800" dirty="0">
                <a:solidFill>
                  <a:schemeClr val="accent5">
                    <a:lumMod val="50000"/>
                  </a:schemeClr>
                </a:solidFill>
              </a:rPr>
              <a:t>and sports activities </a:t>
            </a:r>
            <a:endParaRPr lang="it-I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966" y="1167759"/>
            <a:ext cx="3312368" cy="256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965" y="3852317"/>
            <a:ext cx="3721133" cy="27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8413" y="3924325"/>
            <a:ext cx="36004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Fausto\Pictures\Erasmus+ 2018-2020 Grecia\meeting in Vinkovci\22 marzo\55543763_769193553460145_6588214935661051904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4397" y="1217066"/>
            <a:ext cx="3744328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179909"/>
            <a:ext cx="7776687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>
                <a:solidFill>
                  <a:schemeClr val="accent3">
                    <a:lumMod val="50000"/>
                  </a:schemeClr>
                </a:solidFill>
              </a:rPr>
              <a:t>Nature park </a:t>
            </a:r>
            <a:r>
              <a:rPr lang="hr-HR" sz="2800" b="1" dirty="0">
                <a:solidFill>
                  <a:schemeClr val="accent3">
                    <a:lumMod val="50000"/>
                  </a:schemeClr>
                </a:solidFill>
              </a:rPr>
              <a:t>Kopački rit</a:t>
            </a:r>
            <a:endParaRPr lang="it-IT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0341" y="3420269"/>
            <a:ext cx="3968646" cy="297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892" y="1332037"/>
            <a:ext cx="400434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323925"/>
            <a:ext cx="7776687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400" dirty="0">
                <a:solidFill>
                  <a:srgbClr val="C00000"/>
                </a:solidFill>
              </a:rPr>
              <a:t>Osijek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933" y="899989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848" y="3852317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09088" y="2106123"/>
            <a:ext cx="40184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949" y="251916"/>
            <a:ext cx="7776687" cy="43204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err="1">
                <a:solidFill>
                  <a:srgbClr val="FFFF00"/>
                </a:solidFill>
              </a:rPr>
              <a:t>Farewell</a:t>
            </a:r>
            <a:r>
              <a:rPr lang="it-IT" sz="2800" dirty="0">
                <a:solidFill>
                  <a:srgbClr val="FFFF00"/>
                </a:solidFill>
              </a:rPr>
              <a:t>  and back </a:t>
            </a:r>
            <a:r>
              <a:rPr lang="it-IT" sz="2800" dirty="0" err="1">
                <a:solidFill>
                  <a:srgbClr val="FFFF00"/>
                </a:solidFill>
              </a:rPr>
              <a:t>to</a:t>
            </a:r>
            <a:r>
              <a:rPr lang="it-IT" sz="2800" dirty="0">
                <a:solidFill>
                  <a:srgbClr val="FFFF00"/>
                </a:solidFill>
              </a:rPr>
              <a:t> Italy</a:t>
            </a:r>
          </a:p>
        </p:txBody>
      </p:sp>
      <p:pic>
        <p:nvPicPr>
          <p:cNvPr id="8194" name="Picture 2" descr="C:\Users\Fausto\Pictures\Erasmus+ 2018-2020 Grecia\meeting in Vinkovci\23 marzo\54727469_2407382449516921_839864987835118387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6005" y="791977"/>
            <a:ext cx="2808312" cy="288032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6365" y="773389"/>
            <a:ext cx="3864657" cy="289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25" y="3924325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301" y="3780309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32549" y="3996333"/>
            <a:ext cx="268829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32037" y="2628181"/>
            <a:ext cx="7776687" cy="1584176"/>
          </a:xfrm>
        </p:spPr>
        <p:txBody>
          <a:bodyPr>
            <a:normAutofit/>
          </a:bodyPr>
          <a:lstStyle/>
          <a:p>
            <a:pPr algn="ctr"/>
            <a:r>
              <a:rPr lang="it-IT" sz="4800" dirty="0" err="1">
                <a:solidFill>
                  <a:srgbClr val="002060"/>
                </a:solidFill>
              </a:rPr>
              <a:t>See</a:t>
            </a:r>
            <a:r>
              <a:rPr lang="it-IT" sz="4800" dirty="0">
                <a:solidFill>
                  <a:srgbClr val="002060"/>
                </a:solidFill>
              </a:rPr>
              <a:t> </a:t>
            </a:r>
            <a:r>
              <a:rPr lang="it-IT" sz="4800" dirty="0" err="1">
                <a:solidFill>
                  <a:srgbClr val="002060"/>
                </a:solidFill>
              </a:rPr>
              <a:t>you</a:t>
            </a:r>
            <a:r>
              <a:rPr lang="it-IT" sz="4800" dirty="0">
                <a:solidFill>
                  <a:srgbClr val="002060"/>
                </a:solidFill>
              </a:rPr>
              <a:t> in The Netherlands: </a:t>
            </a:r>
            <a:br>
              <a:rPr lang="hr-HR" sz="4800" dirty="0">
                <a:solidFill>
                  <a:srgbClr val="002060"/>
                </a:solidFill>
              </a:rPr>
            </a:br>
            <a:r>
              <a:rPr lang="it-IT" sz="4800" dirty="0" err="1">
                <a:solidFill>
                  <a:srgbClr val="002060"/>
                </a:solidFill>
              </a:rPr>
              <a:t>Roermond</a:t>
            </a:r>
            <a:endParaRPr lang="it-IT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32038" y="702295"/>
            <a:ext cx="7776687" cy="629742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>
                <a:solidFill>
                  <a:srgbClr val="7030A0"/>
                </a:solidFill>
              </a:rPr>
              <a:t>Lessons</a:t>
            </a:r>
            <a:r>
              <a:rPr lang="it-IT" sz="2800" dirty="0">
                <a:solidFill>
                  <a:srgbClr val="7030A0"/>
                </a:solidFill>
              </a:rPr>
              <a:t> at </a:t>
            </a:r>
            <a:r>
              <a:rPr lang="it-IT" sz="2800" dirty="0" err="1">
                <a:solidFill>
                  <a:srgbClr val="7030A0"/>
                </a:solidFill>
              </a:rPr>
              <a:t>school</a:t>
            </a:r>
            <a:endParaRPr lang="it-IT" sz="2800" dirty="0">
              <a:solidFill>
                <a:srgbClr val="7030A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32038" y="1764085"/>
            <a:ext cx="7992799" cy="1224136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Pupils attended</a:t>
            </a:r>
            <a:r>
              <a:rPr lang="hr-H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climate based lessons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conducted by teachers</a:t>
            </a:r>
            <a:r>
              <a:rPr lang="hr-H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from all the six</a:t>
            </a:r>
            <a:r>
              <a:rPr lang="hr-HR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countries.</a:t>
            </a:r>
            <a:endParaRPr lang="it-IT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2348" y="3049032"/>
            <a:ext cx="3956901" cy="314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665" y="3049033"/>
            <a:ext cx="3185053" cy="314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395933"/>
            <a:ext cx="7776687" cy="720080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>
                <a:solidFill>
                  <a:srgbClr val="FFC000"/>
                </a:solidFill>
              </a:rPr>
              <a:t>Welcoming</a:t>
            </a:r>
            <a:r>
              <a:rPr lang="it-IT" sz="2800" dirty="0">
                <a:solidFill>
                  <a:srgbClr val="FFC000"/>
                </a:solidFill>
              </a:rPr>
              <a:t> </a:t>
            </a:r>
            <a:r>
              <a:rPr lang="it-IT" sz="2800" dirty="0" err="1">
                <a:solidFill>
                  <a:srgbClr val="FFC000"/>
                </a:solidFill>
              </a:rPr>
              <a:t>ceremony</a:t>
            </a:r>
            <a:endParaRPr lang="it-IT" sz="28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Fausto\Pictures\Erasmus+ 2018-2020 Grecia\meeting in Vinkovci\foto mie\IMG_20190318_110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1989" y="1476053"/>
            <a:ext cx="3096344" cy="223224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6405" y="1476053"/>
            <a:ext cx="3312368" cy="225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6405" y="3924325"/>
            <a:ext cx="3312368" cy="238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1989" y="3852317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539949"/>
            <a:ext cx="7776687" cy="648072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 Kunjevci forest</a:t>
            </a:r>
            <a:endParaRPr lang="it-IT" sz="2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92389" y="1260029"/>
            <a:ext cx="3816337" cy="507871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Coordinators had the meeting to discuss  project activities and the rest of the group went  to </a:t>
            </a:r>
            <a:r>
              <a:rPr lang="en-US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Kunjevci</a:t>
            </a:r>
            <a:r>
              <a:rPr lang="en-US" dirty="0">
                <a:solidFill>
                  <a:srgbClr val="00B050"/>
                </a:solidFill>
                <a:latin typeface="Verdana" pitchFamily="34" charset="0"/>
                <a:ea typeface="Verdana" pitchFamily="34" charset="0"/>
              </a:rPr>
              <a:t> forest, where they saw animals and talked about the changes they have noticed and that are caused by climate change. </a:t>
            </a:r>
            <a:endParaRPr lang="it-IT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  <a:p>
            <a:endParaRPr lang="it-I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2029" y="1260029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arin\My Documents\SCC, Sastanak, Vinkovci, za ppt\DSCN54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957" y="3780309"/>
            <a:ext cx="3768270" cy="2830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702295"/>
            <a:ext cx="7776687" cy="629742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>
                <a:solidFill>
                  <a:srgbClr val="FFFF00"/>
                </a:solidFill>
              </a:rPr>
              <a:t>Lecture</a:t>
            </a:r>
            <a:r>
              <a:rPr lang="it-IT" sz="2800" dirty="0">
                <a:solidFill>
                  <a:srgbClr val="FFFF00"/>
                </a:solidFill>
              </a:rPr>
              <a:t> at </a:t>
            </a:r>
            <a:r>
              <a:rPr lang="it-IT" sz="2800" dirty="0" err="1">
                <a:solidFill>
                  <a:srgbClr val="FFFF00"/>
                </a:solidFill>
              </a:rPr>
              <a:t>school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503957" y="1404045"/>
            <a:ext cx="3816337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>
                <a:latin typeface="+mj-lt"/>
              </a:rPr>
              <a:t>    </a:t>
            </a:r>
            <a:r>
              <a:rPr lang="hr-HR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Mr Vedran  Menđušić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a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Croatian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teacher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demonstrates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the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possibility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of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growing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plants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in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controlled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conditions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controlled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by</a:t>
            </a:r>
            <a:r>
              <a:rPr lang="it-IT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 a computer.</a:t>
            </a:r>
          </a:p>
          <a:p>
            <a:pPr>
              <a:buNone/>
            </a:pPr>
            <a:endParaRPr lang="it-IT" sz="2000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0421" y="1548061"/>
            <a:ext cx="3168352" cy="197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arin\My Documents\SCC, C2, Vinkovci, za eTwinning\IMG_20190319_0857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957" y="3852317"/>
            <a:ext cx="3168352" cy="2374800"/>
          </a:xfrm>
          <a:prstGeom prst="rect">
            <a:avLst/>
          </a:prstGeom>
          <a:noFill/>
        </p:spPr>
      </p:pic>
      <p:pic>
        <p:nvPicPr>
          <p:cNvPr id="9" name="Picture 4" descr="C:\Documents and Settings\Marin\My Documents\SCC, C2, Vinkovci, za eTwinning\IMG_20190319_0857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40285" y="3636294"/>
            <a:ext cx="398440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539949"/>
            <a:ext cx="7776687" cy="648072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</a:rPr>
              <a:t>VUKOVAR</a:t>
            </a:r>
            <a:r>
              <a:rPr lang="it-IT" sz="2800" dirty="0"/>
              <a:t>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96445" y="1188022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8413" y="3996333"/>
            <a:ext cx="36724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949" y="3996333"/>
            <a:ext cx="3816350" cy="22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3957" y="1260029"/>
            <a:ext cx="3744416" cy="241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323925"/>
            <a:ext cx="7776687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Ovčara </a:t>
            </a:r>
            <a:r>
              <a:rPr lang="hr-HR" sz="2800" dirty="0">
                <a:solidFill>
                  <a:schemeClr val="tx1"/>
                </a:solidFill>
              </a:rPr>
              <a:t>- place where more than 200 patients from Vukovar hospital were killed in November 1991</a:t>
            </a:r>
            <a:br>
              <a:rPr lang="hr-HR" sz="1800" dirty="0"/>
            </a:br>
            <a:endParaRPr lang="it-IT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933" y="1188021"/>
            <a:ext cx="4392488" cy="284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Marin\My Documents\IMG_20190319_1213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268119" y="1896467"/>
            <a:ext cx="2207029" cy="1654233"/>
          </a:xfrm>
          <a:prstGeom prst="rect">
            <a:avLst/>
          </a:prstGeom>
          <a:noFill/>
        </p:spPr>
      </p:pic>
      <p:pic>
        <p:nvPicPr>
          <p:cNvPr id="7" name="Picture 7" descr="C:\Documents and Settings\Marin\My Documents\IMG_20190319_121531_HH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0461" y="4212357"/>
            <a:ext cx="2904323" cy="217824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36005" y="4140349"/>
            <a:ext cx="3312368" cy="213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38" y="323925"/>
            <a:ext cx="7776687" cy="648072"/>
          </a:xfrm>
        </p:spPr>
        <p:txBody>
          <a:bodyPr>
            <a:normAutofit/>
          </a:bodyPr>
          <a:lstStyle/>
          <a:p>
            <a:pPr algn="ctr"/>
            <a:r>
              <a:rPr lang="hr-HR" sz="2800" dirty="0"/>
              <a:t> </a:t>
            </a:r>
            <a:r>
              <a:rPr lang="hr-HR" sz="2800" dirty="0">
                <a:solidFill>
                  <a:srgbClr val="7030A0"/>
                </a:solidFill>
              </a:rPr>
              <a:t>Museum of </a:t>
            </a:r>
            <a:r>
              <a:rPr lang="hr-HR" sz="2800" b="1" dirty="0">
                <a:solidFill>
                  <a:srgbClr val="7030A0"/>
                </a:solidFill>
              </a:rPr>
              <a:t>Vučedol</a:t>
            </a:r>
            <a:r>
              <a:rPr lang="hr-HR" sz="2800" dirty="0">
                <a:solidFill>
                  <a:srgbClr val="7030A0"/>
                </a:solidFill>
              </a:rPr>
              <a:t> culture</a:t>
            </a:r>
            <a:endParaRPr lang="it-IT" sz="2800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4437" y="3708301"/>
            <a:ext cx="3384376" cy="259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6445" y="1188021"/>
            <a:ext cx="3120801" cy="23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957" y="3924324"/>
            <a:ext cx="3744416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965" y="1044005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293</Words>
  <Application>Microsoft Office PowerPoint</Application>
  <PresentationFormat>Prilagođeno</PresentationFormat>
  <Paragraphs>35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Verdana</vt:lpstr>
      <vt:lpstr>Wingdings 2</vt:lpstr>
      <vt:lpstr>Equinozio</vt:lpstr>
      <vt:lpstr>Erasmus+ project 2018-2020 2018-1-HR01-KA229- 047516 Stop Climate Change – Together Europe Achieves More    </vt:lpstr>
      <vt:lpstr>REPORT OF THE MEETING</vt:lpstr>
      <vt:lpstr>Lessons at school</vt:lpstr>
      <vt:lpstr>Welcoming ceremony</vt:lpstr>
      <vt:lpstr> Kunjevci forest</vt:lpstr>
      <vt:lpstr>Lecture at school</vt:lpstr>
      <vt:lpstr>VUKOVAR </vt:lpstr>
      <vt:lpstr>Ovčara - place where more than 200 patients from Vukovar hospital were killed in November 1991 </vt:lpstr>
      <vt:lpstr> Museum of Vučedol culture</vt:lpstr>
      <vt:lpstr>ILOK and wine cellars</vt:lpstr>
      <vt:lpstr>PRINCIPOVAC</vt:lpstr>
      <vt:lpstr>Spačva, a wood processing company</vt:lpstr>
      <vt:lpstr>Banja lake</vt:lpstr>
      <vt:lpstr>PLAY: “Down in the Dumps” - performance</vt:lpstr>
      <vt:lpstr>Activities at Red Cross</vt:lpstr>
      <vt:lpstr>VINKOVCI: City centre Stall for the sale of products brought by partners</vt:lpstr>
      <vt:lpstr>Vinkovci: City Museum</vt:lpstr>
      <vt:lpstr>Welcoming by the deputy mayor at city hall</vt:lpstr>
      <vt:lpstr>Đakovo: visit to the State Stud Farm and the cathedral </vt:lpstr>
      <vt:lpstr>   Lectures on climate changes at Zlatna greda and sports activities </vt:lpstr>
      <vt:lpstr>Nature park Kopački rit</vt:lpstr>
      <vt:lpstr>Osijek</vt:lpstr>
      <vt:lpstr>Farewell  and back to Italy</vt:lpstr>
      <vt:lpstr>See you in The Netherlands:  Roermond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Fausto</dc:creator>
  <cp:lastModifiedBy>dunja</cp:lastModifiedBy>
  <cp:revision>83</cp:revision>
  <dcterms:created xsi:type="dcterms:W3CDTF">2019-04-18T09:47:41Z</dcterms:created>
  <dcterms:modified xsi:type="dcterms:W3CDTF">2019-04-22T09:47:22Z</dcterms:modified>
</cp:coreProperties>
</file>