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6" r:id="rId3"/>
    <p:sldId id="309" r:id="rId4"/>
    <p:sldId id="305" r:id="rId5"/>
    <p:sldId id="300" r:id="rId6"/>
    <p:sldId id="301" r:id="rId7"/>
    <p:sldId id="302" r:id="rId8"/>
    <p:sldId id="306" r:id="rId9"/>
    <p:sldId id="304" r:id="rId10"/>
    <p:sldId id="307" r:id="rId11"/>
    <p:sldId id="316" r:id="rId12"/>
    <p:sldId id="311" r:id="rId13"/>
    <p:sldId id="318" r:id="rId14"/>
    <p:sldId id="348" r:id="rId15"/>
    <p:sldId id="347" r:id="rId16"/>
    <p:sldId id="358" r:id="rId17"/>
    <p:sldId id="320" r:id="rId18"/>
    <p:sldId id="322" r:id="rId19"/>
    <p:sldId id="324" r:id="rId20"/>
    <p:sldId id="349" r:id="rId21"/>
    <p:sldId id="350" r:id="rId22"/>
    <p:sldId id="346" r:id="rId23"/>
    <p:sldId id="328" r:id="rId24"/>
    <p:sldId id="359" r:id="rId25"/>
    <p:sldId id="343" r:id="rId26"/>
    <p:sldId id="344" r:id="rId27"/>
    <p:sldId id="360" r:id="rId28"/>
    <p:sldId id="321" r:id="rId29"/>
    <p:sldId id="354" r:id="rId30"/>
    <p:sldId id="352" r:id="rId31"/>
    <p:sldId id="353" r:id="rId32"/>
    <p:sldId id="356" r:id="rId33"/>
    <p:sldId id="363"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47" autoAdjust="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F4689-7C71-4F8B-A6CC-9688C918808F}" type="datetimeFigureOut">
              <a:rPr lang="el-GR" smtClean="0"/>
              <a:t>26/3/2019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502A8-4CC1-44DF-BAFD-8AC43C9DD1C2}" type="slidenum">
              <a:rPr lang="el-GR" smtClean="0"/>
              <a:t>‹#›</a:t>
            </a:fld>
            <a:endParaRPr lang="el-GR"/>
          </a:p>
        </p:txBody>
      </p:sp>
    </p:spTree>
    <p:extLst>
      <p:ext uri="{BB962C8B-B14F-4D97-AF65-F5344CB8AC3E}">
        <p14:creationId xmlns:p14="http://schemas.microsoft.com/office/powerpoint/2010/main" val="37866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23 - Ορθογώνιο"/>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24 - Ορθογώνιο"/>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25 - Ορθογώνιο"/>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26 - Ορθογώνιο"/>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29 - Στρογγυλεμένο ορθογώνιο"/>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30 - Στρογγυλεμένο ορθογώνιο"/>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6 - Ορθογώνιο"/>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 Ορθογώνιο"/>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 Ορθογώνιο"/>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18 - Ορθογώνιο"/>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 Τίτλος"/>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8940800" y="4206240"/>
            <a:ext cx="1280160" cy="457200"/>
          </a:xfrm>
        </p:spPr>
        <p:txBody>
          <a:bodyPr/>
          <a:lstStyle/>
          <a:p>
            <a:fld id="{B496374A-5020-480B-9E31-45B409CCD431}" type="datetimeFigureOut">
              <a:rPr lang="el-GR" smtClean="0"/>
              <a:pPr/>
              <a:t>26/3/2019</a:t>
            </a:fld>
            <a:endParaRPr lang="el-GR"/>
          </a:p>
        </p:txBody>
      </p:sp>
      <p:sp>
        <p:nvSpPr>
          <p:cNvPr id="17" name="16 - Θέση υποσέλιδου"/>
          <p:cNvSpPr>
            <a:spLocks noGrp="1"/>
          </p:cNvSpPr>
          <p:nvPr>
            <p:ph type="ftr" sz="quarter" idx="11"/>
          </p:nvPr>
        </p:nvSpPr>
        <p:spPr>
          <a:xfrm>
            <a:off x="7213600" y="4205288"/>
            <a:ext cx="1727200" cy="457200"/>
          </a:xfrm>
        </p:spPr>
        <p:txBody>
          <a:bodyPr/>
          <a:lstStyle/>
          <a:p>
            <a:endParaRPr lang="el-GR"/>
          </a:p>
        </p:txBody>
      </p:sp>
      <p:sp>
        <p:nvSpPr>
          <p:cNvPr id="29" name="28 - Θέση αριθμού διαφάνειας"/>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243EE904-9668-4547-A151-2A29E074A03C}" type="slidenum">
              <a:rPr lang="el-GR" smtClean="0"/>
              <a:pPr/>
              <a:t>‹#›</a:t>
            </a:fld>
            <a:endParaRPr lang="el-GR"/>
          </a:p>
        </p:txBody>
      </p:sp>
    </p:spTree>
    <p:extLst>
      <p:ext uri="{BB962C8B-B14F-4D97-AF65-F5344CB8AC3E}">
        <p14:creationId xmlns:p14="http://schemas.microsoft.com/office/powerpoint/2010/main" val="369529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259758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42400" y="1143000"/>
            <a:ext cx="2540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143000"/>
            <a:ext cx="83312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12875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Ορθογώνιο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Ορθογώνιο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Ορθογώνιο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Ορθογώνιο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Στρογγυλεμένο ορθογώνιο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Στρογγυλεμένο ορθογώνιο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Ορθογώνιο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Ορθογώνιο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Ορθογώνιο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Ορθογώνιο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Τίτλος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l-GR"/>
              <a:t>Στυλ κύριου τίτλου</a:t>
            </a:r>
            <a:endParaRPr kumimoji="0" lang="en-US"/>
          </a:p>
        </p:txBody>
      </p:sp>
      <p:sp>
        <p:nvSpPr>
          <p:cNvPr id="9" name="Υπότιτλος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a:xfrm>
            <a:off x="8940800" y="4206240"/>
            <a:ext cx="1280160" cy="457200"/>
          </a:xfrm>
        </p:spPr>
        <p:txBody>
          <a:bodyPr/>
          <a:lstStyle/>
          <a:p>
            <a:fld id="{100EC9CD-2134-48BA-A124-6EFECA96C19E}" type="datetimeFigureOut">
              <a:rPr lang="el-GR" smtClean="0"/>
              <a:t>26/3/2019</a:t>
            </a:fld>
            <a:endParaRPr lang="el-GR"/>
          </a:p>
        </p:txBody>
      </p:sp>
      <p:sp>
        <p:nvSpPr>
          <p:cNvPr id="17" name="Θέση υποσέλιδου 16"/>
          <p:cNvSpPr>
            <a:spLocks noGrp="1"/>
          </p:cNvSpPr>
          <p:nvPr>
            <p:ph type="ftr" sz="quarter" idx="11"/>
          </p:nvPr>
        </p:nvSpPr>
        <p:spPr>
          <a:xfrm>
            <a:off x="7213600" y="4205288"/>
            <a:ext cx="1727200" cy="457200"/>
          </a:xfrm>
        </p:spPr>
        <p:txBody>
          <a:bodyPr/>
          <a:lstStyle/>
          <a:p>
            <a:endParaRPr lang="el-GR"/>
          </a:p>
        </p:txBody>
      </p:sp>
      <p:sp>
        <p:nvSpPr>
          <p:cNvPr id="29" name="Θέση αριθμού διαφάνειας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26EAE88-3F6F-4387-8802-F2BDF0146982}" type="slidenum">
              <a:rPr lang="el-GR" smtClean="0"/>
              <a:t>‹#›</a:t>
            </a:fld>
            <a:endParaRPr lang="el-GR"/>
          </a:p>
        </p:txBody>
      </p:sp>
    </p:spTree>
    <p:extLst>
      <p:ext uri="{BB962C8B-B14F-4D97-AF65-F5344CB8AC3E}">
        <p14:creationId xmlns:p14="http://schemas.microsoft.com/office/powerpoint/2010/main" val="334469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100EC9CD-2134-48BA-A124-6EFECA96C19E}" type="datetimeFigureOut">
              <a:rPr lang="el-GR" smtClean="0"/>
              <a:t>26/3/2019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216109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100EC9CD-2134-48BA-A124-6EFECA96C19E}" type="datetimeFigureOut">
              <a:rPr lang="el-GR" smtClean="0"/>
              <a:t>26/3/2019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2142953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100EC9CD-2134-48BA-A124-6EFECA96C19E}" type="datetimeFigureOut">
              <a:rPr lang="el-GR" smtClean="0"/>
              <a:t>26/3/2019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1293069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8000" y="1143000"/>
            <a:ext cx="11176000" cy="1069848"/>
          </a:xfrm>
        </p:spPr>
        <p:txBody>
          <a:bodyPr anchor="ctr"/>
          <a:lstStyle>
            <a:lvl1pPr>
              <a:defRPr sz="4000" b="0" i="0" cap="none" baseline="0"/>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Θέση ημερομηνίας 25"/>
          <p:cNvSpPr>
            <a:spLocks noGrp="1"/>
          </p:cNvSpPr>
          <p:nvPr>
            <p:ph type="dt" sz="half" idx="10"/>
          </p:nvPr>
        </p:nvSpPr>
        <p:spPr/>
        <p:txBody>
          <a:bodyPr rtlCol="0"/>
          <a:lstStyle/>
          <a:p>
            <a:fld id="{100EC9CD-2134-48BA-A124-6EFECA96C19E}" type="datetimeFigureOut">
              <a:rPr lang="el-GR" smtClean="0"/>
              <a:t>26/3/2019</a:t>
            </a:fld>
            <a:endParaRPr lang="el-GR"/>
          </a:p>
        </p:txBody>
      </p:sp>
      <p:sp>
        <p:nvSpPr>
          <p:cNvPr id="27" name="Θέση αριθμού διαφάνειας 26"/>
          <p:cNvSpPr>
            <a:spLocks noGrp="1"/>
          </p:cNvSpPr>
          <p:nvPr>
            <p:ph type="sldNum" sz="quarter" idx="11"/>
          </p:nvPr>
        </p:nvSpPr>
        <p:spPr/>
        <p:txBody>
          <a:bodyPr rtlCol="0"/>
          <a:lstStyle/>
          <a:p>
            <a:fld id="{626EAE88-3F6F-4387-8802-F2BDF0146982}" type="slidenum">
              <a:rPr lang="el-GR" smtClean="0"/>
              <a:t>‹#›</a:t>
            </a:fld>
            <a:endParaRPr lang="el-GR"/>
          </a:p>
        </p:txBody>
      </p:sp>
      <p:sp>
        <p:nvSpPr>
          <p:cNvPr id="28" name="Θέση υποσέλιδου 27"/>
          <p:cNvSpPr>
            <a:spLocks noGrp="1"/>
          </p:cNvSpPr>
          <p:nvPr>
            <p:ph type="ftr" sz="quarter" idx="12"/>
          </p:nvPr>
        </p:nvSpPr>
        <p:spPr/>
        <p:txBody>
          <a:bodyPr rtlCol="0"/>
          <a:lstStyle/>
          <a:p>
            <a:endParaRPr lang="el-GR"/>
          </a:p>
        </p:txBody>
      </p:sp>
    </p:spTree>
    <p:extLst>
      <p:ext uri="{BB962C8B-B14F-4D97-AF65-F5344CB8AC3E}">
        <p14:creationId xmlns:p14="http://schemas.microsoft.com/office/powerpoint/2010/main" val="208431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l-GR"/>
              <a:t>Στυλ κύριου τίτλου</a:t>
            </a:r>
            <a:endParaRPr kumimoji="0" lang="en-US"/>
          </a:p>
        </p:txBody>
      </p:sp>
      <p:sp>
        <p:nvSpPr>
          <p:cNvPr id="3" name="Θέση ημερομηνίας 2"/>
          <p:cNvSpPr>
            <a:spLocks noGrp="1"/>
          </p:cNvSpPr>
          <p:nvPr>
            <p:ph type="dt" sz="half" idx="10"/>
          </p:nvPr>
        </p:nvSpPr>
        <p:spPr>
          <a:xfrm>
            <a:off x="8778240" y="612648"/>
            <a:ext cx="1276352" cy="457200"/>
          </a:xfrm>
        </p:spPr>
        <p:txBody>
          <a:bodyPr/>
          <a:lstStyle/>
          <a:p>
            <a:fld id="{100EC9CD-2134-48BA-A124-6EFECA96C19E}" type="datetimeFigureOut">
              <a:rPr lang="el-GR" smtClean="0"/>
              <a:t>26/3/2019</a:t>
            </a:fld>
            <a:endParaRPr lang="el-GR"/>
          </a:p>
        </p:txBody>
      </p:sp>
      <p:sp>
        <p:nvSpPr>
          <p:cNvPr id="4" name="Θέση υποσέλιδου 3"/>
          <p:cNvSpPr>
            <a:spLocks noGrp="1"/>
          </p:cNvSpPr>
          <p:nvPr>
            <p:ph type="ftr" sz="quarter" idx="11"/>
          </p:nvPr>
        </p:nvSpPr>
        <p:spPr>
          <a:xfrm>
            <a:off x="7010400" y="612648"/>
            <a:ext cx="1767840" cy="457200"/>
          </a:xfrm>
        </p:spPr>
        <p:txBody>
          <a:bodyPr/>
          <a:lstStyle/>
          <a:p>
            <a:endParaRPr lang="el-GR"/>
          </a:p>
        </p:txBody>
      </p:sp>
      <p:sp>
        <p:nvSpPr>
          <p:cNvPr id="5" name="Θέση αριθμού διαφάνειας 4"/>
          <p:cNvSpPr>
            <a:spLocks noGrp="1"/>
          </p:cNvSpPr>
          <p:nvPr>
            <p:ph type="sldNum" sz="quarter" idx="12"/>
          </p:nvPr>
        </p:nvSpPr>
        <p:spPr>
          <a:xfrm>
            <a:off x="10899648" y="2272"/>
            <a:ext cx="1016000" cy="365760"/>
          </a:xfrm>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218289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00EC9CD-2134-48BA-A124-6EFECA96C19E}" type="datetimeFigureOut">
              <a:rPr lang="el-GR" smtClean="0"/>
              <a:t>26/3/2019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287483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137995" y="1101970"/>
            <a:ext cx="4511040" cy="877824"/>
          </a:xfrm>
        </p:spPr>
        <p:txBody>
          <a:bodyPr anchor="b"/>
          <a:lstStyle>
            <a:lvl1pPr algn="l">
              <a:buNone/>
              <a:defRPr sz="1800" b="1"/>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100EC9CD-2134-48BA-A124-6EFECA96C19E}" type="datetimeFigureOut">
              <a:rPr lang="el-GR" smtClean="0"/>
              <a:t>26/3/2019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424463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43417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100EC9CD-2134-48BA-A124-6EFECA96C19E}" type="datetimeFigureOut">
              <a:rPr lang="el-GR" smtClean="0"/>
              <a:t>26/3/2019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321569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100EC9CD-2134-48BA-A124-6EFECA96C19E}" type="datetimeFigureOut">
              <a:rPr lang="el-GR" smtClean="0"/>
              <a:t>26/3/2019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287768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042400" y="1143000"/>
            <a:ext cx="2540000" cy="5486400"/>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609600" y="1143000"/>
            <a:ext cx="8331200" cy="5486400"/>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100EC9CD-2134-48BA-A124-6EFECA96C19E}" type="datetimeFigureOut">
              <a:rPr lang="el-GR" smtClean="0"/>
              <a:t>26/3/2019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6EAE88-3F6F-4387-8802-F2BDF0146982}" type="slidenum">
              <a:rPr lang="el-GR" smtClean="0"/>
              <a:t>‹#›</a:t>
            </a:fld>
            <a:endParaRPr lang="el-GR"/>
          </a:p>
        </p:txBody>
      </p:sp>
    </p:spTree>
    <p:extLst>
      <p:ext uri="{BB962C8B-B14F-4D97-AF65-F5344CB8AC3E}">
        <p14:creationId xmlns:p14="http://schemas.microsoft.com/office/powerpoint/2010/main" val="136716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253439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164703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8000" y="1143000"/>
            <a:ext cx="11176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B496374A-5020-480B-9E31-45B409CCD431}" type="datetimeFigureOut">
              <a:rPr lang="el-GR" smtClean="0"/>
              <a:pPr/>
              <a:t>26/3/2019</a:t>
            </a:fld>
            <a:endParaRPr lang="el-GR"/>
          </a:p>
        </p:txBody>
      </p:sp>
      <p:sp>
        <p:nvSpPr>
          <p:cNvPr id="27" name="26 - Θέση αριθμού διαφάνειας"/>
          <p:cNvSpPr>
            <a:spLocks noGrp="1"/>
          </p:cNvSpPr>
          <p:nvPr>
            <p:ph type="sldNum" sz="quarter" idx="11"/>
          </p:nvPr>
        </p:nvSpPr>
        <p:spPr/>
        <p:txBody>
          <a:bodyPr rtlCol="0"/>
          <a:lstStyle/>
          <a:p>
            <a:fld id="{243EE904-9668-4547-A151-2A29E074A03C}"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extLst>
      <p:ext uri="{BB962C8B-B14F-4D97-AF65-F5344CB8AC3E}">
        <p14:creationId xmlns:p14="http://schemas.microsoft.com/office/powerpoint/2010/main" val="7944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8778240" y="612648"/>
            <a:ext cx="1276352" cy="457200"/>
          </a:xfrm>
        </p:spPr>
        <p:txBody>
          <a:bodyPr/>
          <a:lstStyle/>
          <a:p>
            <a:fld id="{B496374A-5020-480B-9E31-45B409CCD431}" type="datetimeFigureOut">
              <a:rPr lang="el-GR" smtClean="0"/>
              <a:pPr/>
              <a:t>26/3/2019</a:t>
            </a:fld>
            <a:endParaRPr lang="el-GR"/>
          </a:p>
        </p:txBody>
      </p:sp>
      <p:sp>
        <p:nvSpPr>
          <p:cNvPr id="4" name="3 - Θέση υποσέλιδου"/>
          <p:cNvSpPr>
            <a:spLocks noGrp="1"/>
          </p:cNvSpPr>
          <p:nvPr>
            <p:ph type="ftr" sz="quarter" idx="11"/>
          </p:nvPr>
        </p:nvSpPr>
        <p:spPr>
          <a:xfrm>
            <a:off x="7010400" y="612648"/>
            <a:ext cx="1767840" cy="457200"/>
          </a:xfrm>
        </p:spPr>
        <p:txBody>
          <a:bodyPr/>
          <a:lstStyle/>
          <a:p>
            <a:endParaRPr lang="el-GR"/>
          </a:p>
        </p:txBody>
      </p:sp>
      <p:sp>
        <p:nvSpPr>
          <p:cNvPr id="5" name="4 - Θέση αριθμού διαφάνειας"/>
          <p:cNvSpPr>
            <a:spLocks noGrp="1"/>
          </p:cNvSpPr>
          <p:nvPr>
            <p:ph type="sldNum" sz="quarter" idx="12"/>
          </p:nvPr>
        </p:nvSpPr>
        <p:spPr>
          <a:xfrm>
            <a:off x="10899648" y="2272"/>
            <a:ext cx="1016000" cy="365760"/>
          </a:xfrm>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76930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408475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37995" y="1101970"/>
            <a:ext cx="451104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353517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96374A-5020-480B-9E31-45B409CCD431}" type="datetimeFigureOut">
              <a:rPr lang="el-GR" smtClean="0"/>
              <a:pPr/>
              <a:t>26/3/2019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3EE904-9668-4547-A151-2A29E074A03C}" type="slidenum">
              <a:rPr lang="el-GR" smtClean="0"/>
              <a:pPr/>
              <a:t>‹#›</a:t>
            </a:fld>
            <a:endParaRPr lang="el-GR"/>
          </a:p>
        </p:txBody>
      </p:sp>
    </p:spTree>
    <p:extLst>
      <p:ext uri="{BB962C8B-B14F-4D97-AF65-F5344CB8AC3E}">
        <p14:creationId xmlns:p14="http://schemas.microsoft.com/office/powerpoint/2010/main" val="360271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27 - Ορθογώνιο"/>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28 - Ορθογώνιο"/>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29 - Ορθογώνιο"/>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30 - Ορθογώνιο"/>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31 - Ορθογώνιο"/>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32 - Στρογγυλεμένο ορθογώνιο"/>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33 - Στρογγυλεμένο ορθογώνιο"/>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34 - Ορθογώνιο"/>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35 - Ορθογώνιο"/>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36 - Ορθογώνιο"/>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37 - Ορθογώνιο"/>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38 - Ορθογώνιο"/>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39 - Ορθογώνιο"/>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21 - Θέση τίτλου"/>
          <p:cNvSpPr>
            <a:spLocks noGrp="1"/>
          </p:cNvSpPr>
          <p:nvPr>
            <p:ph type="title"/>
          </p:nvPr>
        </p:nvSpPr>
        <p:spPr>
          <a:xfrm>
            <a:off x="609600" y="1143000"/>
            <a:ext cx="109728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B496374A-5020-480B-9E31-45B409CCD431}" type="datetimeFigureOut">
              <a:rPr lang="el-GR" smtClean="0"/>
              <a:pPr/>
              <a:t>26/3/2019</a:t>
            </a:fld>
            <a:endParaRPr lang="el-GR"/>
          </a:p>
        </p:txBody>
      </p:sp>
      <p:sp>
        <p:nvSpPr>
          <p:cNvPr id="3" name="2 - Θέση υποσέλιδου"/>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43EE904-9668-4547-A151-2A29E074A03C}" type="slidenum">
              <a:rPr lang="el-GR" smtClean="0"/>
              <a:pPr/>
              <a:t>‹#›</a:t>
            </a:fld>
            <a:endParaRPr lang="el-GR"/>
          </a:p>
        </p:txBody>
      </p:sp>
    </p:spTree>
    <p:extLst>
      <p:ext uri="{BB962C8B-B14F-4D97-AF65-F5344CB8AC3E}">
        <p14:creationId xmlns:p14="http://schemas.microsoft.com/office/powerpoint/2010/main" val="1647175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8" name="Ορθογώνιο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Ορθογώνιο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Ορθογώνιο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Ορθογώνιο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Ορθογώνιο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Στρογγυλεμένο ορθογώνιο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Στρογγυλεμένο ορθογώνιο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Ορθογώνιο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Ορθογώνιο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Ορθογώνιο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Ορθογώνιο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Ορθογώνιο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Ορθογώνιο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Θέση τίτλου 21"/>
          <p:cNvSpPr>
            <a:spLocks noGrp="1"/>
          </p:cNvSpPr>
          <p:nvPr>
            <p:ph type="title"/>
          </p:nvPr>
        </p:nvSpPr>
        <p:spPr>
          <a:xfrm>
            <a:off x="609600" y="1143000"/>
            <a:ext cx="10972800" cy="1066800"/>
          </a:xfrm>
          <a:prstGeom prst="rect">
            <a:avLst/>
          </a:prstGeom>
        </p:spPr>
        <p:txBody>
          <a:bodyPr vert="horz" anchor="ctr">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100EC9CD-2134-48BA-A124-6EFECA96C19E}" type="datetimeFigureOut">
              <a:rPr lang="el-GR" smtClean="0"/>
              <a:t>26/3/2019</a:t>
            </a:fld>
            <a:endParaRPr lang="el-GR"/>
          </a:p>
        </p:txBody>
      </p:sp>
      <p:sp>
        <p:nvSpPr>
          <p:cNvPr id="3" name="Θέση υποσέλιδου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626EAE88-3F6F-4387-8802-F2BDF0146982}" type="slidenum">
              <a:rPr lang="el-GR" smtClean="0"/>
              <a:t>‹#›</a:t>
            </a:fld>
            <a:endParaRPr lang="el-GR"/>
          </a:p>
        </p:txBody>
      </p:sp>
    </p:spTree>
    <p:extLst>
      <p:ext uri="{BB962C8B-B14F-4D97-AF65-F5344CB8AC3E}">
        <p14:creationId xmlns:p14="http://schemas.microsoft.com/office/powerpoint/2010/main" val="3210617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33988-171B-4FEC-A97C-01A626762F18}"/>
              </a:ext>
            </a:extLst>
          </p:cNvPr>
          <p:cNvSpPr>
            <a:spLocks noGrp="1"/>
          </p:cNvSpPr>
          <p:nvPr>
            <p:ph type="title"/>
          </p:nvPr>
        </p:nvSpPr>
        <p:spPr>
          <a:xfrm>
            <a:off x="719846" y="1142999"/>
            <a:ext cx="10862553" cy="3808379"/>
          </a:xfrm>
        </p:spPr>
        <p:txBody>
          <a:bodyPr>
            <a:normAutofit/>
          </a:bodyPr>
          <a:lstStyle/>
          <a:p>
            <a:pPr algn="ctr"/>
            <a:r>
              <a:rPr lang="en-US" sz="6000" dirty="0">
                <a:solidFill>
                  <a:schemeClr val="bg2">
                    <a:lumMod val="25000"/>
                  </a:schemeClr>
                </a:solidFill>
                <a:latin typeface="Arial Black" panose="020B0A04020102020204" pitchFamily="34" charset="0"/>
              </a:rPr>
              <a:t>CLIMATE CHANGE AND</a:t>
            </a:r>
            <a:br>
              <a:rPr lang="en-US" sz="6000" dirty="0">
                <a:solidFill>
                  <a:schemeClr val="bg2">
                    <a:lumMod val="25000"/>
                  </a:schemeClr>
                </a:solidFill>
                <a:latin typeface="Arial Black" panose="020B0A04020102020204" pitchFamily="34" charset="0"/>
              </a:rPr>
            </a:br>
            <a:r>
              <a:rPr lang="en-US" sz="6000" dirty="0">
                <a:solidFill>
                  <a:schemeClr val="bg2">
                    <a:lumMod val="25000"/>
                  </a:schemeClr>
                </a:solidFill>
                <a:latin typeface="Arial Black" panose="020B0A04020102020204" pitchFamily="34" charset="0"/>
              </a:rPr>
              <a:t>CULTURAL HERITAGE</a:t>
            </a:r>
            <a:endParaRPr lang="el-GR" sz="60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76092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15A3B9-7EAD-442D-95D8-85308B15CA2C}"/>
              </a:ext>
            </a:extLst>
          </p:cNvPr>
          <p:cNvSpPr>
            <a:spLocks noGrp="1"/>
          </p:cNvSpPr>
          <p:nvPr>
            <p:ph type="title"/>
          </p:nvPr>
        </p:nvSpPr>
        <p:spPr>
          <a:xfrm>
            <a:off x="609600" y="735564"/>
            <a:ext cx="10972800" cy="1066800"/>
          </a:xfrm>
        </p:spPr>
        <p:txBody>
          <a:bodyPr>
            <a:normAutofit/>
          </a:bodyPr>
          <a:lstStyle/>
          <a:p>
            <a:pPr algn="ctr"/>
            <a:r>
              <a:rPr lang="en-US" sz="3200" dirty="0">
                <a:latin typeface="Arial Black" panose="020B0A04020102020204" pitchFamily="34" charset="0"/>
              </a:rPr>
              <a:t>Ice is melting …</a:t>
            </a:r>
            <a:endParaRPr lang="el-GR" sz="3200" dirty="0">
              <a:latin typeface="Arial Black" panose="020B0A04020102020204" pitchFamily="34" charset="0"/>
            </a:endParaRPr>
          </a:p>
        </p:txBody>
      </p:sp>
      <p:pic>
        <p:nvPicPr>
          <p:cNvPr id="6" name="Εικόνα 5">
            <a:extLst>
              <a:ext uri="{FF2B5EF4-FFF2-40B4-BE49-F238E27FC236}">
                <a16:creationId xmlns:a16="http://schemas.microsoft.com/office/drawing/2014/main" id="{995C3C82-C28B-41B6-88FF-048AF97F2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941" y="2022701"/>
            <a:ext cx="6566170" cy="4433567"/>
          </a:xfrm>
          <a:prstGeom prst="rect">
            <a:avLst/>
          </a:prstGeom>
        </p:spPr>
      </p:pic>
    </p:spTree>
    <p:extLst>
      <p:ext uri="{BB962C8B-B14F-4D97-AF65-F5344CB8AC3E}">
        <p14:creationId xmlns:p14="http://schemas.microsoft.com/office/powerpoint/2010/main" val="344735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5016" y="5470511"/>
            <a:ext cx="11776193" cy="1066800"/>
          </a:xfrm>
        </p:spPr>
        <p:txBody>
          <a:bodyPr>
            <a:normAutofit/>
          </a:bodyPr>
          <a:lstStyle/>
          <a:p>
            <a:r>
              <a:rPr lang="en-US" sz="2800" dirty="0">
                <a:latin typeface="Arial Black" panose="020B0A04020102020204" pitchFamily="34" charset="0"/>
              </a:rPr>
              <a:t>… and the level of the sea has started to be higher and higher destroying many beaches.</a:t>
            </a:r>
            <a:endParaRPr lang="el-GR" sz="2800" dirty="0">
              <a:latin typeface="Arial Black" panose="020B0A04020102020204" pitchFamily="34" charset="0"/>
            </a:endParaRPr>
          </a:p>
        </p:txBody>
      </p:sp>
      <p:pic>
        <p:nvPicPr>
          <p:cNvPr id="7" name="Εικόνα 6">
            <a:extLst>
              <a:ext uri="{FF2B5EF4-FFF2-40B4-BE49-F238E27FC236}">
                <a16:creationId xmlns:a16="http://schemas.microsoft.com/office/drawing/2014/main" id="{A5A06497-2D0E-419A-8CCC-110F66B4C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16" y="1546698"/>
            <a:ext cx="5533905" cy="3103124"/>
          </a:xfrm>
          <a:prstGeom prst="rect">
            <a:avLst/>
          </a:prstGeom>
        </p:spPr>
      </p:pic>
      <p:pic>
        <p:nvPicPr>
          <p:cNvPr id="10" name="Εικόνα 9">
            <a:extLst>
              <a:ext uri="{FF2B5EF4-FFF2-40B4-BE49-F238E27FC236}">
                <a16:creationId xmlns:a16="http://schemas.microsoft.com/office/drawing/2014/main" id="{2871FCB0-99A2-43A1-B467-916FB8A5E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47645"/>
            <a:ext cx="5246450" cy="3502177"/>
          </a:xfrm>
          <a:prstGeom prst="rect">
            <a:avLst/>
          </a:prstGeom>
        </p:spPr>
      </p:pic>
    </p:spTree>
    <p:extLst>
      <p:ext uri="{BB962C8B-B14F-4D97-AF65-F5344CB8AC3E}">
        <p14:creationId xmlns:p14="http://schemas.microsoft.com/office/powerpoint/2010/main" val="16986254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DE837E-5A0C-491A-BC94-72BF7386AF27}"/>
              </a:ext>
            </a:extLst>
          </p:cNvPr>
          <p:cNvSpPr>
            <a:spLocks noGrp="1"/>
          </p:cNvSpPr>
          <p:nvPr>
            <p:ph type="title"/>
          </p:nvPr>
        </p:nvSpPr>
        <p:spPr>
          <a:xfrm>
            <a:off x="924128" y="1167320"/>
            <a:ext cx="10612876" cy="5359940"/>
          </a:xfrm>
        </p:spPr>
        <p:txBody>
          <a:bodyPr>
            <a:normAutofit fontScale="90000"/>
          </a:bodyPr>
          <a:lstStyle/>
          <a:p>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Conversations about climate change, tend to focus on the wider impact and global threats to our contemporary world. </a:t>
            </a:r>
            <a:br>
              <a:rPr lang="en-US" sz="3600" dirty="0">
                <a:solidFill>
                  <a:srgbClr val="002060"/>
                </a:solidFill>
                <a:latin typeface="Arial Black" panose="020B0A04020102020204" pitchFamily="34" charset="0"/>
              </a:rPr>
            </a:br>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Global warming, rising seas, flooding and erosion are threatening cultural landmarks across the globe, too.</a:t>
            </a:r>
            <a:br>
              <a:rPr lang="en-US" sz="3600" dirty="0">
                <a:solidFill>
                  <a:srgbClr val="002060"/>
                </a:solidFill>
                <a:latin typeface="Arial Black" panose="020B0A04020102020204" pitchFamily="34" charset="0"/>
              </a:rPr>
            </a:br>
            <a:br>
              <a:rPr lang="en-US" sz="2800" dirty="0">
                <a:solidFill>
                  <a:srgbClr val="002060"/>
                </a:solidFill>
                <a:latin typeface="Arial Black" panose="020B0A04020102020204" pitchFamily="34" charset="0"/>
              </a:rPr>
            </a:br>
            <a:br>
              <a:rPr lang="en-US" sz="3600" dirty="0">
                <a:solidFill>
                  <a:srgbClr val="002060"/>
                </a:solidFill>
                <a:latin typeface="Arial Black" panose="020B0A04020102020204" pitchFamily="34" charset="0"/>
              </a:rPr>
            </a:br>
            <a:br>
              <a:rPr lang="en-US" sz="3600" dirty="0">
                <a:solidFill>
                  <a:srgbClr val="002060"/>
                </a:solidFill>
                <a:latin typeface="Arial Black" panose="020B0A04020102020204" pitchFamily="34" charset="0"/>
              </a:rPr>
            </a:br>
            <a:endParaRPr lang="el-GR" dirty="0">
              <a:solidFill>
                <a:srgbClr val="002060"/>
              </a:solidFill>
            </a:endParaRPr>
          </a:p>
        </p:txBody>
      </p:sp>
    </p:spTree>
    <p:extLst>
      <p:ext uri="{BB962C8B-B14F-4D97-AF65-F5344CB8AC3E}">
        <p14:creationId xmlns:p14="http://schemas.microsoft.com/office/powerpoint/2010/main" val="229910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E6D73F-F80D-4A63-AD83-D86BF51990D3}"/>
              </a:ext>
            </a:extLst>
          </p:cNvPr>
          <p:cNvSpPr>
            <a:spLocks noGrp="1"/>
          </p:cNvSpPr>
          <p:nvPr>
            <p:ph type="title"/>
          </p:nvPr>
        </p:nvSpPr>
        <p:spPr>
          <a:xfrm>
            <a:off x="476655" y="723379"/>
            <a:ext cx="11264629" cy="1932272"/>
          </a:xfrm>
        </p:spPr>
        <p:txBody>
          <a:bodyPr>
            <a:normAutofit/>
          </a:bodyPr>
          <a:lstStyle/>
          <a:p>
            <a:r>
              <a:rPr lang="en-US" sz="2200" dirty="0">
                <a:solidFill>
                  <a:schemeClr val="accent6">
                    <a:lumMod val="50000"/>
                  </a:schemeClr>
                </a:solidFill>
                <a:latin typeface="Arial Black" panose="020B0A04020102020204" pitchFamily="34" charset="0"/>
              </a:rPr>
              <a:t>UNESCO World Heritage sites located in coastal areas are increasingly at risk from coastal hazards due to sea-level rise. Especially, in the Mediterranean region, a lot of cities known from their long history and civilization are in danger. </a:t>
            </a:r>
            <a:br>
              <a:rPr lang="en-US" sz="1800" dirty="0">
                <a:solidFill>
                  <a:schemeClr val="accent6">
                    <a:lumMod val="50000"/>
                  </a:schemeClr>
                </a:solidFill>
                <a:latin typeface="Arial Black" panose="020B0A04020102020204" pitchFamily="34" charset="0"/>
              </a:rPr>
            </a:br>
            <a:endParaRPr lang="el-GR" sz="1800" dirty="0">
              <a:solidFill>
                <a:schemeClr val="accent6">
                  <a:lumMod val="50000"/>
                </a:schemeClr>
              </a:solidFill>
              <a:latin typeface="Arial Black" panose="020B0A04020102020204" pitchFamily="34" charset="0"/>
            </a:endParaRPr>
          </a:p>
        </p:txBody>
      </p:sp>
      <p:pic>
        <p:nvPicPr>
          <p:cNvPr id="2050" name="Picture 2" descr="ÎÏÎ¿ÏÎ­Î»ÎµÏÎ¼Î± ÎµÎ¹ÎºÏÎ½Î±Ï Î³Î¹Î± Î¼ÎµÏÎ±Î¹ÏÎ½Î¹ÎºÎ­Ï ÏÏÎ»ÎµÎ¹Ï ÎºÎ¿Î½ÏÎ¬ ÏÏÎ· Î¸Î¬Î»Î±ÏÏÎ±">
            <a:extLst>
              <a:ext uri="{FF2B5EF4-FFF2-40B4-BE49-F238E27FC236}">
                <a16:creationId xmlns:a16="http://schemas.microsoft.com/office/drawing/2014/main" id="{598C4E2B-B4BC-4B24-947C-A51C3170B3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610" y="2655651"/>
            <a:ext cx="5581457" cy="34840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Î£ÏÎµÏÎ¹ÎºÎ® ÎµÎ¹ÎºÏÎ½Î±">
            <a:extLst>
              <a:ext uri="{FF2B5EF4-FFF2-40B4-BE49-F238E27FC236}">
                <a16:creationId xmlns:a16="http://schemas.microsoft.com/office/drawing/2014/main" id="{59E116D6-F2DD-4811-9A98-83D093FE8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706" y="2655651"/>
            <a:ext cx="4620639" cy="346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61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2F9535-F9AC-4F9C-A498-D3F9051B7B84}"/>
              </a:ext>
            </a:extLst>
          </p:cNvPr>
          <p:cNvSpPr>
            <a:spLocks noGrp="1"/>
          </p:cNvSpPr>
          <p:nvPr>
            <p:ph type="title"/>
          </p:nvPr>
        </p:nvSpPr>
        <p:spPr>
          <a:xfrm>
            <a:off x="496111" y="554478"/>
            <a:ext cx="11086289" cy="1770434"/>
          </a:xfrm>
        </p:spPr>
        <p:txBody>
          <a:bodyPr>
            <a:noAutofit/>
          </a:bodyPr>
          <a:lstStyle/>
          <a:p>
            <a:r>
              <a:rPr lang="en-US" sz="2000" dirty="0">
                <a:latin typeface="Arial Black" panose="020B0A04020102020204" pitchFamily="34" charset="0"/>
              </a:rPr>
              <a:t>Approximately one third of these sites are located in Italy, followed by Croatia, Greece, and Tunisia. 47 of these 49 sites may be at risk from at least one of these hazards, flooding or erosion, by the end of the century. </a:t>
            </a:r>
            <a:endParaRPr lang="el-GR" sz="2000" dirty="0">
              <a:latin typeface="Arial Black" panose="020B0A04020102020204" pitchFamily="34" charset="0"/>
            </a:endParaRPr>
          </a:p>
        </p:txBody>
      </p:sp>
      <p:pic>
        <p:nvPicPr>
          <p:cNvPr id="6" name="Εικόνα 5">
            <a:extLst>
              <a:ext uri="{FF2B5EF4-FFF2-40B4-BE49-F238E27FC236}">
                <a16:creationId xmlns:a16="http://schemas.microsoft.com/office/drawing/2014/main" id="{312D3821-5FED-43A3-A980-4DFF1BA3A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758" y="2640581"/>
            <a:ext cx="7061336" cy="3662941"/>
          </a:xfrm>
          <a:prstGeom prst="rect">
            <a:avLst/>
          </a:prstGeom>
        </p:spPr>
      </p:pic>
    </p:spTree>
    <p:extLst>
      <p:ext uri="{BB962C8B-B14F-4D97-AF65-F5344CB8AC3E}">
        <p14:creationId xmlns:p14="http://schemas.microsoft.com/office/powerpoint/2010/main" val="156809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C0A606-D7B7-4324-B98F-1224B8565289}"/>
              </a:ext>
            </a:extLst>
          </p:cNvPr>
          <p:cNvSpPr>
            <a:spLocks noGrp="1"/>
          </p:cNvSpPr>
          <p:nvPr>
            <p:ph type="title"/>
          </p:nvPr>
        </p:nvSpPr>
        <p:spPr>
          <a:xfrm>
            <a:off x="301557" y="1142999"/>
            <a:ext cx="11280843" cy="4022387"/>
          </a:xfrm>
        </p:spPr>
        <p:txBody>
          <a:bodyPr>
            <a:noAutofit/>
          </a:bodyPr>
          <a:lstStyle/>
          <a:p>
            <a:pPr algn="ctr"/>
            <a:r>
              <a:rPr lang="en-US" sz="8800" dirty="0">
                <a:latin typeface="Arial Black" panose="020B0A04020102020204" pitchFamily="34" charset="0"/>
              </a:rPr>
              <a:t>ITALY</a:t>
            </a:r>
            <a:endParaRPr lang="el-GR" sz="8800" dirty="0">
              <a:latin typeface="Arial Black" panose="020B0A04020102020204" pitchFamily="34" charset="0"/>
            </a:endParaRPr>
          </a:p>
        </p:txBody>
      </p:sp>
    </p:spTree>
    <p:extLst>
      <p:ext uri="{BB962C8B-B14F-4D97-AF65-F5344CB8AC3E}">
        <p14:creationId xmlns:p14="http://schemas.microsoft.com/office/powerpoint/2010/main" val="231869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72DE12-104E-4733-9C73-059C2A32B1BC}"/>
              </a:ext>
            </a:extLst>
          </p:cNvPr>
          <p:cNvSpPr>
            <a:spLocks noGrp="1"/>
          </p:cNvSpPr>
          <p:nvPr>
            <p:ph type="title"/>
          </p:nvPr>
        </p:nvSpPr>
        <p:spPr>
          <a:xfrm>
            <a:off x="651752" y="846306"/>
            <a:ext cx="10930647" cy="787941"/>
          </a:xfrm>
        </p:spPr>
        <p:txBody>
          <a:bodyPr>
            <a:normAutofit/>
          </a:bodyPr>
          <a:lstStyle/>
          <a:p>
            <a:pPr algn="ctr"/>
            <a:r>
              <a:rPr lang="en-US" sz="3600" dirty="0">
                <a:latin typeface="Arial Black" panose="020B0A04020102020204" pitchFamily="34" charset="0"/>
              </a:rPr>
              <a:t>Venice in danger</a:t>
            </a:r>
            <a:endParaRPr lang="el-GR" sz="3600" dirty="0">
              <a:latin typeface="Arial Black" panose="020B0A04020102020204" pitchFamily="34" charset="0"/>
            </a:endParaRPr>
          </a:p>
        </p:txBody>
      </p:sp>
      <p:pic>
        <p:nvPicPr>
          <p:cNvPr id="4" name="Εικόνα 3">
            <a:extLst>
              <a:ext uri="{FF2B5EF4-FFF2-40B4-BE49-F238E27FC236}">
                <a16:creationId xmlns:a16="http://schemas.microsoft.com/office/drawing/2014/main" id="{F0B1620E-0B9B-48F8-9FBA-59E1A4850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009" y="2038349"/>
            <a:ext cx="7480570" cy="4497521"/>
          </a:xfrm>
          <a:prstGeom prst="rect">
            <a:avLst/>
          </a:prstGeom>
        </p:spPr>
      </p:pic>
    </p:spTree>
    <p:extLst>
      <p:ext uri="{BB962C8B-B14F-4D97-AF65-F5344CB8AC3E}">
        <p14:creationId xmlns:p14="http://schemas.microsoft.com/office/powerpoint/2010/main" val="383542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CA44E-6FA3-46A1-B47F-7D4752CE379B}"/>
              </a:ext>
            </a:extLst>
          </p:cNvPr>
          <p:cNvSpPr>
            <a:spLocks noGrp="1"/>
          </p:cNvSpPr>
          <p:nvPr>
            <p:ph type="title"/>
          </p:nvPr>
        </p:nvSpPr>
        <p:spPr>
          <a:xfrm>
            <a:off x="363894" y="5309119"/>
            <a:ext cx="11023953" cy="1203648"/>
          </a:xfrm>
        </p:spPr>
        <p:txBody>
          <a:bodyPr>
            <a:noAutofit/>
          </a:bodyPr>
          <a:lstStyle/>
          <a:p>
            <a:r>
              <a:rPr lang="en-US" sz="1800" dirty="0">
                <a:solidFill>
                  <a:srgbClr val="333333"/>
                </a:solidFill>
                <a:latin typeface="Arial Black" panose="020B0A04020102020204" pitchFamily="34" charset="0"/>
              </a:rPr>
              <a:t>Venice is sinking at a rate of 1-2 millimeters a year. There is the Aqua Alta, a particularly high tide, that occurs in special weather conditions and causes a 9 cm rise in water level.  Then, most of the town is flooded.</a:t>
            </a:r>
            <a:br>
              <a:rPr lang="en-US" sz="1800" dirty="0">
                <a:solidFill>
                  <a:srgbClr val="333333"/>
                </a:solidFill>
                <a:latin typeface="Arial Black" panose="020B0A04020102020204" pitchFamily="34" charset="0"/>
              </a:rPr>
            </a:br>
            <a:r>
              <a:rPr lang="en-US" sz="1800" dirty="0">
                <a:solidFill>
                  <a:srgbClr val="281E1E"/>
                </a:solidFill>
                <a:latin typeface="Arial Black" panose="020B0A04020102020204" pitchFamily="34" charset="0"/>
              </a:rPr>
              <a:t>Coastal protections are already being developed to shield Venice from flooding. </a:t>
            </a:r>
            <a:endParaRPr lang="el-GR" sz="1800" dirty="0">
              <a:latin typeface="Arial Black" panose="020B0A04020102020204" pitchFamily="34" charset="0"/>
            </a:endParaRPr>
          </a:p>
        </p:txBody>
      </p:sp>
      <p:pic>
        <p:nvPicPr>
          <p:cNvPr id="6" name="Εικόνα 5">
            <a:extLst>
              <a:ext uri="{FF2B5EF4-FFF2-40B4-BE49-F238E27FC236}">
                <a16:creationId xmlns:a16="http://schemas.microsoft.com/office/drawing/2014/main" id="{9AFCAF1E-F30B-473E-8A71-8F6BA6E68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33" y="956267"/>
            <a:ext cx="6631083" cy="4150754"/>
          </a:xfrm>
          <a:prstGeom prst="rect">
            <a:avLst/>
          </a:prstGeom>
        </p:spPr>
      </p:pic>
    </p:spTree>
    <p:extLst>
      <p:ext uri="{BB962C8B-B14F-4D97-AF65-F5344CB8AC3E}">
        <p14:creationId xmlns:p14="http://schemas.microsoft.com/office/powerpoint/2010/main" val="173244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DDE0B8-3907-4BB0-A12F-341A22DC3794}"/>
              </a:ext>
            </a:extLst>
          </p:cNvPr>
          <p:cNvSpPr>
            <a:spLocks noGrp="1"/>
          </p:cNvSpPr>
          <p:nvPr>
            <p:ph type="title"/>
          </p:nvPr>
        </p:nvSpPr>
        <p:spPr>
          <a:xfrm>
            <a:off x="262646" y="5671227"/>
            <a:ext cx="11001984" cy="1039668"/>
          </a:xfrm>
        </p:spPr>
        <p:txBody>
          <a:bodyPr>
            <a:noAutofit/>
          </a:bodyPr>
          <a:lstStyle/>
          <a:p>
            <a:pPr fontAlgn="base"/>
            <a:r>
              <a:rPr lang="en-US" sz="2000" dirty="0">
                <a:solidFill>
                  <a:srgbClr val="281E1E"/>
                </a:solidFill>
                <a:latin typeface="Arial Black" panose="020B0A04020102020204" pitchFamily="34" charset="0"/>
              </a:rPr>
              <a:t>Scientists identified the Piazza del Duomo, home to the famous </a:t>
            </a:r>
            <a:r>
              <a:rPr lang="en-US" sz="2000" b="1" dirty="0">
                <a:solidFill>
                  <a:srgbClr val="281E1E"/>
                </a:solidFill>
                <a:latin typeface="Arial Black" panose="020B0A04020102020204" pitchFamily="34" charset="0"/>
              </a:rPr>
              <a:t>Leaning Tower</a:t>
            </a:r>
            <a:r>
              <a:rPr lang="en-US" sz="2000" dirty="0">
                <a:solidFill>
                  <a:srgbClr val="281E1E"/>
                </a:solidFill>
                <a:latin typeface="Arial Black" panose="020B0A04020102020204" pitchFamily="34" charset="0"/>
              </a:rPr>
              <a:t>, is being at particular risk from flooding in the coming decades unless urgent action is taken.</a:t>
            </a:r>
            <a:endParaRPr lang="el-GR" sz="2000" dirty="0">
              <a:latin typeface="Arial Black" panose="020B0A04020102020204" pitchFamily="34" charset="0"/>
            </a:endParaRPr>
          </a:p>
        </p:txBody>
      </p:sp>
      <p:pic>
        <p:nvPicPr>
          <p:cNvPr id="4" name="Εικόνα 3">
            <a:extLst>
              <a:ext uri="{FF2B5EF4-FFF2-40B4-BE49-F238E27FC236}">
                <a16:creationId xmlns:a16="http://schemas.microsoft.com/office/drawing/2014/main" id="{2EA6D35A-E651-4689-BD70-85816C90F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1" y="907105"/>
            <a:ext cx="6177063" cy="4632798"/>
          </a:xfrm>
          <a:prstGeom prst="rect">
            <a:avLst/>
          </a:prstGeom>
        </p:spPr>
      </p:pic>
    </p:spTree>
    <p:extLst>
      <p:ext uri="{BB962C8B-B14F-4D97-AF65-F5344CB8AC3E}">
        <p14:creationId xmlns:p14="http://schemas.microsoft.com/office/powerpoint/2010/main" val="306360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4A6593-79BB-43D2-910C-938BAD1E2AF9}"/>
              </a:ext>
            </a:extLst>
          </p:cNvPr>
          <p:cNvSpPr>
            <a:spLocks noGrp="1"/>
          </p:cNvSpPr>
          <p:nvPr>
            <p:ph type="title"/>
          </p:nvPr>
        </p:nvSpPr>
        <p:spPr>
          <a:xfrm>
            <a:off x="603115" y="758758"/>
            <a:ext cx="10885251" cy="1731523"/>
          </a:xfrm>
        </p:spPr>
        <p:txBody>
          <a:bodyPr>
            <a:noAutofit/>
          </a:bodyPr>
          <a:lstStyle/>
          <a:p>
            <a:r>
              <a:rPr lang="en-US" sz="2000" dirty="0">
                <a:solidFill>
                  <a:srgbClr val="2E2E2E"/>
                </a:solidFill>
                <a:latin typeface="Arial Black" panose="020B0A04020102020204" pitchFamily="34" charset="0"/>
              </a:rPr>
              <a:t>Climate changes and sea-level rise are important issues, especially for deltas such as the Po Delta, Italy. The formation of the Po Delta began about 2000 years ago and has undergone many phases of development.  </a:t>
            </a:r>
            <a:br>
              <a:rPr lang="en-US" sz="2000" dirty="0">
                <a:solidFill>
                  <a:srgbClr val="2E2E2E"/>
                </a:solidFill>
                <a:latin typeface="Arial Black" panose="020B0A04020102020204" pitchFamily="34" charset="0"/>
              </a:rPr>
            </a:br>
            <a:endParaRPr lang="el-GR" sz="2000" dirty="0">
              <a:latin typeface="Arial Black" panose="020B0A04020102020204" pitchFamily="34" charset="0"/>
            </a:endParaRPr>
          </a:p>
        </p:txBody>
      </p:sp>
      <p:pic>
        <p:nvPicPr>
          <p:cNvPr id="4" name="Εικόνα 3">
            <a:extLst>
              <a:ext uri="{FF2B5EF4-FFF2-40B4-BE49-F238E27FC236}">
                <a16:creationId xmlns:a16="http://schemas.microsoft.com/office/drawing/2014/main" id="{EE582D57-65B5-43E3-B6C7-D4D97B90D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652" y="2213351"/>
            <a:ext cx="6692630" cy="4401457"/>
          </a:xfrm>
          <a:prstGeom prst="rect">
            <a:avLst/>
          </a:prstGeom>
        </p:spPr>
      </p:pic>
    </p:spTree>
    <p:extLst>
      <p:ext uri="{BB962C8B-B14F-4D97-AF65-F5344CB8AC3E}">
        <p14:creationId xmlns:p14="http://schemas.microsoft.com/office/powerpoint/2010/main" val="97890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BC6404-C3CD-4FC6-85D3-A93F37309ECC}"/>
              </a:ext>
            </a:extLst>
          </p:cNvPr>
          <p:cNvSpPr>
            <a:spLocks noGrp="1"/>
          </p:cNvSpPr>
          <p:nvPr>
            <p:ph type="title"/>
          </p:nvPr>
        </p:nvSpPr>
        <p:spPr>
          <a:xfrm>
            <a:off x="609600" y="753893"/>
            <a:ext cx="10972800" cy="1069848"/>
          </a:xfrm>
        </p:spPr>
        <p:txBody>
          <a:bodyPr>
            <a:normAutofit/>
          </a:bodyPr>
          <a:lstStyle/>
          <a:p>
            <a:r>
              <a:rPr lang="en-US" sz="3200" dirty="0">
                <a:solidFill>
                  <a:schemeClr val="bg2">
                    <a:lumMod val="25000"/>
                  </a:schemeClr>
                </a:solidFill>
                <a:latin typeface="Arial Black" panose="020B0A04020102020204" pitchFamily="34" charset="0"/>
              </a:rPr>
              <a:t>Climate change has a wide impact on our contemporary world.</a:t>
            </a:r>
            <a:endParaRPr lang="el-GR" sz="3200" dirty="0">
              <a:solidFill>
                <a:schemeClr val="bg2">
                  <a:lumMod val="25000"/>
                </a:schemeClr>
              </a:solidFill>
              <a:latin typeface="Arial Black" panose="020B0A04020102020204" pitchFamily="34" charset="0"/>
            </a:endParaRPr>
          </a:p>
        </p:txBody>
      </p:sp>
      <p:pic>
        <p:nvPicPr>
          <p:cNvPr id="5" name="Εικόνα 4">
            <a:extLst>
              <a:ext uri="{FF2B5EF4-FFF2-40B4-BE49-F238E27FC236}">
                <a16:creationId xmlns:a16="http://schemas.microsoft.com/office/drawing/2014/main" id="{B4403BA4-07D4-48CC-BF6B-C18F55049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115" y="1977825"/>
            <a:ext cx="5972783" cy="4374714"/>
          </a:xfrm>
          <a:prstGeom prst="rect">
            <a:avLst/>
          </a:prstGeom>
        </p:spPr>
      </p:pic>
    </p:spTree>
    <p:extLst>
      <p:ext uri="{BB962C8B-B14F-4D97-AF65-F5344CB8AC3E}">
        <p14:creationId xmlns:p14="http://schemas.microsoft.com/office/powerpoint/2010/main" val="369439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A1A9ED-B210-48BC-9B0B-C5DA66102F6F}"/>
              </a:ext>
            </a:extLst>
          </p:cNvPr>
          <p:cNvSpPr>
            <a:spLocks noGrp="1"/>
          </p:cNvSpPr>
          <p:nvPr>
            <p:ph type="title"/>
          </p:nvPr>
        </p:nvSpPr>
        <p:spPr>
          <a:xfrm>
            <a:off x="612842" y="836579"/>
            <a:ext cx="10969557" cy="1373221"/>
          </a:xfrm>
        </p:spPr>
        <p:txBody>
          <a:bodyPr>
            <a:noAutofit/>
          </a:bodyPr>
          <a:lstStyle/>
          <a:p>
            <a:r>
              <a:rPr lang="en-US" sz="2000" dirty="0">
                <a:latin typeface="Arial Black" panose="020B0A04020102020204" pitchFamily="34" charset="0"/>
              </a:rPr>
              <a:t>Last decades </a:t>
            </a:r>
            <a:r>
              <a:rPr lang="en-US" sz="2000" dirty="0">
                <a:solidFill>
                  <a:srgbClr val="424456"/>
                </a:solidFill>
                <a:latin typeface="Arial Black" panose="020B0A04020102020204" pitchFamily="34" charset="0"/>
              </a:rPr>
              <a:t>due to dam and barrier construction and to river bed excavation that caused soil erosion, scientists noticed</a:t>
            </a:r>
            <a:r>
              <a:rPr lang="en-US" sz="2000" dirty="0">
                <a:latin typeface="Arial Black" panose="020B0A04020102020204" pitchFamily="34" charset="0"/>
              </a:rPr>
              <a:t> the reduction of the solid supply of the Po.</a:t>
            </a:r>
            <a:endParaRPr lang="el-GR" sz="2000" dirty="0">
              <a:latin typeface="Arial Black" panose="020B0A04020102020204" pitchFamily="34" charset="0"/>
            </a:endParaRPr>
          </a:p>
        </p:txBody>
      </p:sp>
      <p:pic>
        <p:nvPicPr>
          <p:cNvPr id="5" name="Εικόνα 4">
            <a:extLst>
              <a:ext uri="{FF2B5EF4-FFF2-40B4-BE49-F238E27FC236}">
                <a16:creationId xmlns:a16="http://schemas.microsoft.com/office/drawing/2014/main" id="{C266D20C-556B-4D2E-BDF5-2E992AAFE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976" y="2131979"/>
            <a:ext cx="5886525" cy="4408838"/>
          </a:xfrm>
          <a:prstGeom prst="rect">
            <a:avLst/>
          </a:prstGeom>
        </p:spPr>
      </p:pic>
    </p:spTree>
    <p:extLst>
      <p:ext uri="{BB962C8B-B14F-4D97-AF65-F5344CB8AC3E}">
        <p14:creationId xmlns:p14="http://schemas.microsoft.com/office/powerpoint/2010/main" val="304490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958659-B700-458D-AD20-FAD53CC26DCC}"/>
              </a:ext>
            </a:extLst>
          </p:cNvPr>
          <p:cNvSpPr>
            <a:spLocks noGrp="1"/>
          </p:cNvSpPr>
          <p:nvPr>
            <p:ph type="title"/>
          </p:nvPr>
        </p:nvSpPr>
        <p:spPr>
          <a:xfrm>
            <a:off x="535021" y="826851"/>
            <a:ext cx="11047379" cy="1382949"/>
          </a:xfrm>
        </p:spPr>
        <p:txBody>
          <a:bodyPr>
            <a:normAutofit/>
          </a:bodyPr>
          <a:lstStyle/>
          <a:p>
            <a:r>
              <a:rPr lang="en-US" sz="2400" dirty="0">
                <a:latin typeface="Arial Black" panose="020B0A04020102020204" pitchFamily="34" charset="0"/>
              </a:rPr>
              <a:t>Near</a:t>
            </a:r>
            <a:r>
              <a:rPr lang="en-US" sz="2400" dirty="0">
                <a:solidFill>
                  <a:srgbClr val="424456"/>
                </a:solidFill>
                <a:latin typeface="Arial Black" panose="020B0A04020102020204" pitchFamily="34" charset="0"/>
              </a:rPr>
              <a:t> delta Po, an</a:t>
            </a:r>
            <a:r>
              <a:rPr lang="en-US" sz="2400" dirty="0">
                <a:latin typeface="Arial Black" panose="020B0A04020102020204" pitchFamily="34" charset="0"/>
              </a:rPr>
              <a:t> important renaissance city, </a:t>
            </a:r>
            <a:r>
              <a:rPr lang="en-US" sz="2400" dirty="0">
                <a:solidFill>
                  <a:srgbClr val="424456"/>
                </a:solidFill>
                <a:latin typeface="Arial Black" panose="020B0A04020102020204" pitchFamily="34" charset="0"/>
              </a:rPr>
              <a:t>Ferrara, is</a:t>
            </a:r>
            <a:r>
              <a:rPr lang="en-US" sz="2400" dirty="0">
                <a:latin typeface="Arial Black" panose="020B0A04020102020204" pitchFamily="34" charset="0"/>
              </a:rPr>
              <a:t> in danger.</a:t>
            </a:r>
            <a:endParaRPr lang="el-GR" sz="2400" dirty="0">
              <a:latin typeface="Arial Black" panose="020B0A04020102020204" pitchFamily="34" charset="0"/>
            </a:endParaRPr>
          </a:p>
        </p:txBody>
      </p:sp>
      <p:pic>
        <p:nvPicPr>
          <p:cNvPr id="4" name="Εικόνα 3">
            <a:extLst>
              <a:ext uri="{FF2B5EF4-FFF2-40B4-BE49-F238E27FC236}">
                <a16:creationId xmlns:a16="http://schemas.microsoft.com/office/drawing/2014/main" id="{9EEF2269-2493-4EA7-9668-BC62ED6A2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273" y="1988155"/>
            <a:ext cx="6087253" cy="4578015"/>
          </a:xfrm>
          <a:prstGeom prst="rect">
            <a:avLst/>
          </a:prstGeom>
        </p:spPr>
      </p:pic>
    </p:spTree>
    <p:extLst>
      <p:ext uri="{BB962C8B-B14F-4D97-AF65-F5344CB8AC3E}">
        <p14:creationId xmlns:p14="http://schemas.microsoft.com/office/powerpoint/2010/main" val="395996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7521BE-C7B4-4659-A054-E454CEBECF6B}"/>
              </a:ext>
            </a:extLst>
          </p:cNvPr>
          <p:cNvSpPr>
            <a:spLocks noGrp="1"/>
          </p:cNvSpPr>
          <p:nvPr>
            <p:ph type="title"/>
          </p:nvPr>
        </p:nvSpPr>
        <p:spPr>
          <a:xfrm>
            <a:off x="389106" y="4163439"/>
            <a:ext cx="11332724" cy="2431916"/>
          </a:xfrm>
        </p:spPr>
        <p:txBody>
          <a:bodyPr>
            <a:noAutofit/>
          </a:bodyPr>
          <a:lstStyle/>
          <a:p>
            <a:pPr fontAlgn="base"/>
            <a:r>
              <a:rPr lang="en-US" sz="2000" b="1" dirty="0">
                <a:solidFill>
                  <a:srgbClr val="281E1E"/>
                </a:solidFill>
                <a:latin typeface="Arial Black" panose="020B0A04020102020204" pitchFamily="34" charset="0"/>
              </a:rPr>
              <a:t>Archaeological site of Pompei.</a:t>
            </a:r>
            <a:br>
              <a:rPr lang="en-US" sz="2000" b="1" dirty="0">
                <a:solidFill>
                  <a:srgbClr val="281E1E"/>
                </a:solidFill>
                <a:latin typeface="Arial Black" panose="020B0A04020102020204" pitchFamily="34" charset="0"/>
              </a:rPr>
            </a:br>
            <a:r>
              <a:rPr lang="en-US" sz="2000" dirty="0">
                <a:solidFill>
                  <a:srgbClr val="000000"/>
                </a:solidFill>
                <a:latin typeface="Arial Black" panose="020B0A04020102020204" pitchFamily="34" charset="0"/>
              </a:rPr>
              <a:t>Nearly 2.000 years ago, Pompeii was a bustling city located in the southern part of </a:t>
            </a:r>
            <a:r>
              <a:rPr lang="en-US" sz="2000" dirty="0">
                <a:solidFill>
                  <a:schemeClr val="tx1"/>
                </a:solidFill>
                <a:latin typeface="Arial Black" panose="020B0A04020102020204" pitchFamily="34" charset="0"/>
              </a:rPr>
              <a:t>Italy</a:t>
            </a:r>
            <a:r>
              <a:rPr lang="en-US" sz="2000" dirty="0">
                <a:solidFill>
                  <a:srgbClr val="000000"/>
                </a:solidFill>
                <a:latin typeface="Arial Black" panose="020B0A04020102020204" pitchFamily="34" charset="0"/>
              </a:rPr>
              <a:t>. But in the summer of A.D. 79, the nearby Mount Vesuvius volcano erupted. Smoke and toxic gas spread to the town. Almost overnight, Pompeii—and many of its 10.000 residents—vanished under a blanket of ash.</a:t>
            </a:r>
            <a:br>
              <a:rPr lang="en-US" sz="2000" b="1" dirty="0">
                <a:solidFill>
                  <a:srgbClr val="281E1E"/>
                </a:solidFill>
                <a:latin typeface="Arial Black" panose="020B0A04020102020204" pitchFamily="34" charset="0"/>
              </a:rPr>
            </a:br>
            <a:r>
              <a:rPr lang="en-US" sz="2000" dirty="0">
                <a:solidFill>
                  <a:srgbClr val="281E1E"/>
                </a:solidFill>
                <a:latin typeface="Arial Black" panose="020B0A04020102020204" pitchFamily="34" charset="0"/>
              </a:rPr>
              <a:t>Sites as Pompei, Herculaneum and Torre Annunziata that were preserved by the eruption of Vesuvius, nowadays are </a:t>
            </a:r>
            <a:r>
              <a:rPr lang="en-US" sz="2000" dirty="0">
                <a:solidFill>
                  <a:prstClr val="black"/>
                </a:solidFill>
                <a:latin typeface="Arial Black" panose="020B0A04020102020204" pitchFamily="34" charset="0"/>
              </a:rPr>
              <a:t>at risk from flooding and erosion.</a:t>
            </a:r>
            <a:br>
              <a:rPr lang="en-US" sz="2000" dirty="0">
                <a:solidFill>
                  <a:prstClr val="black"/>
                </a:solidFill>
                <a:latin typeface="Arial Black" panose="020B0A04020102020204" pitchFamily="34" charset="0"/>
              </a:rPr>
            </a:br>
            <a:endParaRPr lang="el-GR" sz="2000" dirty="0">
              <a:latin typeface="Arial Black" panose="020B0A04020102020204" pitchFamily="34" charset="0"/>
            </a:endParaRPr>
          </a:p>
        </p:txBody>
      </p:sp>
      <p:pic>
        <p:nvPicPr>
          <p:cNvPr id="4" name="Εικόνα 3">
            <a:extLst>
              <a:ext uri="{FF2B5EF4-FFF2-40B4-BE49-F238E27FC236}">
                <a16:creationId xmlns:a16="http://schemas.microsoft.com/office/drawing/2014/main" id="{FCCCC6F4-C77D-425A-AAA4-29087DD3F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75" y="729649"/>
            <a:ext cx="4815192" cy="3320152"/>
          </a:xfrm>
          <a:prstGeom prst="rect">
            <a:avLst/>
          </a:prstGeom>
        </p:spPr>
      </p:pic>
      <p:pic>
        <p:nvPicPr>
          <p:cNvPr id="7" name="Εικόνα 6">
            <a:extLst>
              <a:ext uri="{FF2B5EF4-FFF2-40B4-BE49-F238E27FC236}">
                <a16:creationId xmlns:a16="http://schemas.microsoft.com/office/drawing/2014/main" id="{96C9C1E8-7AD4-4C44-A4F6-9E8DB64E9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004" y="684031"/>
            <a:ext cx="4487693" cy="3365770"/>
          </a:xfrm>
          <a:prstGeom prst="rect">
            <a:avLst/>
          </a:prstGeom>
        </p:spPr>
      </p:pic>
    </p:spTree>
    <p:extLst>
      <p:ext uri="{BB962C8B-B14F-4D97-AF65-F5344CB8AC3E}">
        <p14:creationId xmlns:p14="http://schemas.microsoft.com/office/powerpoint/2010/main" val="310263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AB9624-1135-48D8-BF1B-8779D0ABD99B}"/>
              </a:ext>
            </a:extLst>
          </p:cNvPr>
          <p:cNvSpPr>
            <a:spLocks noGrp="1"/>
          </p:cNvSpPr>
          <p:nvPr>
            <p:ph type="title"/>
          </p:nvPr>
        </p:nvSpPr>
        <p:spPr>
          <a:xfrm>
            <a:off x="690664" y="1142999"/>
            <a:ext cx="10891736" cy="4382311"/>
          </a:xfrm>
        </p:spPr>
        <p:txBody>
          <a:bodyPr>
            <a:noAutofit/>
          </a:bodyPr>
          <a:lstStyle/>
          <a:p>
            <a:pPr algn="ctr"/>
            <a:r>
              <a:rPr lang="en-US" sz="8000" dirty="0">
                <a:latin typeface="Arial Black" panose="020B0A04020102020204" pitchFamily="34" charset="0"/>
              </a:rPr>
              <a:t>CROATIA</a:t>
            </a:r>
            <a:endParaRPr lang="el-GR" sz="8000" dirty="0">
              <a:latin typeface="Arial Black" panose="020B0A04020102020204" pitchFamily="34" charset="0"/>
            </a:endParaRPr>
          </a:p>
        </p:txBody>
      </p:sp>
    </p:spTree>
    <p:extLst>
      <p:ext uri="{BB962C8B-B14F-4D97-AF65-F5344CB8AC3E}">
        <p14:creationId xmlns:p14="http://schemas.microsoft.com/office/powerpoint/2010/main" val="3383369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8ABC34-0776-45A7-9729-F8E751859B34}"/>
              </a:ext>
            </a:extLst>
          </p:cNvPr>
          <p:cNvSpPr>
            <a:spLocks noGrp="1"/>
          </p:cNvSpPr>
          <p:nvPr>
            <p:ph type="title"/>
          </p:nvPr>
        </p:nvSpPr>
        <p:spPr>
          <a:xfrm>
            <a:off x="573932" y="710119"/>
            <a:ext cx="11008467" cy="1877437"/>
          </a:xfrm>
        </p:spPr>
        <p:txBody>
          <a:bodyPr>
            <a:noAutofit/>
          </a:bodyPr>
          <a:lstStyle/>
          <a:p>
            <a:r>
              <a:rPr lang="en-US" sz="2400" dirty="0">
                <a:latin typeface="Arial Black" panose="020B0A04020102020204" pitchFamily="34" charset="0"/>
              </a:rPr>
              <a:t>In many places along the Croatian coast, historical towns, residential houses, roads are constructed very close to the coastline.</a:t>
            </a:r>
            <a:r>
              <a:rPr lang="en-US" sz="2400" dirty="0">
                <a:solidFill>
                  <a:srgbClr val="FFFFFF"/>
                </a:solidFill>
                <a:latin typeface="Arial" panose="020B0604020202020204" pitchFamily="34" charset="0"/>
              </a:rPr>
              <a:t> </a:t>
            </a:r>
            <a:r>
              <a:rPr lang="en-US" sz="2400" dirty="0">
                <a:solidFill>
                  <a:schemeClr val="bg2">
                    <a:lumMod val="25000"/>
                  </a:schemeClr>
                </a:solidFill>
                <a:latin typeface="Arial Black" panose="020B0A04020102020204" pitchFamily="34" charset="0"/>
              </a:rPr>
              <a:t>S</a:t>
            </a:r>
            <a:r>
              <a:rPr lang="en-US" sz="2400" dirty="0">
                <a:latin typeface="Arial Black" panose="020B0A04020102020204" pitchFamily="34" charset="0"/>
              </a:rPr>
              <a:t>cenarios of sea-level rise for 2030 - 2100 have been reported of 18 to 65 cm.</a:t>
            </a:r>
            <a:endParaRPr lang="el-GR" sz="2400" dirty="0">
              <a:solidFill>
                <a:schemeClr val="accent6">
                  <a:lumMod val="50000"/>
                </a:schemeClr>
              </a:solidFill>
              <a:latin typeface="Arial Black" panose="020B0A04020102020204" pitchFamily="34" charset="0"/>
            </a:endParaRPr>
          </a:p>
        </p:txBody>
      </p:sp>
      <p:pic>
        <p:nvPicPr>
          <p:cNvPr id="4" name="Εικόνα 3">
            <a:extLst>
              <a:ext uri="{FF2B5EF4-FFF2-40B4-BE49-F238E27FC236}">
                <a16:creationId xmlns:a16="http://schemas.microsoft.com/office/drawing/2014/main" id="{B5066DB5-7111-47F8-B00C-703223123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306" y="2263320"/>
            <a:ext cx="5272392" cy="4294009"/>
          </a:xfrm>
          <a:prstGeom prst="rect">
            <a:avLst/>
          </a:prstGeom>
        </p:spPr>
      </p:pic>
    </p:spTree>
    <p:extLst>
      <p:ext uri="{BB962C8B-B14F-4D97-AF65-F5344CB8AC3E}">
        <p14:creationId xmlns:p14="http://schemas.microsoft.com/office/powerpoint/2010/main" val="55736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2495E8-D5E4-4276-83A8-7D3DECDB44B3}"/>
              </a:ext>
            </a:extLst>
          </p:cNvPr>
          <p:cNvSpPr>
            <a:spLocks noGrp="1"/>
          </p:cNvSpPr>
          <p:nvPr>
            <p:ph type="title"/>
          </p:nvPr>
        </p:nvSpPr>
        <p:spPr>
          <a:xfrm>
            <a:off x="535021" y="690665"/>
            <a:ext cx="11047379" cy="1663430"/>
          </a:xfrm>
        </p:spPr>
        <p:txBody>
          <a:bodyPr>
            <a:noAutofit/>
          </a:bodyPr>
          <a:lstStyle/>
          <a:p>
            <a:r>
              <a:rPr lang="en-US" sz="2000" dirty="0" err="1">
                <a:solidFill>
                  <a:srgbClr val="000000"/>
                </a:solidFill>
                <a:latin typeface="Arial Black" panose="020B0A04020102020204" pitchFamily="34" charset="0"/>
              </a:rPr>
              <a:t>Trogir</a:t>
            </a:r>
            <a:r>
              <a:rPr lang="en-US" sz="2000" dirty="0">
                <a:solidFill>
                  <a:srgbClr val="000000"/>
                </a:solidFill>
                <a:latin typeface="Arial Black" panose="020B0A04020102020204" pitchFamily="34" charset="0"/>
              </a:rPr>
              <a:t> which is in the list of UNESCO World Heritage is also in danger. </a:t>
            </a:r>
            <a:br>
              <a:rPr lang="en-US" sz="2000" dirty="0">
                <a:solidFill>
                  <a:srgbClr val="000000"/>
                </a:solidFill>
                <a:latin typeface="Arial Black" panose="020B0A04020102020204" pitchFamily="34" charset="0"/>
              </a:rPr>
            </a:br>
            <a:r>
              <a:rPr lang="en-US" sz="2000" dirty="0">
                <a:solidFill>
                  <a:srgbClr val="000000"/>
                </a:solidFill>
                <a:latin typeface="Arial Black" panose="020B0A04020102020204" pitchFamily="34" charset="0"/>
              </a:rPr>
              <a:t>The street plan of this town dates back to the Hellenistic period and it was embellished with many fine public and domestic buildings and fortifications. There are beautiful Romanesque churches and the outstanding Renaissance and Baroque buildings from the Venetian period.</a:t>
            </a:r>
            <a:endParaRPr lang="el-GR" sz="2000" dirty="0">
              <a:latin typeface="Arial Black" panose="020B0A04020102020204" pitchFamily="34" charset="0"/>
            </a:endParaRPr>
          </a:p>
        </p:txBody>
      </p:sp>
      <p:pic>
        <p:nvPicPr>
          <p:cNvPr id="3" name="Εικόνα 2">
            <a:extLst>
              <a:ext uri="{FF2B5EF4-FFF2-40B4-BE49-F238E27FC236}">
                <a16:creationId xmlns:a16="http://schemas.microsoft.com/office/drawing/2014/main" id="{6C4C3512-0F6E-4564-8F22-8FFCC322F22E}"/>
              </a:ext>
            </a:extLst>
          </p:cNvPr>
          <p:cNvPicPr>
            <a:picLocks noChangeAspect="1"/>
          </p:cNvPicPr>
          <p:nvPr/>
        </p:nvPicPr>
        <p:blipFill>
          <a:blip r:embed="rId2"/>
          <a:stretch>
            <a:fillRect/>
          </a:stretch>
        </p:blipFill>
        <p:spPr>
          <a:xfrm>
            <a:off x="3638144" y="2412461"/>
            <a:ext cx="5819519" cy="4357701"/>
          </a:xfrm>
          <a:prstGeom prst="rect">
            <a:avLst/>
          </a:prstGeom>
        </p:spPr>
      </p:pic>
    </p:spTree>
    <p:extLst>
      <p:ext uri="{BB962C8B-B14F-4D97-AF65-F5344CB8AC3E}">
        <p14:creationId xmlns:p14="http://schemas.microsoft.com/office/powerpoint/2010/main" val="248407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10A5DF-409E-4032-9E81-60FE07277DB1}"/>
              </a:ext>
            </a:extLst>
          </p:cNvPr>
          <p:cNvSpPr>
            <a:spLocks noGrp="1"/>
          </p:cNvSpPr>
          <p:nvPr>
            <p:ph type="title"/>
          </p:nvPr>
        </p:nvSpPr>
        <p:spPr>
          <a:xfrm>
            <a:off x="252919" y="1143000"/>
            <a:ext cx="11329481" cy="4353128"/>
          </a:xfrm>
        </p:spPr>
        <p:txBody>
          <a:bodyPr>
            <a:noAutofit/>
          </a:bodyPr>
          <a:lstStyle/>
          <a:p>
            <a:pPr algn="ctr"/>
            <a:r>
              <a:rPr lang="en-US" sz="8000" dirty="0">
                <a:latin typeface="Arial Black" panose="020B0A04020102020204" pitchFamily="34" charset="0"/>
              </a:rPr>
              <a:t>GREECE</a:t>
            </a:r>
            <a:endParaRPr lang="el-GR" sz="8000" dirty="0">
              <a:latin typeface="Arial Black" panose="020B0A04020102020204" pitchFamily="34" charset="0"/>
            </a:endParaRPr>
          </a:p>
        </p:txBody>
      </p:sp>
    </p:spTree>
    <p:extLst>
      <p:ext uri="{BB962C8B-B14F-4D97-AF65-F5344CB8AC3E}">
        <p14:creationId xmlns:p14="http://schemas.microsoft.com/office/powerpoint/2010/main" val="361736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7FF1F-B083-4AD2-9384-C734193ACBCF}"/>
              </a:ext>
            </a:extLst>
          </p:cNvPr>
          <p:cNvSpPr>
            <a:spLocks noGrp="1"/>
          </p:cNvSpPr>
          <p:nvPr>
            <p:ph type="title"/>
          </p:nvPr>
        </p:nvSpPr>
        <p:spPr>
          <a:xfrm>
            <a:off x="8239328" y="1040860"/>
            <a:ext cx="3699020" cy="4893012"/>
          </a:xfrm>
        </p:spPr>
        <p:txBody>
          <a:bodyPr>
            <a:noAutofit/>
          </a:bodyPr>
          <a:lstStyle/>
          <a:p>
            <a:pPr fontAlgn="base"/>
            <a:br>
              <a:rPr lang="el-GR" sz="2800" b="1" dirty="0">
                <a:solidFill>
                  <a:srgbClr val="281E1E"/>
                </a:solidFill>
                <a:latin typeface="Arial Black" panose="020B0A04020102020204" pitchFamily="34" charset="0"/>
              </a:rPr>
            </a:br>
            <a:br>
              <a:rPr lang="el-GR" sz="2800" b="1" dirty="0">
                <a:solidFill>
                  <a:srgbClr val="281E1E"/>
                </a:solidFill>
                <a:latin typeface="Arial Black" panose="020B0A04020102020204" pitchFamily="34" charset="0"/>
              </a:rPr>
            </a:br>
            <a:br>
              <a:rPr lang="el-GR" sz="2800" b="1" dirty="0">
                <a:solidFill>
                  <a:srgbClr val="281E1E"/>
                </a:solidFill>
                <a:latin typeface="Arial Black" panose="020B0A04020102020204" pitchFamily="34" charset="0"/>
              </a:rPr>
            </a:br>
            <a:r>
              <a:rPr lang="en-US" sz="2800" b="1" dirty="0">
                <a:solidFill>
                  <a:srgbClr val="281E1E"/>
                </a:solidFill>
                <a:latin typeface="Arial Black" panose="020B0A04020102020204" pitchFamily="34" charset="0"/>
              </a:rPr>
              <a:t>Medieval City of Rhodes, Greece</a:t>
            </a:r>
            <a:br>
              <a:rPr lang="en-US" sz="2000" b="1" dirty="0">
                <a:solidFill>
                  <a:srgbClr val="281E1E"/>
                </a:solidFill>
                <a:latin typeface="Arial Black" panose="020B0A04020102020204" pitchFamily="34" charset="0"/>
              </a:rPr>
            </a:br>
            <a:r>
              <a:rPr lang="en-US" sz="1800" dirty="0">
                <a:solidFill>
                  <a:srgbClr val="222222"/>
                </a:solidFill>
                <a:latin typeface="Arial Black" panose="020B0A04020102020204" pitchFamily="34" charset="0"/>
              </a:rPr>
              <a:t>During antiquity, Rhodes was an ancient Greek state. Later, it came under Byzantine rule. </a:t>
            </a:r>
            <a:br>
              <a:rPr lang="en-US" sz="1800" dirty="0">
                <a:solidFill>
                  <a:srgbClr val="222222"/>
                </a:solidFill>
                <a:latin typeface="Arial Black" panose="020B0A04020102020204" pitchFamily="34" charset="0"/>
              </a:rPr>
            </a:br>
            <a:r>
              <a:rPr lang="en-US" sz="1800" dirty="0">
                <a:solidFill>
                  <a:srgbClr val="222222"/>
                </a:solidFill>
                <a:latin typeface="Arial Black" panose="020B0A04020102020204" pitchFamily="34" charset="0"/>
              </a:rPr>
              <a:t>In the Middle Ages, it was conquered by the </a:t>
            </a:r>
            <a:r>
              <a:rPr lang="en-US" sz="1800" dirty="0" err="1">
                <a:solidFill>
                  <a:srgbClr val="222222"/>
                </a:solidFill>
                <a:latin typeface="Arial Black" panose="020B0A04020102020204" pitchFamily="34" charset="0"/>
              </a:rPr>
              <a:t>Ioannites</a:t>
            </a:r>
            <a:r>
              <a:rPr lang="en-US" sz="1800" dirty="0">
                <a:solidFill>
                  <a:srgbClr val="222222"/>
                </a:solidFill>
                <a:latin typeface="Arial Black" panose="020B0A04020102020204" pitchFamily="34" charset="0"/>
              </a:rPr>
              <a:t> knights, who were </a:t>
            </a:r>
            <a:r>
              <a:rPr lang="en-US" sz="1800" dirty="0">
                <a:solidFill>
                  <a:schemeClr val="tx1"/>
                </a:solidFill>
                <a:latin typeface="Arial Black" panose="020B0A04020102020204" pitchFamily="34" charset="0"/>
              </a:rPr>
              <a:t>crusaders</a:t>
            </a:r>
            <a:r>
              <a:rPr lang="en-US" sz="1800" dirty="0">
                <a:solidFill>
                  <a:srgbClr val="281E1E"/>
                </a:solidFill>
                <a:latin typeface="Arial Black" panose="020B0A04020102020204" pitchFamily="34" charset="0"/>
              </a:rPr>
              <a:t>.</a:t>
            </a:r>
            <a:br>
              <a:rPr lang="el-GR" sz="1800" dirty="0">
                <a:solidFill>
                  <a:srgbClr val="281E1E"/>
                </a:solidFill>
                <a:latin typeface="Arial Black" panose="020B0A04020102020204" pitchFamily="34" charset="0"/>
              </a:rPr>
            </a:br>
            <a:r>
              <a:rPr lang="en-US" sz="2000" dirty="0">
                <a:solidFill>
                  <a:srgbClr val="222222"/>
                </a:solidFill>
                <a:latin typeface="Arial Black" panose="020B0A04020102020204" pitchFamily="34" charset="0"/>
              </a:rPr>
              <a:t>They built the medieval town with the big castles in the city of Rhodes</a:t>
            </a:r>
            <a:r>
              <a:rPr lang="en-US" sz="2000" dirty="0">
                <a:solidFill>
                  <a:srgbClr val="281E1E"/>
                </a:solidFill>
                <a:latin typeface="Arial Black" panose="020B0A04020102020204" pitchFamily="34" charset="0"/>
              </a:rPr>
              <a:t>.</a:t>
            </a:r>
            <a:br>
              <a:rPr lang="en-US" sz="2000" dirty="0">
                <a:solidFill>
                  <a:srgbClr val="281E1E"/>
                </a:solidFill>
                <a:latin typeface="Arial Black" panose="020B0A04020102020204" pitchFamily="34" charset="0"/>
              </a:rPr>
            </a:br>
            <a:r>
              <a:rPr lang="en-US" sz="2000" dirty="0">
                <a:solidFill>
                  <a:srgbClr val="281E1E"/>
                </a:solidFill>
                <a:latin typeface="Arial Black" panose="020B0A04020102020204" pitchFamily="34" charset="0"/>
              </a:rPr>
              <a:t> </a:t>
            </a:r>
            <a:br>
              <a:rPr lang="en-US" sz="2000" dirty="0">
                <a:solidFill>
                  <a:srgbClr val="281E1E"/>
                </a:solidFill>
                <a:latin typeface="Arial Black" panose="020B0A04020102020204" pitchFamily="34" charset="0"/>
              </a:rPr>
            </a:br>
            <a:r>
              <a:rPr lang="en-US" sz="2000" dirty="0">
                <a:solidFill>
                  <a:srgbClr val="281E1E"/>
                </a:solidFill>
                <a:latin typeface="Arial Black" panose="020B0A04020102020204" pitchFamily="34" charset="0"/>
              </a:rPr>
              <a:t>Now the ancient walls are threatened by gradual erosion from the rising tides.</a:t>
            </a:r>
            <a:br>
              <a:rPr lang="el-GR" sz="1800" dirty="0">
                <a:solidFill>
                  <a:srgbClr val="281E1E"/>
                </a:solidFill>
                <a:latin typeface="Arial Black" panose="020B0A04020102020204" pitchFamily="34" charset="0"/>
              </a:rPr>
            </a:br>
            <a:br>
              <a:rPr lang="el-GR" sz="1800" dirty="0">
                <a:solidFill>
                  <a:srgbClr val="281E1E"/>
                </a:solidFill>
                <a:latin typeface="Arial Black" panose="020B0A04020102020204" pitchFamily="34" charset="0"/>
              </a:rPr>
            </a:br>
            <a:br>
              <a:rPr lang="el-GR" sz="1800" dirty="0">
                <a:solidFill>
                  <a:srgbClr val="281E1E"/>
                </a:solidFill>
                <a:latin typeface="Arial Black" panose="020B0A04020102020204" pitchFamily="34" charset="0"/>
              </a:rPr>
            </a:br>
            <a:endParaRPr lang="el-GR" sz="1800" dirty="0">
              <a:latin typeface="Arial Black" panose="020B0A04020102020204" pitchFamily="34" charset="0"/>
            </a:endParaRPr>
          </a:p>
        </p:txBody>
      </p:sp>
      <p:pic>
        <p:nvPicPr>
          <p:cNvPr id="4" name="Εικόνα 3">
            <a:extLst>
              <a:ext uri="{FF2B5EF4-FFF2-40B4-BE49-F238E27FC236}">
                <a16:creationId xmlns:a16="http://schemas.microsoft.com/office/drawing/2014/main" id="{FAE3550F-1C84-439E-B4B3-B2C78B878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17" y="1159010"/>
            <a:ext cx="7511603" cy="2269990"/>
          </a:xfrm>
          <a:prstGeom prst="rect">
            <a:avLst/>
          </a:prstGeom>
        </p:spPr>
      </p:pic>
      <p:pic>
        <p:nvPicPr>
          <p:cNvPr id="6" name="Εικόνα 5">
            <a:extLst>
              <a:ext uri="{FF2B5EF4-FFF2-40B4-BE49-F238E27FC236}">
                <a16:creationId xmlns:a16="http://schemas.microsoft.com/office/drawing/2014/main" id="{EC681CA3-B72F-450A-80D4-533F70B81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092" y="3900150"/>
            <a:ext cx="4593952" cy="2500649"/>
          </a:xfrm>
          <a:prstGeom prst="rect">
            <a:avLst/>
          </a:prstGeom>
        </p:spPr>
      </p:pic>
    </p:spTree>
    <p:extLst>
      <p:ext uri="{BB962C8B-B14F-4D97-AF65-F5344CB8AC3E}">
        <p14:creationId xmlns:p14="http://schemas.microsoft.com/office/powerpoint/2010/main" val="60450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34CF15-D153-4CF0-A868-C6F773A83EFA}"/>
              </a:ext>
            </a:extLst>
          </p:cNvPr>
          <p:cNvSpPr>
            <a:spLocks noGrp="1"/>
          </p:cNvSpPr>
          <p:nvPr>
            <p:ph type="title"/>
          </p:nvPr>
        </p:nvSpPr>
        <p:spPr>
          <a:xfrm>
            <a:off x="272374" y="622569"/>
            <a:ext cx="4319081" cy="6001967"/>
          </a:xfrm>
        </p:spPr>
        <p:txBody>
          <a:bodyPr>
            <a:normAutofit/>
          </a:bodyPr>
          <a:lstStyle/>
          <a:p>
            <a:r>
              <a:rPr lang="en-US" sz="2000" dirty="0">
                <a:solidFill>
                  <a:srgbClr val="000000"/>
                </a:solidFill>
                <a:latin typeface="Arial Black" panose="020B0A04020102020204" pitchFamily="34" charset="0"/>
              </a:rPr>
              <a:t>According to predictions, by the end of the century, </a:t>
            </a:r>
            <a:r>
              <a:rPr lang="en-US" sz="2000" b="1" dirty="0">
                <a:solidFill>
                  <a:srgbClr val="000000"/>
                </a:solidFill>
                <a:latin typeface="Arial Black" panose="020B0A04020102020204" pitchFamily="34" charset="0"/>
              </a:rPr>
              <a:t>sea levels are expected to rise by 20 to 59 centimeters.</a:t>
            </a:r>
            <a:r>
              <a:rPr lang="en-US" sz="2000" dirty="0">
                <a:solidFill>
                  <a:srgbClr val="000000"/>
                </a:solidFill>
                <a:latin typeface="Arial Black" panose="020B0A04020102020204" pitchFamily="34" charset="0"/>
              </a:rPr>
              <a:t> </a:t>
            </a:r>
            <a:br>
              <a:rPr lang="en-US" sz="2000" dirty="0">
                <a:solidFill>
                  <a:srgbClr val="000000"/>
                </a:solidFill>
                <a:latin typeface="Arial Black" panose="020B0A04020102020204" pitchFamily="34" charset="0"/>
              </a:rPr>
            </a:br>
            <a:r>
              <a:rPr lang="en-US" sz="2000" dirty="0">
                <a:solidFill>
                  <a:srgbClr val="000000"/>
                </a:solidFill>
                <a:latin typeface="Arial Black" panose="020B0A04020102020204" pitchFamily="34" charset="0"/>
              </a:rPr>
              <a:t>However, some researchers believe that existing models underestimate the threat for the Antarctic glaciers. </a:t>
            </a:r>
            <a:br>
              <a:rPr lang="en-US" sz="2000" dirty="0">
                <a:solidFill>
                  <a:srgbClr val="000000"/>
                </a:solidFill>
                <a:latin typeface="Arial Black" panose="020B0A04020102020204" pitchFamily="34" charset="0"/>
              </a:rPr>
            </a:br>
            <a:r>
              <a:rPr lang="en-US" sz="2000" dirty="0">
                <a:solidFill>
                  <a:srgbClr val="000000"/>
                </a:solidFill>
                <a:latin typeface="Arial Black" panose="020B0A04020102020204" pitchFamily="34" charset="0"/>
              </a:rPr>
              <a:t>So, by the end of the century, it is more probable for sea levels to rise between 80 centimeters to 2 meters. These quantities may sound small or negligible, but they are not. </a:t>
            </a:r>
            <a:br>
              <a:rPr lang="en-US" sz="2000" dirty="0">
                <a:solidFill>
                  <a:srgbClr val="000000"/>
                </a:solidFill>
                <a:latin typeface="Arial Black" panose="020B0A04020102020204" pitchFamily="34" charset="0"/>
              </a:rPr>
            </a:br>
            <a:r>
              <a:rPr lang="en-US" sz="2000" dirty="0">
                <a:solidFill>
                  <a:srgbClr val="000000"/>
                </a:solidFill>
                <a:latin typeface="Arial Black" panose="020B0A04020102020204" pitchFamily="34" charset="0"/>
              </a:rPr>
              <a:t>We can see the effects on the coasts of </a:t>
            </a:r>
            <a:r>
              <a:rPr lang="en-US" sz="2000" dirty="0" err="1">
                <a:solidFill>
                  <a:srgbClr val="000000"/>
                </a:solidFill>
                <a:latin typeface="Arial Black" panose="020B0A04020102020204" pitchFamily="34" charset="0"/>
              </a:rPr>
              <a:t>Lemos</a:t>
            </a:r>
            <a:r>
              <a:rPr lang="en-US" sz="2000" dirty="0">
                <a:solidFill>
                  <a:srgbClr val="000000"/>
                </a:solidFill>
                <a:latin typeface="Arial Black" panose="020B0A04020102020204" pitchFamily="34" charset="0"/>
              </a:rPr>
              <a:t> in </a:t>
            </a:r>
            <a:r>
              <a:rPr lang="en-US" sz="2000" dirty="0" err="1">
                <a:solidFill>
                  <a:srgbClr val="000000"/>
                </a:solidFill>
                <a:latin typeface="Arial Black" panose="020B0A04020102020204" pitchFamily="34" charset="0"/>
              </a:rPr>
              <a:t>Vouliagmeni</a:t>
            </a:r>
            <a:r>
              <a:rPr lang="el-GR" sz="2000" dirty="0">
                <a:solidFill>
                  <a:srgbClr val="000000"/>
                </a:solidFill>
                <a:latin typeface="Arial Black" panose="020B0A04020102020204" pitchFamily="34" charset="0"/>
              </a:rPr>
              <a:t>.</a:t>
            </a:r>
            <a:br>
              <a:rPr lang="en-US" sz="2000" dirty="0">
                <a:solidFill>
                  <a:srgbClr val="000000"/>
                </a:solidFill>
                <a:latin typeface="Arial Black" panose="020B0A04020102020204" pitchFamily="34" charset="0"/>
              </a:rPr>
            </a:br>
            <a:endParaRPr lang="el-GR" sz="2000" dirty="0">
              <a:latin typeface="Arial Black" panose="020B0A04020102020204" pitchFamily="34" charset="0"/>
            </a:endParaRPr>
          </a:p>
        </p:txBody>
      </p:sp>
      <p:pic>
        <p:nvPicPr>
          <p:cNvPr id="5" name="Εικόνα 4">
            <a:extLst>
              <a:ext uri="{FF2B5EF4-FFF2-40B4-BE49-F238E27FC236}">
                <a16:creationId xmlns:a16="http://schemas.microsoft.com/office/drawing/2014/main" id="{D8618918-D27F-4FAE-81C6-20C9F0393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163" y="1133645"/>
            <a:ext cx="6491094" cy="4868321"/>
          </a:xfrm>
          <a:prstGeom prst="rect">
            <a:avLst/>
          </a:prstGeom>
        </p:spPr>
      </p:pic>
    </p:spTree>
    <p:extLst>
      <p:ext uri="{BB962C8B-B14F-4D97-AF65-F5344CB8AC3E}">
        <p14:creationId xmlns:p14="http://schemas.microsoft.com/office/powerpoint/2010/main" val="155858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B31F8C-E878-4BF2-B760-31F0C781C8B0}"/>
              </a:ext>
            </a:extLst>
          </p:cNvPr>
          <p:cNvSpPr>
            <a:spLocks noGrp="1"/>
          </p:cNvSpPr>
          <p:nvPr>
            <p:ph type="title"/>
          </p:nvPr>
        </p:nvSpPr>
        <p:spPr>
          <a:xfrm>
            <a:off x="437745" y="817123"/>
            <a:ext cx="11144655" cy="4756826"/>
          </a:xfrm>
        </p:spPr>
        <p:txBody>
          <a:bodyPr>
            <a:normAutofit/>
          </a:bodyPr>
          <a:lstStyle/>
          <a:p>
            <a:r>
              <a:rPr lang="en-US" sz="2400" dirty="0">
                <a:solidFill>
                  <a:srgbClr val="002060"/>
                </a:solidFill>
                <a:latin typeface="Arial Black" panose="020B0A04020102020204" pitchFamily="34" charset="0"/>
              </a:rPr>
              <a:t>There will also be very significant problems in archeological sites located in </a:t>
            </a:r>
            <a:r>
              <a:rPr lang="en-US" sz="2400" b="1" dirty="0">
                <a:solidFill>
                  <a:srgbClr val="002060"/>
                </a:solidFill>
                <a:latin typeface="Arial Black" panose="020B0A04020102020204" pitchFamily="34" charset="0"/>
              </a:rPr>
              <a:t>forest areas </a:t>
            </a:r>
            <a:r>
              <a:rPr lang="en-US" sz="2400" dirty="0">
                <a:solidFill>
                  <a:srgbClr val="002060"/>
                </a:solidFill>
                <a:latin typeface="Arial Black" panose="020B0A04020102020204" pitchFamily="34" charset="0"/>
              </a:rPr>
              <a:t>or on steep slopes that are vulnerable to erosion.</a:t>
            </a:r>
            <a:br>
              <a:rPr lang="en-US" sz="2400" dirty="0">
                <a:solidFill>
                  <a:srgbClr val="002060"/>
                </a:solidFill>
                <a:latin typeface="Arial Black" panose="020B0A04020102020204" pitchFamily="34" charset="0"/>
              </a:rPr>
            </a:br>
            <a:r>
              <a:rPr lang="en-US" sz="2400" dirty="0">
                <a:solidFill>
                  <a:srgbClr val="002060"/>
                </a:solidFill>
                <a:latin typeface="Arial Black" panose="020B0A04020102020204" pitchFamily="34" charset="0"/>
              </a:rPr>
              <a:t> </a:t>
            </a:r>
            <a:br>
              <a:rPr lang="en-US" sz="2400" dirty="0">
                <a:solidFill>
                  <a:srgbClr val="002060"/>
                </a:solidFill>
                <a:latin typeface="Arial Black" panose="020B0A04020102020204" pitchFamily="34" charset="0"/>
              </a:rPr>
            </a:br>
            <a:r>
              <a:rPr lang="en-US" sz="2400" dirty="0">
                <a:solidFill>
                  <a:srgbClr val="002060"/>
                </a:solidFill>
                <a:latin typeface="Arial Black" panose="020B0A04020102020204" pitchFamily="34" charset="0"/>
              </a:rPr>
              <a:t>High </a:t>
            </a:r>
            <a:r>
              <a:rPr lang="en-US" sz="2400" b="1" dirty="0">
                <a:solidFill>
                  <a:srgbClr val="002060"/>
                </a:solidFill>
                <a:latin typeface="Arial Black" panose="020B0A04020102020204" pitchFamily="34" charset="0"/>
              </a:rPr>
              <a:t>temperatures and luck of rainfalls make forest areas drier, and therefore more vulnerable to forest fires.</a:t>
            </a:r>
            <a:br>
              <a:rPr lang="en-US" sz="2400" b="1" dirty="0">
                <a:solidFill>
                  <a:srgbClr val="002060"/>
                </a:solidFill>
                <a:latin typeface="Arial Black" panose="020B0A04020102020204" pitchFamily="34" charset="0"/>
              </a:rPr>
            </a:br>
            <a:br>
              <a:rPr lang="en-US" sz="2400" b="1" dirty="0">
                <a:solidFill>
                  <a:srgbClr val="002060"/>
                </a:solidFill>
                <a:latin typeface="Arial Black" panose="020B0A04020102020204" pitchFamily="34" charset="0"/>
              </a:rPr>
            </a:br>
            <a:r>
              <a:rPr lang="en-US" sz="2400" dirty="0">
                <a:solidFill>
                  <a:srgbClr val="002060"/>
                </a:solidFill>
                <a:latin typeface="Arial Black" panose="020B0A04020102020204" pitchFamily="34" charset="0"/>
              </a:rPr>
              <a:t>Some of these specific destinations protected by UNESCO, are the Temple of Epicurean Apollo and Ancient Olympia that will be in immediate danger.</a:t>
            </a:r>
            <a:endParaRPr lang="el-GR" sz="2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244958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908720"/>
            <a:ext cx="8229600" cy="720080"/>
          </a:xfrm>
        </p:spPr>
        <p:txBody>
          <a:bodyPr>
            <a:normAutofit/>
          </a:bodyPr>
          <a:lstStyle/>
          <a:p>
            <a:pPr algn="ctr"/>
            <a:r>
              <a:rPr lang="en-US" sz="3600" b="1" dirty="0">
                <a:latin typeface="Arial Black" panose="020B0A04020102020204" pitchFamily="34" charset="0"/>
              </a:rPr>
              <a:t>Heating and storms </a:t>
            </a:r>
            <a:endParaRPr lang="el-GR" sz="3600" b="1" dirty="0">
              <a:latin typeface="Arial Black" panose="020B0A04020102020204" pitchFamily="34" charset="0"/>
            </a:endParaRPr>
          </a:p>
        </p:txBody>
      </p:sp>
      <p:sp>
        <p:nvSpPr>
          <p:cNvPr id="10" name="9 - Ορθογώνιο"/>
          <p:cNvSpPr/>
          <p:nvPr/>
        </p:nvSpPr>
        <p:spPr>
          <a:xfrm>
            <a:off x="494522" y="5122506"/>
            <a:ext cx="11173599" cy="830997"/>
          </a:xfrm>
          <a:prstGeom prst="rect">
            <a:avLst/>
          </a:prstGeom>
        </p:spPr>
        <p:txBody>
          <a:bodyPr wrap="square">
            <a:spAutoFit/>
          </a:bodyPr>
          <a:lstStyle/>
          <a:p>
            <a:r>
              <a:rPr lang="en-US" sz="2400" dirty="0">
                <a:solidFill>
                  <a:prstClr val="black"/>
                </a:solidFill>
                <a:latin typeface="Arial Black" panose="020B0A04020102020204" pitchFamily="34" charset="0"/>
              </a:rPr>
              <a:t>Due to these extreme weather phenomena, we have also victims and destructions of houses or trees.</a:t>
            </a:r>
            <a:endParaRPr lang="el-GR" sz="2400" dirty="0">
              <a:solidFill>
                <a:prstClr val="black"/>
              </a:solidFill>
              <a:latin typeface="Arial Black" panose="020B0A04020102020204" pitchFamily="34" charset="0"/>
            </a:endParaRPr>
          </a:p>
        </p:txBody>
      </p:sp>
      <p:pic>
        <p:nvPicPr>
          <p:cNvPr id="5" name="Θέση περιεχομένου 4">
            <a:extLst>
              <a:ext uri="{FF2B5EF4-FFF2-40B4-BE49-F238E27FC236}">
                <a16:creationId xmlns:a16="http://schemas.microsoft.com/office/drawing/2014/main" id="{9C7DE8FF-1774-419F-A430-24E5AC6837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3976" y="1813771"/>
            <a:ext cx="5268465" cy="3230457"/>
          </a:xfrm>
        </p:spPr>
      </p:pic>
    </p:spTree>
  </p:cSld>
  <p:clrMapOvr>
    <a:masterClrMapping/>
  </p:clrMapOvr>
  <p:transition advClick="0" advTm="11000">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4682673-4139-4FC2-910D-8E044D81515F}"/>
              </a:ext>
            </a:extLst>
          </p:cNvPr>
          <p:cNvSpPr>
            <a:spLocks noGrp="1"/>
          </p:cNvSpPr>
          <p:nvPr>
            <p:ph type="title"/>
          </p:nvPr>
        </p:nvSpPr>
        <p:spPr>
          <a:xfrm>
            <a:off x="437745" y="544749"/>
            <a:ext cx="11246256" cy="2163526"/>
          </a:xfrm>
        </p:spPr>
        <p:txBody>
          <a:bodyPr>
            <a:normAutofit/>
          </a:bodyPr>
          <a:lstStyle/>
          <a:p>
            <a:r>
              <a:rPr lang="en-US" sz="2000" dirty="0">
                <a:latin typeface="Arial Black" panose="020B0A04020102020204" pitchFamily="34" charset="0"/>
              </a:rPr>
              <a:t>Olympia is one of the most influential ancient Greek sanctuaries, located in western Peloponnese. It is positioned in a serene and rich valley between two rivers. </a:t>
            </a:r>
            <a:br>
              <a:rPr lang="en-US" sz="2000" dirty="0">
                <a:latin typeface="Arial Black" panose="020B0A04020102020204" pitchFamily="34" charset="0"/>
              </a:rPr>
            </a:br>
            <a:r>
              <a:rPr lang="en-US" sz="2000" dirty="0">
                <a:latin typeface="Arial Black" panose="020B0A04020102020204" pitchFamily="34" charset="0"/>
              </a:rPr>
              <a:t>In antiquity it was famous beyond the borders of mainland Greece for hosting the Olympic Games every four years, starting in 776 B.C.</a:t>
            </a:r>
            <a:endParaRPr lang="el-GR" sz="2000" dirty="0">
              <a:latin typeface="Arial Black" panose="020B0A04020102020204" pitchFamily="34" charset="0"/>
            </a:endParaRPr>
          </a:p>
        </p:txBody>
      </p:sp>
      <p:pic>
        <p:nvPicPr>
          <p:cNvPr id="5" name="Εικόνα 4">
            <a:extLst>
              <a:ext uri="{FF2B5EF4-FFF2-40B4-BE49-F238E27FC236}">
                <a16:creationId xmlns:a16="http://schemas.microsoft.com/office/drawing/2014/main" id="{1543BCFE-46AF-49BF-85E9-E8C0065E8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684" y="2564281"/>
            <a:ext cx="4933871" cy="3714915"/>
          </a:xfrm>
          <a:prstGeom prst="rect">
            <a:avLst/>
          </a:prstGeom>
        </p:spPr>
      </p:pic>
    </p:spTree>
    <p:extLst>
      <p:ext uri="{BB962C8B-B14F-4D97-AF65-F5344CB8AC3E}">
        <p14:creationId xmlns:p14="http://schemas.microsoft.com/office/powerpoint/2010/main" val="406347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43C648-9474-4076-B56E-78C62701DCE7}"/>
              </a:ext>
            </a:extLst>
          </p:cNvPr>
          <p:cNvSpPr>
            <a:spLocks noGrp="1"/>
          </p:cNvSpPr>
          <p:nvPr>
            <p:ph type="title"/>
          </p:nvPr>
        </p:nvSpPr>
        <p:spPr>
          <a:xfrm>
            <a:off x="321013" y="648229"/>
            <a:ext cx="11760739" cy="2143610"/>
          </a:xfrm>
        </p:spPr>
        <p:txBody>
          <a:bodyPr>
            <a:noAutofit/>
          </a:bodyPr>
          <a:lstStyle/>
          <a:p>
            <a:r>
              <a:rPr lang="en-US" sz="2000" dirty="0">
                <a:solidFill>
                  <a:srgbClr val="000000"/>
                </a:solidFill>
                <a:latin typeface="Arial Black" panose="020B0A04020102020204" pitchFamily="34" charset="0"/>
              </a:rPr>
              <a:t>This famous temple to the god of healing and the sun, Apollo Epicurious, was built towards the middle of the 5th century B.C. on the rocky mountains, in Peloponnese. It’s one of the most imposing temples of antiquity, because it combines the Archaic style and the serenity of the Doric style with some daring architectural features. </a:t>
            </a:r>
            <a:endParaRPr lang="el-GR" sz="2000" dirty="0">
              <a:latin typeface="Arial Black" panose="020B0A04020102020204" pitchFamily="34" charset="0"/>
            </a:endParaRPr>
          </a:p>
        </p:txBody>
      </p:sp>
      <p:pic>
        <p:nvPicPr>
          <p:cNvPr id="5" name="Εικόνα 4">
            <a:extLst>
              <a:ext uri="{FF2B5EF4-FFF2-40B4-BE49-F238E27FC236}">
                <a16:creationId xmlns:a16="http://schemas.microsoft.com/office/drawing/2014/main" id="{5335363A-A073-491D-AF8C-738694D60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647" y="2987030"/>
            <a:ext cx="5334189" cy="3222741"/>
          </a:xfrm>
          <a:prstGeom prst="rect">
            <a:avLst/>
          </a:prstGeom>
        </p:spPr>
      </p:pic>
    </p:spTree>
    <p:extLst>
      <p:ext uri="{BB962C8B-B14F-4D97-AF65-F5344CB8AC3E}">
        <p14:creationId xmlns:p14="http://schemas.microsoft.com/office/powerpoint/2010/main" val="22122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7CE18-0B7E-4191-AE66-7188A5A938FE}"/>
              </a:ext>
            </a:extLst>
          </p:cNvPr>
          <p:cNvSpPr>
            <a:spLocks noGrp="1"/>
          </p:cNvSpPr>
          <p:nvPr>
            <p:ph type="title"/>
          </p:nvPr>
        </p:nvSpPr>
        <p:spPr>
          <a:xfrm>
            <a:off x="282103" y="719847"/>
            <a:ext cx="6653718" cy="5632315"/>
          </a:xfrm>
        </p:spPr>
        <p:txBody>
          <a:bodyPr>
            <a:normAutofit/>
          </a:bodyPr>
          <a:lstStyle/>
          <a:p>
            <a:r>
              <a:rPr lang="en-US" sz="3600" dirty="0">
                <a:latin typeface="Arial Black" panose="020B0A04020102020204" pitchFamily="34" charset="0"/>
              </a:rPr>
              <a:t>It’s important to protect our cultural heritage, because it is connected with our culture identity, adapting a combination of awareness-raising strategies with protection measures.</a:t>
            </a:r>
            <a:endParaRPr lang="el-GR" sz="3600" dirty="0">
              <a:latin typeface="Arial Black" panose="020B0A04020102020204" pitchFamily="34" charset="0"/>
            </a:endParaRPr>
          </a:p>
        </p:txBody>
      </p:sp>
      <p:pic>
        <p:nvPicPr>
          <p:cNvPr id="5" name="Εικόνα 4">
            <a:extLst>
              <a:ext uri="{FF2B5EF4-FFF2-40B4-BE49-F238E27FC236}">
                <a16:creationId xmlns:a16="http://schemas.microsoft.com/office/drawing/2014/main" id="{352EE003-03F4-4644-9884-B89FF63C9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841" y="888994"/>
            <a:ext cx="3988341" cy="5648230"/>
          </a:xfrm>
          <a:prstGeom prst="rect">
            <a:avLst/>
          </a:prstGeom>
        </p:spPr>
      </p:pic>
    </p:spTree>
    <p:extLst>
      <p:ext uri="{BB962C8B-B14F-4D97-AF65-F5344CB8AC3E}">
        <p14:creationId xmlns:p14="http://schemas.microsoft.com/office/powerpoint/2010/main" val="261588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836712"/>
            <a:ext cx="7931224" cy="576064"/>
          </a:xfrm>
        </p:spPr>
        <p:txBody>
          <a:bodyPr>
            <a:normAutofit fontScale="90000"/>
          </a:bodyPr>
          <a:lstStyle/>
          <a:p>
            <a:pPr algn="ctr"/>
            <a:r>
              <a:rPr lang="en-US" b="1" dirty="0">
                <a:latin typeface="Arial Black" panose="020B0A04020102020204" pitchFamily="34" charset="0"/>
              </a:rPr>
              <a:t>FLOODING</a:t>
            </a:r>
            <a:r>
              <a:rPr lang="en-US" dirty="0">
                <a:latin typeface="Arial Black" panose="020B0A04020102020204" pitchFamily="34" charset="0"/>
              </a:rPr>
              <a:t> </a:t>
            </a:r>
            <a:endParaRPr lang="el-GR" dirty="0">
              <a:latin typeface="Arial Black" panose="020B0A04020102020204" pitchFamily="34" charset="0"/>
            </a:endParaRPr>
          </a:p>
        </p:txBody>
      </p:sp>
      <p:sp>
        <p:nvSpPr>
          <p:cNvPr id="6" name="5 - TextBox"/>
          <p:cNvSpPr txBox="1"/>
          <p:nvPr/>
        </p:nvSpPr>
        <p:spPr>
          <a:xfrm>
            <a:off x="587829" y="5477070"/>
            <a:ext cx="11089146" cy="830997"/>
          </a:xfrm>
          <a:prstGeom prst="rect">
            <a:avLst/>
          </a:prstGeom>
          <a:noFill/>
        </p:spPr>
        <p:txBody>
          <a:bodyPr wrap="square" rtlCol="0">
            <a:spAutoFit/>
          </a:bodyPr>
          <a:lstStyle/>
          <a:p>
            <a:r>
              <a:rPr lang="en-US" sz="2400" dirty="0">
                <a:solidFill>
                  <a:prstClr val="black"/>
                </a:solidFill>
                <a:latin typeface="Arial Black" panose="020B0A04020102020204" pitchFamily="34" charset="0"/>
              </a:rPr>
              <a:t>In the last years, this phenomenon is getting more and more frequent…</a:t>
            </a:r>
            <a:endParaRPr lang="el-GR" sz="2400" dirty="0">
              <a:solidFill>
                <a:prstClr val="black"/>
              </a:solidFill>
              <a:latin typeface="Arial Black" panose="020B0A04020102020204" pitchFamily="34" charset="0"/>
            </a:endParaRPr>
          </a:p>
        </p:txBody>
      </p:sp>
      <p:pic>
        <p:nvPicPr>
          <p:cNvPr id="8" name="Εικόνα 7">
            <a:extLst>
              <a:ext uri="{FF2B5EF4-FFF2-40B4-BE49-F238E27FC236}">
                <a16:creationId xmlns:a16="http://schemas.microsoft.com/office/drawing/2014/main" id="{4B25C5DC-47D2-417F-B351-CBDE063FF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725" y="1395016"/>
            <a:ext cx="6595353" cy="4099814"/>
          </a:xfrm>
          <a:prstGeom prst="rect">
            <a:avLst/>
          </a:prstGeom>
        </p:spPr>
      </p:pic>
    </p:spTree>
  </p:cSld>
  <p:clrMapOvr>
    <a:masterClrMapping/>
  </p:clrMapOvr>
  <p:transition advClick="0" advTm="8000">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91544" y="836712"/>
            <a:ext cx="8229600" cy="648072"/>
          </a:xfrm>
        </p:spPr>
        <p:txBody>
          <a:bodyPr>
            <a:normAutofit/>
          </a:bodyPr>
          <a:lstStyle/>
          <a:p>
            <a:pPr algn="ctr"/>
            <a:r>
              <a:rPr lang="en-US" sz="3600" b="1" dirty="0">
                <a:latin typeface="Arial Black" panose="020B0A04020102020204" pitchFamily="34" charset="0"/>
              </a:rPr>
              <a:t>FIRES</a:t>
            </a:r>
            <a:endParaRPr lang="el-GR" sz="3600" b="1" dirty="0">
              <a:latin typeface="Arial Black" panose="020B0A04020102020204" pitchFamily="34" charset="0"/>
            </a:endParaRPr>
          </a:p>
        </p:txBody>
      </p:sp>
      <p:sp>
        <p:nvSpPr>
          <p:cNvPr id="6" name="5 - TextBox"/>
          <p:cNvSpPr txBox="1"/>
          <p:nvPr/>
        </p:nvSpPr>
        <p:spPr>
          <a:xfrm>
            <a:off x="1903445" y="5301208"/>
            <a:ext cx="9060024" cy="461665"/>
          </a:xfrm>
          <a:prstGeom prst="rect">
            <a:avLst/>
          </a:prstGeom>
          <a:noFill/>
        </p:spPr>
        <p:txBody>
          <a:bodyPr wrap="square" rtlCol="0">
            <a:spAutoFit/>
          </a:bodyPr>
          <a:lstStyle/>
          <a:p>
            <a:r>
              <a:rPr lang="en-US" sz="2400" dirty="0">
                <a:solidFill>
                  <a:prstClr val="black"/>
                </a:solidFill>
                <a:latin typeface="Arial Black" panose="020B0A04020102020204" pitchFamily="34" charset="0"/>
              </a:rPr>
              <a:t>Fires are also one of the climate change effects.</a:t>
            </a:r>
            <a:endParaRPr lang="el-GR" sz="2400" dirty="0">
              <a:solidFill>
                <a:prstClr val="black"/>
              </a:solidFill>
              <a:latin typeface="Arial Black" panose="020B0A04020102020204" pitchFamily="34" charset="0"/>
            </a:endParaRPr>
          </a:p>
        </p:txBody>
      </p:sp>
      <p:pic>
        <p:nvPicPr>
          <p:cNvPr id="8" name="Εικόνα 7">
            <a:extLst>
              <a:ext uri="{FF2B5EF4-FFF2-40B4-BE49-F238E27FC236}">
                <a16:creationId xmlns:a16="http://schemas.microsoft.com/office/drawing/2014/main" id="{458A3A97-1CF5-4196-9531-49FA8C047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311" y="1484784"/>
            <a:ext cx="5982511" cy="3750575"/>
          </a:xfrm>
          <a:prstGeom prst="rect">
            <a:avLst/>
          </a:prstGeom>
        </p:spPr>
      </p:pic>
    </p:spTree>
  </p:cSld>
  <p:clrMapOvr>
    <a:masterClrMapping/>
  </p:clrMapOvr>
  <p:transition advClick="0" advTm="6000">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908720"/>
            <a:ext cx="8229600" cy="576064"/>
          </a:xfrm>
        </p:spPr>
        <p:txBody>
          <a:bodyPr>
            <a:noAutofit/>
          </a:bodyPr>
          <a:lstStyle/>
          <a:p>
            <a:pPr algn="ctr"/>
            <a:r>
              <a:rPr lang="en-US" sz="3600" b="1" dirty="0">
                <a:latin typeface="Arial Black" panose="020B0A04020102020204" pitchFamily="34" charset="0"/>
              </a:rPr>
              <a:t>DROUGHTS</a:t>
            </a:r>
            <a:r>
              <a:rPr lang="en-US" sz="3600" dirty="0">
                <a:latin typeface="Arial Black" panose="020B0A04020102020204" pitchFamily="34" charset="0"/>
              </a:rPr>
              <a:t> </a:t>
            </a:r>
            <a:endParaRPr lang="el-GR" sz="3600" dirty="0">
              <a:latin typeface="Arial Black" panose="020B0A04020102020204" pitchFamily="34" charset="0"/>
            </a:endParaRPr>
          </a:p>
        </p:txBody>
      </p:sp>
      <p:sp>
        <p:nvSpPr>
          <p:cNvPr id="6" name="5 - TextBox"/>
          <p:cNvSpPr txBox="1"/>
          <p:nvPr/>
        </p:nvSpPr>
        <p:spPr>
          <a:xfrm>
            <a:off x="671209" y="5379396"/>
            <a:ext cx="11070075" cy="830997"/>
          </a:xfrm>
          <a:prstGeom prst="rect">
            <a:avLst/>
          </a:prstGeom>
          <a:noFill/>
        </p:spPr>
        <p:txBody>
          <a:bodyPr wrap="square" rtlCol="0">
            <a:spAutoFit/>
          </a:bodyPr>
          <a:lstStyle/>
          <a:p>
            <a:r>
              <a:rPr lang="en-US" sz="2400" dirty="0">
                <a:solidFill>
                  <a:prstClr val="black"/>
                </a:solidFill>
                <a:latin typeface="Arial Black" panose="020B0A04020102020204" pitchFamily="34" charset="0"/>
              </a:rPr>
              <a:t>Drought is maybe the most dangerous effect, because humans, animals, and plants can’t survive without water and food.</a:t>
            </a:r>
            <a:endParaRPr lang="el-GR" sz="2400" dirty="0">
              <a:solidFill>
                <a:prstClr val="black"/>
              </a:solidFill>
              <a:latin typeface="Arial Black" panose="020B0A04020102020204" pitchFamily="34" charset="0"/>
            </a:endParaRPr>
          </a:p>
        </p:txBody>
      </p:sp>
      <p:pic>
        <p:nvPicPr>
          <p:cNvPr id="10" name="Εικόνα 9">
            <a:extLst>
              <a:ext uri="{FF2B5EF4-FFF2-40B4-BE49-F238E27FC236}">
                <a16:creationId xmlns:a16="http://schemas.microsoft.com/office/drawing/2014/main" id="{6AB4BF16-7A6A-408D-83D2-0DD144BC3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132" y="1502691"/>
            <a:ext cx="6245158" cy="3858797"/>
          </a:xfrm>
          <a:prstGeom prst="rect">
            <a:avLst/>
          </a:prstGeom>
        </p:spPr>
      </p:pic>
    </p:spTree>
  </p:cSld>
  <p:clrMapOvr>
    <a:masterClrMapping/>
  </p:clrMapOvr>
  <p:transition advClick="0" advTm="11000">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908720"/>
            <a:ext cx="8229600" cy="720080"/>
          </a:xfrm>
        </p:spPr>
        <p:txBody>
          <a:bodyPr>
            <a:normAutofit/>
          </a:bodyPr>
          <a:lstStyle/>
          <a:p>
            <a:pPr algn="ctr"/>
            <a:r>
              <a:rPr lang="en-US" sz="3600" b="1" dirty="0">
                <a:latin typeface="Arial Black" panose="020B0A04020102020204" pitchFamily="34" charset="0"/>
              </a:rPr>
              <a:t>Animals in danger </a:t>
            </a:r>
            <a:endParaRPr lang="el-GR" sz="3600" b="1" dirty="0">
              <a:latin typeface="Arial Black" panose="020B0A04020102020204" pitchFamily="34" charset="0"/>
            </a:endParaRPr>
          </a:p>
        </p:txBody>
      </p:sp>
      <p:sp>
        <p:nvSpPr>
          <p:cNvPr id="11" name="10 - TextBox"/>
          <p:cNvSpPr txBox="1"/>
          <p:nvPr/>
        </p:nvSpPr>
        <p:spPr>
          <a:xfrm>
            <a:off x="492477" y="5445224"/>
            <a:ext cx="11039095" cy="461665"/>
          </a:xfrm>
          <a:prstGeom prst="rect">
            <a:avLst/>
          </a:prstGeom>
          <a:noFill/>
        </p:spPr>
        <p:txBody>
          <a:bodyPr wrap="square" rtlCol="0">
            <a:spAutoFit/>
          </a:bodyPr>
          <a:lstStyle/>
          <a:p>
            <a:r>
              <a:rPr lang="en-US" sz="2400" dirty="0">
                <a:solidFill>
                  <a:prstClr val="black"/>
                </a:solidFill>
                <a:latin typeface="Arial Black" panose="020B0A04020102020204" pitchFamily="34" charset="0"/>
              </a:rPr>
              <a:t>So, many kinds of animals, birds and fish are in danger.</a:t>
            </a:r>
            <a:endParaRPr lang="el-GR" sz="2400" dirty="0">
              <a:solidFill>
                <a:prstClr val="black"/>
              </a:solidFill>
              <a:latin typeface="Arial Black" panose="020B0A04020102020204" pitchFamily="34" charset="0"/>
            </a:endParaRPr>
          </a:p>
        </p:txBody>
      </p:sp>
      <p:pic>
        <p:nvPicPr>
          <p:cNvPr id="5" name="Εικόνα 4">
            <a:extLst>
              <a:ext uri="{FF2B5EF4-FFF2-40B4-BE49-F238E27FC236}">
                <a16:creationId xmlns:a16="http://schemas.microsoft.com/office/drawing/2014/main" id="{1C75A922-5378-45F7-AFA6-D4FB0B76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433" y="1910559"/>
            <a:ext cx="4947532" cy="3252905"/>
          </a:xfrm>
          <a:prstGeom prst="rect">
            <a:avLst/>
          </a:prstGeom>
        </p:spPr>
      </p:pic>
    </p:spTree>
  </p:cSld>
  <p:clrMapOvr>
    <a:masterClrMapping/>
  </p:clrMapOvr>
  <p:transition advClick="0" advTm="7000">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908720"/>
            <a:ext cx="8229600" cy="648072"/>
          </a:xfrm>
        </p:spPr>
        <p:txBody>
          <a:bodyPr>
            <a:normAutofit fontScale="90000"/>
          </a:bodyPr>
          <a:lstStyle/>
          <a:p>
            <a:pPr algn="ctr"/>
            <a:r>
              <a:rPr lang="en-US" sz="3600" b="1" dirty="0">
                <a:latin typeface="Arial Black" panose="020B0A04020102020204" pitchFamily="34" charset="0"/>
              </a:rPr>
              <a:t>The decrease of rural production </a:t>
            </a:r>
            <a:endParaRPr lang="el-GR" sz="3600" b="1" dirty="0">
              <a:latin typeface="Arial Black" panose="020B0A04020102020204" pitchFamily="34" charset="0"/>
            </a:endParaRPr>
          </a:p>
        </p:txBody>
      </p:sp>
      <p:sp>
        <p:nvSpPr>
          <p:cNvPr id="10" name="9 - Ορθογώνιο"/>
          <p:cNvSpPr/>
          <p:nvPr/>
        </p:nvSpPr>
        <p:spPr>
          <a:xfrm>
            <a:off x="783771" y="5445224"/>
            <a:ext cx="10758196" cy="1200329"/>
          </a:xfrm>
          <a:prstGeom prst="rect">
            <a:avLst/>
          </a:prstGeom>
        </p:spPr>
        <p:txBody>
          <a:bodyPr wrap="square">
            <a:spAutoFit/>
          </a:bodyPr>
          <a:lstStyle/>
          <a:p>
            <a:r>
              <a:rPr lang="en-US" sz="2400" dirty="0">
                <a:solidFill>
                  <a:prstClr val="black"/>
                </a:solidFill>
                <a:latin typeface="Arial Black" panose="020B0A04020102020204" pitchFamily="34" charset="0"/>
              </a:rPr>
              <a:t>The extreme weather phenomena influence the rural production. Some kinds of Mediterranean products will be in luck.</a:t>
            </a:r>
            <a:endParaRPr lang="el-GR" sz="2400" dirty="0">
              <a:solidFill>
                <a:prstClr val="black"/>
              </a:solidFill>
              <a:latin typeface="Arial Black" panose="020B0A04020102020204" pitchFamily="34" charset="0"/>
            </a:endParaRPr>
          </a:p>
        </p:txBody>
      </p:sp>
      <p:pic>
        <p:nvPicPr>
          <p:cNvPr id="7" name="Εικόνα 6">
            <a:extLst>
              <a:ext uri="{FF2B5EF4-FFF2-40B4-BE49-F238E27FC236}">
                <a16:creationId xmlns:a16="http://schemas.microsoft.com/office/drawing/2014/main" id="{8E7D8A2B-B291-442D-ADA6-16B4122DB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765" y="1792134"/>
            <a:ext cx="6040877" cy="3485122"/>
          </a:xfrm>
          <a:prstGeom prst="rect">
            <a:avLst/>
          </a:prstGeom>
        </p:spPr>
      </p:pic>
    </p:spTree>
  </p:cSld>
  <p:clrMapOvr>
    <a:masterClrMapping/>
  </p:clrMapOvr>
  <p:transition advClick="0" advTm="8000">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507504"/>
            <a:ext cx="8229600" cy="864096"/>
          </a:xfrm>
        </p:spPr>
        <p:txBody>
          <a:bodyPr/>
          <a:lstStyle/>
          <a:p>
            <a:pPr algn="ctr"/>
            <a:r>
              <a:rPr lang="en-US" sz="3600" b="1" dirty="0">
                <a:latin typeface="Arial Black" panose="020B0A04020102020204" pitchFamily="34" charset="0"/>
              </a:rPr>
              <a:t>Our</a:t>
            </a:r>
            <a:r>
              <a:rPr lang="en-US" b="1" dirty="0">
                <a:latin typeface="Arial Black" panose="020B0A04020102020204" pitchFamily="34" charset="0"/>
              </a:rPr>
              <a:t> </a:t>
            </a:r>
            <a:r>
              <a:rPr lang="en-US" sz="3600" b="1" dirty="0">
                <a:latin typeface="Arial Black" panose="020B0A04020102020204" pitchFamily="34" charset="0"/>
              </a:rPr>
              <a:t>health </a:t>
            </a:r>
            <a:endParaRPr lang="el-GR" sz="3600" dirty="0">
              <a:latin typeface="Arial Black" panose="020B0A04020102020204" pitchFamily="34" charset="0"/>
            </a:endParaRPr>
          </a:p>
        </p:txBody>
      </p:sp>
      <p:sp>
        <p:nvSpPr>
          <p:cNvPr id="9" name="8 - TextBox"/>
          <p:cNvSpPr txBox="1"/>
          <p:nvPr/>
        </p:nvSpPr>
        <p:spPr>
          <a:xfrm>
            <a:off x="464122" y="4778040"/>
            <a:ext cx="11607903" cy="1015663"/>
          </a:xfrm>
          <a:prstGeom prst="rect">
            <a:avLst/>
          </a:prstGeom>
          <a:noFill/>
        </p:spPr>
        <p:txBody>
          <a:bodyPr wrap="square" rtlCol="0">
            <a:spAutoFit/>
          </a:bodyPr>
          <a:lstStyle/>
          <a:p>
            <a:r>
              <a:rPr lang="en-US" sz="2000">
                <a:latin typeface="Arial Black" panose="020B0A04020102020204" pitchFamily="34" charset="0"/>
              </a:rPr>
              <a:t>Changing </a:t>
            </a:r>
            <a:r>
              <a:rPr lang="en-US" sz="2000" dirty="0">
                <a:latin typeface="Arial Black" panose="020B0A04020102020204" pitchFamily="34" charset="0"/>
              </a:rPr>
              <a:t>or</a:t>
            </a:r>
            <a:r>
              <a:rPr lang="en-US" sz="2000" dirty="0">
                <a:solidFill>
                  <a:prstClr val="black"/>
                </a:solidFill>
                <a:latin typeface="Arial Black" panose="020B0A04020102020204" pitchFamily="34" charset="0"/>
              </a:rPr>
              <a:t> extreme</a:t>
            </a:r>
            <a:r>
              <a:rPr lang="en-US" sz="2000" dirty="0">
                <a:latin typeface="Arial Black" panose="020B0A04020102020204" pitchFamily="34" charset="0"/>
              </a:rPr>
              <a:t> weather conditions, water quality, air and food as well as changes in the ecosystem and agriculture lead to </a:t>
            </a:r>
            <a:r>
              <a:rPr lang="en-US" sz="2000" dirty="0">
                <a:solidFill>
                  <a:prstClr val="black"/>
                </a:solidFill>
                <a:latin typeface="Arial Black" panose="020B0A04020102020204" pitchFamily="34" charset="0"/>
              </a:rPr>
              <a:t>increase of existing diseases or furthermore to development of new ones.</a:t>
            </a:r>
            <a:endParaRPr lang="el-GR" sz="2000" dirty="0">
              <a:latin typeface="Arial Black" panose="020B0A04020102020204" pitchFamily="34" charset="0"/>
            </a:endParaRPr>
          </a:p>
        </p:txBody>
      </p:sp>
      <p:pic>
        <p:nvPicPr>
          <p:cNvPr id="7" name="Εικόνα 6">
            <a:extLst>
              <a:ext uri="{FF2B5EF4-FFF2-40B4-BE49-F238E27FC236}">
                <a16:creationId xmlns:a16="http://schemas.microsoft.com/office/drawing/2014/main" id="{B8FB3C15-1864-4F17-8035-FD987FA09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421" y="1371600"/>
            <a:ext cx="6245157" cy="3554935"/>
          </a:xfrm>
          <a:prstGeom prst="rect">
            <a:avLst/>
          </a:prstGeom>
        </p:spPr>
      </p:pic>
    </p:spTree>
  </p:cSld>
  <p:clrMapOvr>
    <a:masterClrMapping/>
  </p:clrMapOvr>
  <p:transition advClick="0" advTm="7000">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Ευρεία οθόνη</PresentationFormat>
  <Paragraphs>39</Paragraphs>
  <Slides>32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32</vt:i4>
      </vt:variant>
    </vt:vector>
  </HeadingPairs>
  <TitlesOfParts>
    <vt:vector size="40" baseType="lpstr">
      <vt:lpstr>Arial</vt:lpstr>
      <vt:lpstr>Arial Black</vt:lpstr>
      <vt:lpstr>Calibri</vt:lpstr>
      <vt:lpstr>Georgia</vt:lpstr>
      <vt:lpstr>Trebuchet MS</vt:lpstr>
      <vt:lpstr>Wingdings 2</vt:lpstr>
      <vt:lpstr>Αστικό</vt:lpstr>
      <vt:lpstr>1_Αστικό</vt:lpstr>
      <vt:lpstr>CLIMATE CHANGE AND CULTURAL HERITAGE</vt:lpstr>
      <vt:lpstr>Climate change has a wide impact on our contemporary world.</vt:lpstr>
      <vt:lpstr>Heating and storms </vt:lpstr>
      <vt:lpstr>FLOODING </vt:lpstr>
      <vt:lpstr>FIRES</vt:lpstr>
      <vt:lpstr>DROUGHTS </vt:lpstr>
      <vt:lpstr>Animals in danger </vt:lpstr>
      <vt:lpstr>The decrease of rural production </vt:lpstr>
      <vt:lpstr>Our health </vt:lpstr>
      <vt:lpstr>Ice is melting …</vt:lpstr>
      <vt:lpstr>… and the level of the sea has started to be higher and higher destroying many beaches.</vt:lpstr>
      <vt:lpstr> Conversations about climate change, tend to focus on the wider impact and global threats to our contemporary world.   Global warming, rising seas, flooding and erosion are threatening cultural landmarks across the globe, too.    </vt:lpstr>
      <vt:lpstr>UNESCO World Heritage sites located in coastal areas are increasingly at risk from coastal hazards due to sea-level rise. Especially, in the Mediterranean region, a lot of cities known from their long history and civilization are in danger.  </vt:lpstr>
      <vt:lpstr>Approximately one third of these sites are located in Italy, followed by Croatia, Greece, and Tunisia. 47 of these 49 sites may be at risk from at least one of these hazards, flooding or erosion, by the end of the century. </vt:lpstr>
      <vt:lpstr>ITALY</vt:lpstr>
      <vt:lpstr>Venice in danger</vt:lpstr>
      <vt:lpstr>Venice is sinking at a rate of 1-2 millimeters a year. There is the Aqua Alta, a particularly high tide, that occurs in special weather conditions and causes a 9 cm rise in water level.  Then, most of the town is flooded. Coastal protections are already being developed to shield Venice from flooding. </vt:lpstr>
      <vt:lpstr>Scientists identified the Piazza del Duomo, home to the famous Leaning Tower, is being at particular risk from flooding in the coming decades unless urgent action is taken.</vt:lpstr>
      <vt:lpstr>Climate changes and sea-level rise are important issues, especially for deltas such as the Po Delta, Italy. The formation of the Po Delta began about 2000 years ago and has undergone many phases of development.   </vt:lpstr>
      <vt:lpstr>Last decades due to dam and barrier construction and to river bed excavation that caused soil erosion, scientists noticed the reduction of the solid supply of the Po.</vt:lpstr>
      <vt:lpstr>Near delta Po, an important renaissance city, Ferrara, is in danger.</vt:lpstr>
      <vt:lpstr>Archaeological site of Pompei. Nearly 2.000 years ago, Pompeii was a bustling city located in the southern part of Italy. But in the summer of A.D. 79, the nearby Mount Vesuvius volcano erupted. Smoke and toxic gas spread to the town. Almost overnight, Pompeii—and many of its 10.000 residents—vanished under a blanket of ash. Sites as Pompei, Herculaneum and Torre Annunziata that were preserved by the eruption of Vesuvius, nowadays are at risk from flooding and erosion. </vt:lpstr>
      <vt:lpstr>CROATIA</vt:lpstr>
      <vt:lpstr>In many places along the Croatian coast, historical towns, residential houses, roads are constructed very close to the coastline. Scenarios of sea-level rise for 2030 - 2100 have been reported of 18 to 65 cm.</vt:lpstr>
      <vt:lpstr>Trogir which is in the list of UNESCO World Heritage is also in danger.  The street plan of this town dates back to the Hellenistic period and it was embellished with many fine public and domestic buildings and fortifications. There are beautiful Romanesque churches and the outstanding Renaissance and Baroque buildings from the Venetian period.</vt:lpstr>
      <vt:lpstr>GREECE</vt:lpstr>
      <vt:lpstr>   Medieval City of Rhodes, Greece During antiquity, Rhodes was an ancient Greek state. Later, it came under Byzantine rule.  In the Middle Ages, it was conquered by the Ioannites knights, who were crusaders. They built the medieval town with the big castles in the city of Rhodes.   Now the ancient walls are threatened by gradual erosion from the rising tides.   </vt:lpstr>
      <vt:lpstr>According to predictions, by the end of the century, sea levels are expected to rise by 20 to 59 centimeters.  However, some researchers believe that existing models underestimate the threat for the Antarctic glaciers.  So, by the end of the century, it is more probable for sea levels to rise between 80 centimeters to 2 meters. These quantities may sound small or negligible, but they are not.  We can see the effects on the coasts of Lemos in Vouliagmeni. </vt:lpstr>
      <vt:lpstr>There will also be very significant problems in archeological sites located in forest areas or on steep slopes that are vulnerable to erosion.   High temperatures and luck of rainfalls make forest areas drier, and therefore more vulnerable to forest fires.  Some of these specific destinations protected by UNESCO, are the Temple of Epicurean Apollo and Ancient Olympia that will be in immediate danger.</vt:lpstr>
      <vt:lpstr>Olympia is one of the most influential ancient Greek sanctuaries, located in western Peloponnese. It is positioned in a serene and rich valley between two rivers.  In antiquity it was famous beyond the borders of mainland Greece for hosting the Olympic Games every four years, starting in 776 B.C.</vt:lpstr>
      <vt:lpstr>This famous temple to the god of healing and the sun, Apollo Epicurious, was built towards the middle of the 5th century B.C. on the rocky mountains, in Peloponnese. It’s one of the most imposing temples of antiquity, because it combines the Archaic style and the serenity of the Doric style with some daring architectural features. </vt:lpstr>
      <vt:lpstr>It’s important to protect our cultural heritage, because it is connected with our culture identity, adapting a combination of awareness-raising strategies with protection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CIVILIZATION</dc:title>
  <dc:creator>grigo</dc:creator>
  <cp:lastModifiedBy>grigo</cp:lastModifiedBy>
  <cp:revision>277</cp:revision>
  <dcterms:created xsi:type="dcterms:W3CDTF">2019-02-21T14:40:30Z</dcterms:created>
  <dcterms:modified xsi:type="dcterms:W3CDTF">2019-03-26T19:56:04Z</dcterms:modified>
</cp:coreProperties>
</file>