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C5644-8C4D-41E6-8C1A-11F77576AD93}" v="2" dt="2019-06-02T16:10:39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1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5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08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2458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21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23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8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36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4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8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6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1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8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4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3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7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3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088108"/>
          </a:xfrm>
        </p:spPr>
        <p:txBody>
          <a:bodyPr/>
          <a:lstStyle/>
          <a:p>
            <a:r>
              <a:rPr lang="en-GB" dirty="0">
                <a:latin typeface="Bookman Old Style"/>
              </a:rPr>
              <a:t>Invasive alien animal</a:t>
            </a:r>
            <a:r>
              <a:rPr lang="pl-PL" dirty="0">
                <a:latin typeface="Bookman Old Style"/>
              </a:rPr>
              <a:t>s</a:t>
            </a:r>
            <a:r>
              <a:rPr lang="en-GB" dirty="0">
                <a:latin typeface="Bookman Old Style"/>
              </a:rPr>
              <a:t> and plants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By Szymon </a:t>
            </a:r>
            <a:r>
              <a:rPr lang="pl-PL" dirty="0" err="1"/>
              <a:t>szczechowski</a:t>
            </a:r>
            <a:r>
              <a:rPr lang="pl-P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18148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6689419-BCAA-4C75-AD8C-18256964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06204" y="-604200"/>
            <a:ext cx="8262969" cy="209258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18C9CE7E-6DF3-48C1-8F43-F3419949D6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 err="1">
                <a:latin typeface="Bookman Old Style" panose="02050604050505020204" pitchFamily="18" charset="0"/>
              </a:rPr>
              <a:t>Asian</a:t>
            </a:r>
            <a:r>
              <a:rPr lang="pl-PL" sz="3600" dirty="0">
                <a:latin typeface="Bookman Old Style" panose="02050604050505020204" pitchFamily="18" charset="0"/>
              </a:rPr>
              <a:t> lady </a:t>
            </a:r>
            <a:r>
              <a:rPr lang="pl-PL" sz="3600" dirty="0" err="1">
                <a:latin typeface="Bookman Old Style" panose="02050604050505020204" pitchFamily="18" charset="0"/>
              </a:rPr>
              <a:t>beetle</a:t>
            </a:r>
            <a:endParaRPr lang="pl-PL" sz="36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pl-PL" sz="3600" dirty="0">
              <a:latin typeface="Bookman Old Style" panose="02050604050505020204" pitchFamily="18" charset="0"/>
            </a:endParaRPr>
          </a:p>
          <a:p>
            <a:r>
              <a:rPr lang="pl-PL" sz="1600" dirty="0" err="1">
                <a:latin typeface="Bookman Old Style" panose="02050604050505020204" pitchFamily="18" charset="0"/>
              </a:rPr>
              <a:t>Originally</a:t>
            </a:r>
            <a:r>
              <a:rPr lang="pl-PL" sz="1600" dirty="0">
                <a:latin typeface="Bookman Old Style" panose="02050604050505020204" pitchFamily="18" charset="0"/>
              </a:rPr>
              <a:t> native to </a:t>
            </a:r>
            <a:r>
              <a:rPr lang="pl-PL" sz="1600" dirty="0" err="1">
                <a:latin typeface="Bookman Old Style" panose="02050604050505020204" pitchFamily="18" charset="0"/>
              </a:rPr>
              <a:t>south-eastern</a:t>
            </a:r>
            <a:r>
              <a:rPr lang="pl-PL" sz="1600" dirty="0">
                <a:latin typeface="Bookman Old Style" panose="02050604050505020204" pitchFamily="18" charset="0"/>
              </a:rPr>
              <a:t> </a:t>
            </a:r>
            <a:r>
              <a:rPr lang="pl-PL" sz="1600" dirty="0" err="1">
                <a:latin typeface="Bookman Old Style" panose="02050604050505020204" pitchFamily="18" charset="0"/>
              </a:rPr>
              <a:t>asia</a:t>
            </a:r>
            <a:endParaRPr lang="pl-PL" sz="1600" dirty="0">
              <a:latin typeface="Bookman Old Style" panose="02050604050505020204" pitchFamily="18" charset="0"/>
            </a:endParaRPr>
          </a:p>
          <a:p>
            <a:r>
              <a:rPr lang="en-US" sz="1600" dirty="0">
                <a:latin typeface="Bookman Old Style" panose="02050604050505020204" pitchFamily="18" charset="0"/>
              </a:rPr>
              <a:t>allergies in some individuals, ranging from eye irritation to asthma</a:t>
            </a:r>
            <a:endParaRPr lang="pl-PL" sz="1600" dirty="0">
              <a:latin typeface="Bookman Old Style" panose="02050604050505020204" pitchFamily="18" charset="0"/>
            </a:endParaRPr>
          </a:p>
          <a:p>
            <a:r>
              <a:rPr lang="pl-PL" sz="1600" dirty="0" err="1">
                <a:latin typeface="Bookman Old Style" panose="02050604050505020204" pitchFamily="18" charset="0"/>
              </a:rPr>
              <a:t>Extermination</a:t>
            </a:r>
            <a:r>
              <a:rPr lang="pl-PL" sz="1600" dirty="0">
                <a:latin typeface="Bookman Old Style" panose="02050604050505020204" pitchFamily="18" charset="0"/>
              </a:rPr>
              <a:t> of </a:t>
            </a:r>
            <a:r>
              <a:rPr lang="pl-PL" sz="1600" dirty="0" err="1">
                <a:latin typeface="Bookman Old Style" panose="02050604050505020204" pitchFamily="18" charset="0"/>
              </a:rPr>
              <a:t>local</a:t>
            </a:r>
            <a:r>
              <a:rPr lang="pl-PL" sz="1600" dirty="0">
                <a:latin typeface="Bookman Old Style" panose="02050604050505020204" pitchFamily="18" charset="0"/>
              </a:rPr>
              <a:t> </a:t>
            </a:r>
            <a:r>
              <a:rPr lang="pl-PL" sz="1600" dirty="0" err="1">
                <a:latin typeface="Bookman Old Style" panose="02050604050505020204" pitchFamily="18" charset="0"/>
              </a:rPr>
              <a:t>ladybugs</a:t>
            </a:r>
            <a:endParaRPr lang="pl-PL" sz="1600" dirty="0">
              <a:latin typeface="Bookman Old Style" panose="02050604050505020204" pitchFamily="18" charset="0"/>
            </a:endParaRPr>
          </a:p>
          <a:p>
            <a:r>
              <a:rPr lang="pl-PL" sz="1600" dirty="0" err="1">
                <a:latin typeface="Bookman Old Style" panose="02050604050505020204" pitchFamily="18" charset="0"/>
              </a:rPr>
              <a:t>Likely</a:t>
            </a:r>
            <a:r>
              <a:rPr lang="pl-PL" sz="1600" dirty="0">
                <a:latin typeface="Bookman Old Style" panose="02050604050505020204" pitchFamily="18" charset="0"/>
              </a:rPr>
              <a:t> to </a:t>
            </a:r>
            <a:r>
              <a:rPr lang="en-US" sz="1600" dirty="0">
                <a:latin typeface="Bookman Old Style" panose="02050604050505020204" pitchFamily="18" charset="0"/>
              </a:rPr>
              <a:t>bite or 'pinch' if in contact with skin</a:t>
            </a:r>
            <a:endParaRPr lang="pl-PL" sz="1600" dirty="0">
              <a:latin typeface="Bookman Old Style" panose="02050604050505020204" pitchFamily="18" charset="0"/>
            </a:endParaRPr>
          </a:p>
          <a:p>
            <a:r>
              <a:rPr lang="en-US" sz="1600" dirty="0">
                <a:latin typeface="Bookman Old Style" panose="02050604050505020204" pitchFamily="18" charset="0"/>
              </a:rPr>
              <a:t>Due to their noxious odor</a:t>
            </a:r>
            <a:r>
              <a:rPr lang="pl-PL" sz="1600" dirty="0">
                <a:latin typeface="Bookman Old Style" panose="02050604050505020204" pitchFamily="18" charset="0"/>
              </a:rPr>
              <a:t> </a:t>
            </a:r>
            <a:r>
              <a:rPr lang="en-US" sz="1600" dirty="0">
                <a:latin typeface="Bookman Old Style" panose="02050604050505020204" pitchFamily="18" charset="0"/>
              </a:rPr>
              <a:t>can taint the flavor of wine</a:t>
            </a:r>
            <a:endParaRPr lang="pl-PL" sz="1600" dirty="0">
              <a:latin typeface="Bookman Old Style" panose="02050604050505020204" pitchFamily="18" charset="0"/>
            </a:endParaRP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378734B-47B1-4209-9D68-8A2A3F8EB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772066" y="3084560"/>
            <a:ext cx="5031607" cy="553695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50" name="Picture 2" descr="Znalezione obrazy dla zapytania Asian ladybug">
            <a:extLst>
              <a:ext uri="{FF2B5EF4-FFF2-40B4-BE49-F238E27FC236}">
                <a16:creationId xmlns:a16="http://schemas.microsoft.com/office/drawing/2014/main" id="{126C6BEA-A4C1-474A-98CC-544AE6936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" y="3429000"/>
            <a:ext cx="4959435" cy="295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nalezione obrazy dla zapytania Asian ladybug">
            <a:extLst>
              <a:ext uri="{FF2B5EF4-FFF2-40B4-BE49-F238E27FC236}">
                <a16:creationId xmlns:a16="http://schemas.microsoft.com/office/drawing/2014/main" id="{D5A445E9-2AE0-4940-AB3A-AF8058B47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" y="44081"/>
            <a:ext cx="4959434" cy="338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93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7831-9C08-4DA1-834F-B36704FC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88786"/>
          </a:xfrm>
        </p:spPr>
        <p:txBody>
          <a:bodyPr/>
          <a:lstStyle/>
          <a:p>
            <a:r>
              <a:rPr lang="pl-PL" dirty="0" err="1">
                <a:latin typeface="Bookman Old Style"/>
              </a:rPr>
              <a:t>What</a:t>
            </a:r>
            <a:r>
              <a:rPr lang="pl-PL" dirty="0">
                <a:latin typeface="Bookman Old Style"/>
              </a:rPr>
              <a:t> </a:t>
            </a:r>
            <a:r>
              <a:rPr lang="pl-PL" dirty="0" err="1">
                <a:latin typeface="Bookman Old Style"/>
              </a:rPr>
              <a:t>can</a:t>
            </a:r>
            <a:r>
              <a:rPr lang="pl-PL" dirty="0">
                <a:latin typeface="Bookman Old Style"/>
              </a:rPr>
              <a:t>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6B679-6701-45EF-B28F-B79C137362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4383" y="1726572"/>
            <a:ext cx="11377617" cy="47603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800" dirty="0">
                <a:latin typeface="Bookman Old Style"/>
                <a:ea typeface="+mn-lt"/>
                <a:cs typeface="+mn-lt"/>
              </a:rPr>
              <a:t>Verify that the plants you are buying for your yard or garden are not invasive</a:t>
            </a:r>
          </a:p>
          <a:p>
            <a:r>
              <a:rPr lang="en-GB" sz="1800" dirty="0">
                <a:latin typeface="Bookman Old Style"/>
                <a:ea typeface="+mn-lt"/>
                <a:cs typeface="+mn-lt"/>
              </a:rPr>
              <a:t>WHEN BOATING, CLEAN YOUR BOAT THOROUGHLY BEFORE TRANSPORTING IT TO A DIFFERENT BODY OF WATER.</a:t>
            </a:r>
          </a:p>
          <a:p>
            <a:r>
              <a:rPr lang="en-GB" sz="1800" dirty="0">
                <a:latin typeface="Bookman Old Style"/>
                <a:ea typeface="+mn-lt"/>
                <a:cs typeface="+mn-lt"/>
              </a:rPr>
              <a:t>CLEAN YOUR BOOTS BEFORE YOU HIKE INA NEW AREA TO GET RID OF HITCHHIKING WEED SEEDS AND PATHOGENS.</a:t>
            </a:r>
          </a:p>
          <a:p>
            <a:r>
              <a:rPr lang="en-GB" sz="1800" dirty="0">
                <a:latin typeface="Bookman Old Style"/>
                <a:ea typeface="+mn-lt"/>
                <a:cs typeface="+mn-lt"/>
              </a:rPr>
              <a:t>DON'T "PACK A PEST" WHEN TRAVEL</a:t>
            </a:r>
            <a:r>
              <a:rPr lang="pl-PL" sz="1800" dirty="0">
                <a:latin typeface="Bookman Old Style"/>
                <a:ea typeface="+mn-lt"/>
                <a:cs typeface="+mn-lt"/>
              </a:rPr>
              <a:t>l</a:t>
            </a:r>
            <a:r>
              <a:rPr lang="en-GB" sz="1800" dirty="0">
                <a:latin typeface="Bookman Old Style"/>
                <a:ea typeface="+mn-lt"/>
                <a:cs typeface="+mn-lt"/>
              </a:rPr>
              <a:t>ING. FRUITS AND VEGETABLES, PLANTS, INSECTS AND ANIMALS CAN CARRY PESTS OR BECOME INVASIVE THEMSELVES.</a:t>
            </a:r>
          </a:p>
          <a:p>
            <a:r>
              <a:rPr lang="en-GB" sz="1800" dirty="0">
                <a:latin typeface="Bookman Old Style"/>
                <a:ea typeface="+mn-lt"/>
                <a:cs typeface="+mn-lt"/>
              </a:rPr>
              <a:t>DON'T RELEASE AQUARIUM FISH AND PLANTS,LIVE BAIT OR OTHER EXOTIC ANIMALS INTO THE WILD. </a:t>
            </a:r>
          </a:p>
          <a:p>
            <a:r>
              <a:rPr lang="en-GB" sz="1800" dirty="0">
                <a:latin typeface="Bookman Old Style"/>
                <a:ea typeface="+mn-lt"/>
                <a:cs typeface="+mn-lt"/>
              </a:rPr>
              <a:t>VOLUNTEER AT YOUR LOCAL PARK, REFUGE OR OTHER WILDLIFE AREA TO HELP REMOVE </a:t>
            </a:r>
            <a:r>
              <a:rPr lang="pl-PL" sz="1800" dirty="0">
                <a:latin typeface="Bookman Old Style"/>
                <a:ea typeface="+mn-lt"/>
                <a:cs typeface="+mn-lt"/>
              </a:rPr>
              <a:t> </a:t>
            </a:r>
            <a:r>
              <a:rPr lang="en-GB" sz="1800" dirty="0">
                <a:latin typeface="Bookman Old Style"/>
                <a:ea typeface="+mn-lt"/>
                <a:cs typeface="+mn-lt"/>
              </a:rPr>
              <a:t>INVASIVE SPECIES. HELP EDUCATE OTHERS.</a:t>
            </a:r>
            <a:endParaRPr lang="en-GB" sz="1800" dirty="0">
              <a:ea typeface="+mn-lt"/>
              <a:cs typeface="+mn-lt"/>
            </a:endParaRPr>
          </a:p>
          <a:p>
            <a:pPr marL="0" indent="0">
              <a:buNone/>
            </a:pPr>
            <a:br>
              <a:rPr lang="pl-PL" sz="1800" dirty="0">
                <a:latin typeface="Bookman Old Style"/>
                <a:ea typeface="+mn-lt"/>
                <a:cs typeface="+mn-lt"/>
              </a:rPr>
            </a:br>
            <a:br>
              <a:rPr lang="pl-PL" sz="1800" dirty="0">
                <a:latin typeface="Bookman Old Style"/>
                <a:ea typeface="+mn-lt"/>
                <a:cs typeface="+mn-lt"/>
              </a:rPr>
            </a:br>
            <a:br>
              <a:rPr lang="pl-PL" sz="1800" dirty="0">
                <a:latin typeface="Bookman Old Style"/>
                <a:ea typeface="+mn-lt"/>
                <a:cs typeface="+mn-lt"/>
              </a:rPr>
            </a:br>
            <a:r>
              <a:rPr lang="pl-PL" sz="1800" dirty="0">
                <a:latin typeface="Bookman Old Style"/>
                <a:ea typeface="+mn-lt"/>
                <a:cs typeface="+mn-lt"/>
              </a:rPr>
              <a:t> </a:t>
            </a:r>
            <a:br>
              <a:rPr lang="pl-PL" sz="1800" dirty="0">
                <a:latin typeface="Bookman Old Style"/>
                <a:ea typeface="+mn-lt"/>
                <a:cs typeface="+mn-lt"/>
              </a:rPr>
            </a:br>
            <a:endParaRPr lang="pl-PL" sz="1800" dirty="0"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64037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01496-DA22-43F1-8EB6-8881F82DB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ookman Old Style"/>
              </a:rPr>
              <a:t>The longer we ignore the problem the harder the battle will become</a:t>
            </a:r>
            <a:endParaRPr lang="en-GB">
              <a:latin typeface="Bookman Old Style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6F42B4C-0DC2-4C61-920A-F13CD00DA00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21511" y="2367092"/>
            <a:ext cx="5148352" cy="34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0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B1FB5C-02AC-4A11-9B9E-D6FAE4AA1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F72C88A-0506-4B12-8C66-DC953526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Obraz zawierający znak&#10;&#10;Opis wygenerowany przy bardzo wysokim poziomie pewności">
            <a:extLst>
              <a:ext uri="{FF2B5EF4-FFF2-40B4-BE49-F238E27FC236}">
                <a16:creationId xmlns:a16="http://schemas.microsoft.com/office/drawing/2014/main" id="{E66347AD-40BC-4AA9-A129-91607F444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445" y="1719913"/>
            <a:ext cx="3427091" cy="342709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8C338B-9565-4F98-872C-2008B624B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748E21-5F2D-4ACB-987C-91CD7DA1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r>
              <a:rPr lang="en-GB" dirty="0"/>
              <a:t>In</a:t>
            </a:r>
            <a:r>
              <a:rPr lang="en-GB" dirty="0">
                <a:latin typeface="Bookman Old Style"/>
              </a:rPr>
              <a:t>vasive alien species - definition</a:t>
            </a:r>
            <a:endParaRPr lang="en-GB">
              <a:latin typeface="Bookman Old Styl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9DA0B-9164-4FA3-8899-D0BBEE532C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64207" cy="38813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Non-native (or alien) to the ecosystem,</a:t>
            </a:r>
          </a:p>
          <a:p>
            <a:r>
              <a:rPr lang="en-GB" dirty="0"/>
              <a:t>Aggressive, grows outside desired territory,</a:t>
            </a:r>
          </a:p>
          <a:p>
            <a:r>
              <a:rPr lang="en-GB" dirty="0"/>
              <a:t>Likely to cause harm to human health, economy and environment,</a:t>
            </a:r>
          </a:p>
          <a:p>
            <a:r>
              <a:rPr lang="en-GB" dirty="0"/>
              <a:t>Chase out native species,</a:t>
            </a:r>
          </a:p>
          <a:p>
            <a:r>
              <a:rPr lang="en-GB" dirty="0"/>
              <a:t>Can be </a:t>
            </a:r>
            <a:r>
              <a:rPr lang="pl-PL" dirty="0"/>
              <a:t>in the form of </a:t>
            </a:r>
            <a:r>
              <a:rPr lang="en-GB" dirty="0"/>
              <a:t>animals, plants and other organisms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54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A1B1FB5C-02AC-4A11-9B9E-D6FAE4AA1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F72C88A-0506-4B12-8C66-DC953526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Obraz zawierający zrzut ekranu&#10;&#10;Opis wygenerowany przy wysokim poziomie pewności">
            <a:extLst>
              <a:ext uri="{FF2B5EF4-FFF2-40B4-BE49-F238E27FC236}">
                <a16:creationId xmlns:a16="http://schemas.microsoft.com/office/drawing/2014/main" id="{7AF5F71C-7361-41C9-B903-0D66175FF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445" y="1632697"/>
            <a:ext cx="3427091" cy="360152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BE8C338B-9565-4F98-872C-2008B624B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F4B7C-7081-4D11-A2BE-A0DBAC98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r>
              <a:rPr lang="pl-PL" dirty="0">
                <a:latin typeface="Bookman Old Style"/>
              </a:rPr>
              <a:t>How do </a:t>
            </a:r>
            <a:r>
              <a:rPr lang="pl-PL" dirty="0" err="1">
                <a:latin typeface="Bookman Old Style"/>
              </a:rPr>
              <a:t>invasive</a:t>
            </a:r>
            <a:r>
              <a:rPr lang="pl-PL" dirty="0">
                <a:latin typeface="Bookman Old Style"/>
              </a:rPr>
              <a:t> </a:t>
            </a:r>
            <a:r>
              <a:rPr lang="pl-PL" dirty="0" err="1">
                <a:latin typeface="Bookman Old Style"/>
              </a:rPr>
              <a:t>species</a:t>
            </a:r>
            <a:r>
              <a:rPr lang="pl-PL" dirty="0">
                <a:latin typeface="Bookman Old Style"/>
              </a:rPr>
              <a:t>  </a:t>
            </a:r>
            <a:r>
              <a:rPr lang="pl-PL" dirty="0" err="1">
                <a:latin typeface="Bookman Old Style"/>
              </a:rPr>
              <a:t>enter</a:t>
            </a:r>
            <a:r>
              <a:rPr lang="pl-PL" dirty="0">
                <a:latin typeface="Bookman Old Style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F0795-8696-43A4-AEF9-0A045210FB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64207" cy="388130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By accidental transport (large ships, recreational boats, aircrafts)</a:t>
            </a:r>
          </a:p>
          <a:p>
            <a:pPr>
              <a:lnSpc>
                <a:spcPct val="110000"/>
              </a:lnSpc>
            </a:pPr>
            <a:r>
              <a:rPr lang="pl-PL" dirty="0"/>
              <a:t>With </a:t>
            </a:r>
            <a:r>
              <a:rPr lang="pl-PL" dirty="0" err="1"/>
              <a:t>imported</a:t>
            </a:r>
            <a:r>
              <a:rPr lang="en-GB" dirty="0"/>
              <a:t> food,</a:t>
            </a:r>
          </a:p>
          <a:p>
            <a:pPr>
              <a:lnSpc>
                <a:spcPct val="110000"/>
              </a:lnSpc>
            </a:pPr>
            <a:r>
              <a:rPr lang="en-GB" dirty="0">
                <a:ea typeface="+mn-lt"/>
                <a:cs typeface="+mn-lt"/>
              </a:rPr>
              <a:t>as goods such as plant products,</a:t>
            </a:r>
          </a:p>
          <a:p>
            <a:pPr>
              <a:lnSpc>
                <a:spcPct val="110000"/>
              </a:lnSpc>
            </a:pPr>
            <a:r>
              <a:rPr lang="en-GB" dirty="0"/>
              <a:t>Improper disposal of garden plants,</a:t>
            </a:r>
          </a:p>
          <a:p>
            <a:pPr>
              <a:lnSpc>
                <a:spcPct val="110000"/>
              </a:lnSpc>
            </a:pPr>
            <a:r>
              <a:rPr lang="en-GB" dirty="0">
                <a:ea typeface="+mn-lt"/>
                <a:cs typeface="+mn-lt"/>
              </a:rPr>
              <a:t>Intentionally as garden ornamentals,</a:t>
            </a:r>
          </a:p>
          <a:p>
            <a:pPr>
              <a:lnSpc>
                <a:spcPct val="110000"/>
              </a:lnSpc>
            </a:pPr>
            <a:r>
              <a:rPr lang="en-GB" dirty="0">
                <a:ea typeface="+mn-lt"/>
                <a:cs typeface="+mn-lt"/>
              </a:rPr>
              <a:t>Unintentional dispersal. Without their natural predators and pathogens, invasive plants spread quickly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31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8E23-5D2B-4B80-AF0A-FD3A686B0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Bookman Old Style"/>
              </a:rPr>
              <a:t>Climate</a:t>
            </a:r>
            <a:r>
              <a:rPr lang="pl-PL" dirty="0">
                <a:latin typeface="Bookman Old Style"/>
              </a:rPr>
              <a:t> </a:t>
            </a:r>
            <a:r>
              <a:rPr lang="pl-PL" dirty="0" err="1">
                <a:latin typeface="Bookman Old Style"/>
              </a:rPr>
              <a:t>change</a:t>
            </a:r>
            <a:r>
              <a:rPr lang="pl-PL" dirty="0">
                <a:latin typeface="Bookman Old Style"/>
              </a:rPr>
              <a:t> and </a:t>
            </a:r>
            <a:r>
              <a:rPr lang="pl-PL" dirty="0" err="1">
                <a:latin typeface="Bookman Old Style"/>
              </a:rPr>
              <a:t>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0A5CF-58E4-4484-97A3-D561941163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l-PL" b="1" dirty="0">
                <a:latin typeface="Bookman Old Style"/>
                <a:ea typeface="+mn-lt"/>
                <a:cs typeface="+mn-lt"/>
              </a:rPr>
              <a:t>Human-</a:t>
            </a:r>
            <a:r>
              <a:rPr lang="pl-PL" b="1" dirty="0" err="1">
                <a:latin typeface="Bookman Old Style"/>
                <a:ea typeface="+mn-lt"/>
                <a:cs typeface="+mn-lt"/>
              </a:rPr>
              <a:t>influenced</a:t>
            </a:r>
            <a:r>
              <a:rPr lang="pl-PL" b="1" dirty="0">
                <a:latin typeface="Bookman Old Style"/>
                <a:ea typeface="+mn-lt"/>
                <a:cs typeface="+mn-lt"/>
              </a:rPr>
              <a:t> </a:t>
            </a:r>
            <a:r>
              <a:rPr lang="pl-PL" b="1" dirty="0" err="1">
                <a:latin typeface="Bookman Old Style"/>
                <a:ea typeface="+mn-lt"/>
                <a:cs typeface="+mn-lt"/>
              </a:rPr>
              <a:t>climate</a:t>
            </a:r>
            <a:r>
              <a:rPr lang="pl-PL" b="1" dirty="0">
                <a:latin typeface="Bookman Old Style"/>
                <a:ea typeface="+mn-lt"/>
                <a:cs typeface="+mn-lt"/>
              </a:rPr>
              <a:t> </a:t>
            </a:r>
            <a:r>
              <a:rPr lang="pl-PL" b="1" dirty="0" err="1">
                <a:latin typeface="Bookman Old Style"/>
                <a:ea typeface="+mn-lt"/>
                <a:cs typeface="+mn-lt"/>
              </a:rPr>
              <a:t>change</a:t>
            </a:r>
            <a:r>
              <a:rPr lang="pl-PL" b="1" dirty="0">
                <a:latin typeface="Bookman Old Style"/>
                <a:ea typeface="+mn-lt"/>
                <a:cs typeface="+mn-lt"/>
              </a:rPr>
              <a:t>  </a:t>
            </a:r>
            <a:r>
              <a:rPr lang="pl-PL" b="1" dirty="0" err="1">
                <a:latin typeface="Bookman Old Style"/>
                <a:ea typeface="+mn-lt"/>
                <a:cs typeface="+mn-lt"/>
              </a:rPr>
              <a:t>has</a:t>
            </a:r>
            <a:r>
              <a:rPr lang="pl-PL" b="1" dirty="0">
                <a:latin typeface="Bookman Old Style"/>
                <a:ea typeface="+mn-lt"/>
                <a:cs typeface="+mn-lt"/>
              </a:rPr>
              <a:t> </a:t>
            </a:r>
            <a:r>
              <a:rPr lang="pl-PL" b="1" dirty="0" err="1">
                <a:latin typeface="Bookman Old Style"/>
                <a:ea typeface="+mn-lt"/>
                <a:cs typeface="+mn-lt"/>
              </a:rPr>
              <a:t>increased</a:t>
            </a:r>
            <a:r>
              <a:rPr lang="pl-PL" b="1" dirty="0">
                <a:latin typeface="Bookman Old Style"/>
                <a:ea typeface="+mn-lt"/>
                <a:cs typeface="+mn-lt"/>
              </a:rPr>
              <a:t> </a:t>
            </a:r>
            <a:r>
              <a:rPr lang="pl-PL" b="1" dirty="0" err="1">
                <a:latin typeface="Bookman Old Style"/>
                <a:ea typeface="+mn-lt"/>
                <a:cs typeface="+mn-lt"/>
              </a:rPr>
              <a:t>invasion</a:t>
            </a:r>
            <a:r>
              <a:rPr lang="pl-PL" b="1" dirty="0">
                <a:latin typeface="Bookman Old Style"/>
                <a:ea typeface="+mn-lt"/>
                <a:cs typeface="+mn-lt"/>
              </a:rPr>
              <a:t> of </a:t>
            </a:r>
            <a:r>
              <a:rPr lang="pl-PL" b="1" dirty="0" err="1">
                <a:latin typeface="Bookman Old Style"/>
                <a:ea typeface="+mn-lt"/>
                <a:cs typeface="+mn-lt"/>
              </a:rPr>
              <a:t>ORGANISMs</a:t>
            </a:r>
            <a:r>
              <a:rPr lang="pl-PL" b="1" dirty="0">
                <a:latin typeface="Bookman Old Style"/>
                <a:ea typeface="+mn-lt"/>
                <a:cs typeface="+mn-lt"/>
              </a:rPr>
              <a:t>.</a:t>
            </a:r>
            <a:r>
              <a:rPr lang="pl-PL" dirty="0">
                <a:latin typeface="Bookman Old Style"/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pl-PL" dirty="0">
                <a:latin typeface="Bookman Old Style"/>
                <a:ea typeface="+mn-lt"/>
                <a:cs typeface="+mn-lt"/>
              </a:rPr>
              <a:t>Global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warming</a:t>
            </a:r>
            <a:r>
              <a:rPr lang="pl-PL" dirty="0">
                <a:latin typeface="Bookman Old Style"/>
                <a:ea typeface="+mn-lt"/>
                <a:cs typeface="+mn-lt"/>
              </a:rPr>
              <a:t>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is</a:t>
            </a:r>
            <a:r>
              <a:rPr lang="pl-PL" dirty="0">
                <a:latin typeface="Bookman Old Style"/>
                <a:ea typeface="+mn-lt"/>
                <a:cs typeface="+mn-lt"/>
              </a:rPr>
              <a:t> the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increase</a:t>
            </a:r>
            <a:r>
              <a:rPr lang="pl-PL" dirty="0">
                <a:latin typeface="Bookman Old Style"/>
                <a:ea typeface="+mn-lt"/>
                <a:cs typeface="+mn-lt"/>
              </a:rPr>
              <a:t> in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climate</a:t>
            </a:r>
            <a:r>
              <a:rPr lang="pl-PL" dirty="0">
                <a:latin typeface="Bookman Old Style"/>
                <a:ea typeface="+mn-lt"/>
                <a:cs typeface="+mn-lt"/>
              </a:rPr>
              <a:t>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temperature</a:t>
            </a:r>
            <a:r>
              <a:rPr lang="pl-PL" dirty="0">
                <a:latin typeface="Bookman Old Style"/>
                <a:ea typeface="+mn-lt"/>
                <a:cs typeface="+mn-lt"/>
              </a:rPr>
              <a:t>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caused</a:t>
            </a:r>
            <a:r>
              <a:rPr lang="pl-PL" dirty="0">
                <a:latin typeface="Bookman Old Style"/>
                <a:ea typeface="+mn-lt"/>
                <a:cs typeface="+mn-lt"/>
              </a:rPr>
              <a:t> by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humans</a:t>
            </a:r>
            <a:r>
              <a:rPr lang="pl-PL" dirty="0">
                <a:latin typeface="Bookman Old Style"/>
                <a:ea typeface="+mn-lt"/>
                <a:cs typeface="+mn-lt"/>
              </a:rPr>
              <a:t>. </a:t>
            </a:r>
            <a:r>
              <a:rPr lang="pl-PL" dirty="0" err="1">
                <a:latin typeface="Bookman Old Style"/>
                <a:ea typeface="+mn-lt"/>
                <a:cs typeface="+mn-lt"/>
              </a:rPr>
              <a:t>This</a:t>
            </a:r>
            <a:r>
              <a:rPr lang="pl-PL" dirty="0">
                <a:latin typeface="Bookman Old Style"/>
                <a:ea typeface="+mn-lt"/>
                <a:cs typeface="+mn-lt"/>
              </a:rPr>
              <a:t>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increase</a:t>
            </a:r>
            <a:r>
              <a:rPr lang="pl-PL" dirty="0">
                <a:latin typeface="Bookman Old Style"/>
                <a:ea typeface="+mn-lt"/>
                <a:cs typeface="+mn-lt"/>
              </a:rPr>
              <a:t>  </a:t>
            </a:r>
            <a:r>
              <a:rPr lang="pl-PL" dirty="0" err="1">
                <a:latin typeface="Bookman Old Style"/>
                <a:ea typeface="+mn-lt"/>
                <a:cs typeface="+mn-lt"/>
              </a:rPr>
              <a:t>has</a:t>
            </a:r>
            <a:r>
              <a:rPr lang="pl-PL" dirty="0">
                <a:latin typeface="Bookman Old Style"/>
                <a:ea typeface="+mn-lt"/>
                <a:cs typeface="+mn-lt"/>
              </a:rPr>
              <a:t> a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cascading</a:t>
            </a:r>
            <a:r>
              <a:rPr lang="pl-PL" dirty="0">
                <a:latin typeface="Bookman Old Style"/>
                <a:ea typeface="+mn-lt"/>
                <a:cs typeface="+mn-lt"/>
              </a:rPr>
              <a:t>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effect</a:t>
            </a:r>
            <a:r>
              <a:rPr lang="pl-PL" dirty="0">
                <a:latin typeface="Bookman Old Style"/>
                <a:ea typeface="+mn-lt"/>
                <a:cs typeface="+mn-lt"/>
              </a:rPr>
              <a:t> on the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plants</a:t>
            </a:r>
            <a:r>
              <a:rPr lang="pl-PL" dirty="0">
                <a:latin typeface="Bookman Old Style"/>
                <a:ea typeface="+mn-lt"/>
                <a:cs typeface="+mn-lt"/>
              </a:rPr>
              <a:t> and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animals</a:t>
            </a:r>
            <a:r>
              <a:rPr lang="pl-PL" dirty="0">
                <a:latin typeface="Bookman Old Style"/>
                <a:ea typeface="+mn-lt"/>
                <a:cs typeface="+mn-lt"/>
              </a:rPr>
              <a:t> of the region.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thus</a:t>
            </a:r>
            <a:r>
              <a:rPr lang="pl-PL" dirty="0">
                <a:latin typeface="Bookman Old Style"/>
                <a:ea typeface="+mn-lt"/>
                <a:cs typeface="+mn-lt"/>
              </a:rPr>
              <a:t>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causing</a:t>
            </a:r>
            <a:r>
              <a:rPr lang="pl-PL" dirty="0">
                <a:latin typeface="Bookman Old Style"/>
                <a:ea typeface="+mn-lt"/>
                <a:cs typeface="+mn-lt"/>
              </a:rPr>
              <a:t> non native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organism</a:t>
            </a:r>
            <a:r>
              <a:rPr lang="pl-PL" dirty="0">
                <a:latin typeface="Bookman Old Style"/>
                <a:ea typeface="+mn-lt"/>
                <a:cs typeface="+mn-lt"/>
              </a:rPr>
              <a:t> of land and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sea</a:t>
            </a:r>
            <a:r>
              <a:rPr lang="pl-PL" dirty="0">
                <a:latin typeface="Bookman Old Style"/>
                <a:ea typeface="+mn-lt"/>
                <a:cs typeface="+mn-lt"/>
              </a:rPr>
              <a:t> to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migrate</a:t>
            </a:r>
            <a:r>
              <a:rPr lang="pl-PL" dirty="0">
                <a:latin typeface="Bookman Old Style"/>
                <a:ea typeface="+mn-lt"/>
                <a:cs typeface="+mn-lt"/>
              </a:rPr>
              <a:t> to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new</a:t>
            </a:r>
            <a:r>
              <a:rPr lang="pl-PL" dirty="0">
                <a:latin typeface="Bookman Old Style"/>
                <a:ea typeface="+mn-lt"/>
                <a:cs typeface="+mn-lt"/>
              </a:rPr>
              <a:t>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areas</a:t>
            </a:r>
            <a:r>
              <a:rPr lang="pl-PL" dirty="0">
                <a:latin typeface="Bookman Old Style"/>
                <a:ea typeface="+mn-lt"/>
                <a:cs typeface="+mn-lt"/>
              </a:rPr>
              <a:t>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suitable</a:t>
            </a:r>
            <a:r>
              <a:rPr lang="pl-PL" dirty="0">
                <a:latin typeface="Bookman Old Style"/>
                <a:ea typeface="+mn-lt"/>
                <a:cs typeface="+mn-lt"/>
              </a:rPr>
              <a:t> for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their</a:t>
            </a:r>
            <a:r>
              <a:rPr lang="pl-PL" dirty="0">
                <a:latin typeface="Bookman Old Style"/>
                <a:ea typeface="+mn-lt"/>
                <a:cs typeface="+mn-lt"/>
              </a:rPr>
              <a:t>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lifestyle</a:t>
            </a:r>
            <a:r>
              <a:rPr lang="pl-PL" dirty="0">
                <a:latin typeface="Bookman Old Style"/>
                <a:ea typeface="+mn-lt"/>
                <a:cs typeface="+mn-lt"/>
              </a:rPr>
              <a:t>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or</a:t>
            </a:r>
            <a:r>
              <a:rPr lang="pl-PL" dirty="0">
                <a:latin typeface="Bookman Old Style"/>
                <a:ea typeface="+mn-lt"/>
                <a:cs typeface="+mn-lt"/>
              </a:rPr>
              <a:t>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die</a:t>
            </a:r>
            <a:r>
              <a:rPr lang="pl-PL" dirty="0">
                <a:latin typeface="Bookman Old Style"/>
                <a:ea typeface="+mn-lt"/>
                <a:cs typeface="+mn-lt"/>
              </a:rPr>
              <a:t> with the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once</a:t>
            </a:r>
            <a:r>
              <a:rPr lang="pl-PL" dirty="0">
                <a:latin typeface="Bookman Old Style"/>
                <a:ea typeface="+mn-lt"/>
                <a:cs typeface="+mn-lt"/>
              </a:rPr>
              <a:t>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habitable</a:t>
            </a:r>
            <a:r>
              <a:rPr lang="pl-PL" dirty="0">
                <a:latin typeface="Bookman Old Style"/>
                <a:ea typeface="+mn-lt"/>
                <a:cs typeface="+mn-lt"/>
              </a:rPr>
              <a:t> environment.</a:t>
            </a:r>
            <a:endParaRPr lang="pl-PL" dirty="0">
              <a:latin typeface="Bookman Old Style"/>
            </a:endParaRPr>
          </a:p>
          <a:p>
            <a:pPr marL="0" indent="0">
              <a:buNone/>
            </a:pPr>
            <a:r>
              <a:rPr lang="pl-PL" dirty="0">
                <a:latin typeface="Bookman Old Style"/>
                <a:ea typeface="+mn-lt"/>
                <a:cs typeface="+mn-lt"/>
              </a:rPr>
              <a:t>The non native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plants</a:t>
            </a:r>
            <a:r>
              <a:rPr lang="pl-PL" dirty="0">
                <a:latin typeface="Bookman Old Style"/>
                <a:ea typeface="+mn-lt"/>
                <a:cs typeface="+mn-lt"/>
              </a:rPr>
              <a:t>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can</a:t>
            </a:r>
            <a:r>
              <a:rPr lang="pl-PL" dirty="0">
                <a:latin typeface="Bookman Old Style"/>
                <a:ea typeface="+mn-lt"/>
                <a:cs typeface="+mn-lt"/>
              </a:rPr>
              <a:t>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then</a:t>
            </a:r>
            <a:r>
              <a:rPr lang="pl-PL" dirty="0">
                <a:latin typeface="Bookman Old Style"/>
                <a:ea typeface="+mn-lt"/>
                <a:cs typeface="+mn-lt"/>
              </a:rPr>
              <a:t>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invade</a:t>
            </a:r>
            <a:r>
              <a:rPr lang="pl-PL" dirty="0">
                <a:latin typeface="Bookman Old Style"/>
                <a:ea typeface="+mn-lt"/>
                <a:cs typeface="+mn-lt"/>
              </a:rPr>
              <a:t> and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take</a:t>
            </a:r>
            <a:r>
              <a:rPr lang="pl-PL" dirty="0">
                <a:latin typeface="Bookman Old Style"/>
                <a:ea typeface="+mn-lt"/>
                <a:cs typeface="+mn-lt"/>
              </a:rPr>
              <a:t>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over</a:t>
            </a:r>
            <a:r>
              <a:rPr lang="pl-PL" dirty="0">
                <a:latin typeface="Bookman Old Style"/>
                <a:ea typeface="+mn-lt"/>
                <a:cs typeface="+mn-lt"/>
              </a:rPr>
              <a:t> the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ecosystem</a:t>
            </a:r>
            <a:r>
              <a:rPr lang="pl-PL" dirty="0">
                <a:latin typeface="Bookman Old Style"/>
                <a:ea typeface="+mn-lt"/>
                <a:cs typeface="+mn-lt"/>
              </a:rPr>
              <a:t> in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which</a:t>
            </a:r>
            <a:r>
              <a:rPr lang="pl-PL" dirty="0">
                <a:latin typeface="Bookman Old Style"/>
                <a:ea typeface="+mn-lt"/>
                <a:cs typeface="+mn-lt"/>
              </a:rPr>
              <a:t>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they</a:t>
            </a:r>
            <a:r>
              <a:rPr lang="pl-PL" dirty="0">
                <a:latin typeface="Bookman Old Style"/>
                <a:ea typeface="+mn-lt"/>
                <a:cs typeface="+mn-lt"/>
              </a:rPr>
              <a:t>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were</a:t>
            </a:r>
            <a:r>
              <a:rPr lang="pl-PL" dirty="0">
                <a:latin typeface="Bookman Old Style"/>
                <a:ea typeface="+mn-lt"/>
                <a:cs typeface="+mn-lt"/>
              </a:rPr>
              <a:t> </a:t>
            </a:r>
            <a:r>
              <a:rPr lang="pl-PL" dirty="0" err="1">
                <a:latin typeface="Bookman Old Style"/>
                <a:ea typeface="+mn-lt"/>
                <a:cs typeface="+mn-lt"/>
              </a:rPr>
              <a:t>introduced</a:t>
            </a:r>
            <a:endParaRPr lang="pl-PL" dirty="0" err="1">
              <a:latin typeface="Bookman Old Style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990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 descr="Obraz zawierający tekst&#10;&#10;Opis wygenerowany przy bardzo wysokim poziomie pewności">
            <a:extLst>
              <a:ext uri="{FF2B5EF4-FFF2-40B4-BE49-F238E27FC236}">
                <a16:creationId xmlns:a16="http://schemas.microsoft.com/office/drawing/2014/main" id="{E02D1B24-1C29-4BAF-88A6-EE16B3153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279" y="965201"/>
            <a:ext cx="6601442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6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8C71-38A8-4824-B88A-F70AE103F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Bookman Old Style"/>
              </a:rPr>
              <a:t>Negative</a:t>
            </a:r>
            <a:r>
              <a:rPr lang="pl-PL" dirty="0">
                <a:latin typeface="Bookman Old Style"/>
              </a:rPr>
              <a:t> </a:t>
            </a:r>
            <a:r>
              <a:rPr lang="pl-PL" dirty="0" err="1">
                <a:latin typeface="Bookman Old Style"/>
              </a:rPr>
              <a:t>effects</a:t>
            </a:r>
            <a:r>
              <a:rPr lang="pl-PL" dirty="0">
                <a:latin typeface="Bookman Old Style"/>
              </a:rPr>
              <a:t> of </a:t>
            </a:r>
            <a:r>
              <a:rPr lang="pl-PL" dirty="0" err="1">
                <a:latin typeface="Bookman Old Style"/>
              </a:rPr>
              <a:t>invasive</a:t>
            </a:r>
            <a:r>
              <a:rPr lang="pl-PL" dirty="0">
                <a:latin typeface="Bookman Old Style"/>
              </a:rPr>
              <a:t> </a:t>
            </a:r>
            <a:r>
              <a:rPr lang="pl-PL" dirty="0" err="1">
                <a:latin typeface="Bookman Old Style"/>
              </a:rPr>
              <a:t>species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6BC7B-AF14-44D3-B1B4-F50B048AE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err="1">
                <a:latin typeface="Bookman Old Style"/>
              </a:rPr>
              <a:t>environmental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C6811B-7155-4EE0-9C65-2A60F3A75F9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74" y="2954398"/>
            <a:ext cx="3475671" cy="2836802"/>
          </a:xfrm>
        </p:spPr>
        <p:txBody>
          <a:bodyPr/>
          <a:lstStyle/>
          <a:p>
            <a:pPr marL="285750" indent="-285750" algn="l">
              <a:buChar char="•"/>
            </a:pPr>
            <a:r>
              <a:rPr lang="pl-PL" sz="1800" dirty="0" err="1">
                <a:latin typeface="Bookman Old Style"/>
              </a:rPr>
              <a:t>extinction</a:t>
            </a:r>
            <a:r>
              <a:rPr lang="pl-PL" sz="1800" dirty="0">
                <a:latin typeface="Bookman Old Style"/>
              </a:rPr>
              <a:t> of </a:t>
            </a:r>
            <a:r>
              <a:rPr lang="pl-PL" sz="1800" dirty="0" err="1">
                <a:latin typeface="Bookman Old Style"/>
              </a:rPr>
              <a:t>local</a:t>
            </a:r>
            <a:r>
              <a:rPr lang="pl-PL" sz="1800" dirty="0">
                <a:latin typeface="Bookman Old Style"/>
              </a:rPr>
              <a:t> </a:t>
            </a:r>
            <a:r>
              <a:rPr lang="pl-PL" sz="1800" dirty="0" err="1">
                <a:latin typeface="Bookman Old Style"/>
              </a:rPr>
              <a:t>species</a:t>
            </a:r>
            <a:endParaRPr lang="pl-PL" sz="1800" dirty="0">
              <a:latin typeface="Bookman Old Style"/>
            </a:endParaRPr>
          </a:p>
          <a:p>
            <a:pPr marL="285750" indent="-285750" algn="l">
              <a:buChar char="•"/>
            </a:pPr>
            <a:r>
              <a:rPr lang="pl-PL" sz="1800" dirty="0" err="1">
                <a:latin typeface="Bookman Old Style"/>
              </a:rPr>
              <a:t>Changes</a:t>
            </a:r>
            <a:r>
              <a:rPr lang="pl-PL" sz="1800" dirty="0">
                <a:latin typeface="Bookman Old Style"/>
              </a:rPr>
              <a:t> in </a:t>
            </a:r>
            <a:r>
              <a:rPr lang="pl-PL" sz="1800" dirty="0" err="1">
                <a:latin typeface="Bookman Old Style"/>
              </a:rPr>
              <a:t>ecosystem</a:t>
            </a:r>
            <a:endParaRPr lang="pl-PL" sz="1800" dirty="0">
              <a:latin typeface="Bookman Old Style"/>
            </a:endParaRPr>
          </a:p>
          <a:p>
            <a:pPr marL="285750" indent="-285750" algn="l">
              <a:buChar char="•"/>
            </a:pPr>
            <a:r>
              <a:rPr lang="pl-PL" sz="1800" dirty="0" err="1">
                <a:latin typeface="Bookman Old Style"/>
              </a:rPr>
              <a:t>Changing</a:t>
            </a:r>
            <a:r>
              <a:rPr lang="pl-PL" sz="1800" dirty="0">
                <a:latin typeface="Bookman Old Style"/>
              </a:rPr>
              <a:t> the </a:t>
            </a:r>
            <a:r>
              <a:rPr lang="pl-PL" sz="1800" dirty="0" err="1">
                <a:latin typeface="Bookman Old Style"/>
              </a:rPr>
              <a:t>ways</a:t>
            </a:r>
            <a:r>
              <a:rPr lang="pl-PL" sz="1800" dirty="0">
                <a:latin typeface="Bookman Old Style"/>
              </a:rPr>
              <a:t> </a:t>
            </a:r>
            <a:r>
              <a:rPr lang="pl-PL" sz="1800" dirty="0" err="1">
                <a:latin typeface="Bookman Old Style"/>
              </a:rPr>
              <a:t>ecosystem</a:t>
            </a:r>
            <a:r>
              <a:rPr lang="pl-PL" sz="1800" dirty="0">
                <a:latin typeface="Bookman Old Style"/>
              </a:rPr>
              <a:t> </a:t>
            </a:r>
            <a:r>
              <a:rPr lang="pl-PL" sz="1800" dirty="0" err="1">
                <a:latin typeface="Bookman Old Style"/>
              </a:rPr>
              <a:t>functions</a:t>
            </a:r>
            <a:endParaRPr lang="pl-PL" sz="1800" dirty="0">
              <a:latin typeface="Bookman Old Style"/>
            </a:endParaRPr>
          </a:p>
          <a:p>
            <a:endParaRPr lang="pl-PL" dirty="0">
              <a:latin typeface="Bookman Old Style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72794-C9C5-46EC-BACA-9EB6B437C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1" dirty="0" err="1">
                <a:latin typeface="Bookman Old Style"/>
              </a:rPr>
              <a:t>economic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FECA97-3681-4D43-BE01-D9A4559CA92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95957" y="2998572"/>
            <a:ext cx="3303351" cy="2847845"/>
          </a:xfrm>
        </p:spPr>
        <p:txBody>
          <a:bodyPr/>
          <a:lstStyle/>
          <a:p>
            <a:pPr marL="285750" indent="-285750" algn="l">
              <a:buChar char="•"/>
            </a:pPr>
            <a:r>
              <a:rPr lang="pl-PL" sz="1800" dirty="0" err="1">
                <a:latin typeface="Bookman Old Style"/>
              </a:rPr>
              <a:t>Necessity</a:t>
            </a:r>
            <a:r>
              <a:rPr lang="pl-PL" sz="1800" dirty="0">
                <a:latin typeface="Bookman Old Style"/>
              </a:rPr>
              <a:t> to Control the </a:t>
            </a:r>
            <a:r>
              <a:rPr lang="pl-PL" sz="1800" dirty="0" err="1">
                <a:latin typeface="Bookman Old Style"/>
              </a:rPr>
              <a:t>spread</a:t>
            </a:r>
            <a:r>
              <a:rPr lang="pl-PL" sz="1800" dirty="0">
                <a:latin typeface="Bookman Old Style"/>
              </a:rPr>
              <a:t> of </a:t>
            </a:r>
            <a:r>
              <a:rPr lang="pl-PL" sz="1800" dirty="0" err="1">
                <a:latin typeface="Bookman Old Style"/>
              </a:rPr>
              <a:t>invasive</a:t>
            </a:r>
            <a:r>
              <a:rPr lang="pl-PL" sz="1800" dirty="0">
                <a:latin typeface="Bookman Old Style"/>
              </a:rPr>
              <a:t> </a:t>
            </a:r>
            <a:r>
              <a:rPr lang="pl-PL" sz="1800" dirty="0" err="1">
                <a:latin typeface="Bookman Old Style"/>
              </a:rPr>
              <a:t>species</a:t>
            </a:r>
            <a:endParaRPr lang="pl-PL" sz="1800" dirty="0">
              <a:latin typeface="Bookman Old Style"/>
            </a:endParaRPr>
          </a:p>
          <a:p>
            <a:pPr marL="285750" indent="-285750" algn="l">
              <a:buChar char="•"/>
            </a:pPr>
            <a:r>
              <a:rPr lang="pl-PL" sz="1800" dirty="0" err="1">
                <a:latin typeface="Bookman Old Style"/>
              </a:rPr>
              <a:t>Necessity</a:t>
            </a:r>
            <a:r>
              <a:rPr lang="pl-PL" sz="1800" dirty="0">
                <a:latin typeface="Bookman Old Style"/>
              </a:rPr>
              <a:t> to </a:t>
            </a:r>
            <a:r>
              <a:rPr lang="pl-PL" sz="1800" dirty="0" err="1">
                <a:latin typeface="Bookman Old Style"/>
              </a:rPr>
              <a:t>save</a:t>
            </a:r>
            <a:r>
              <a:rPr lang="pl-PL" sz="1800" dirty="0">
                <a:latin typeface="Bookman Old Style"/>
              </a:rPr>
              <a:t> </a:t>
            </a:r>
            <a:r>
              <a:rPr lang="pl-PL" sz="1800" dirty="0" err="1">
                <a:latin typeface="Bookman Old Style"/>
              </a:rPr>
              <a:t>endangered</a:t>
            </a:r>
            <a:r>
              <a:rPr lang="pl-PL" sz="1800" dirty="0">
                <a:latin typeface="Bookman Old Style"/>
              </a:rPr>
              <a:t> </a:t>
            </a:r>
            <a:r>
              <a:rPr lang="pl-PL" sz="1800" dirty="0" err="1">
                <a:latin typeface="Bookman Old Style"/>
              </a:rPr>
              <a:t>species</a:t>
            </a:r>
            <a:endParaRPr lang="pl-PL" sz="1800" dirty="0">
              <a:latin typeface="Bookman Old Style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DF7DA-7917-45F2-BD4D-6DEB71DF8B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b="1" dirty="0" err="1">
                <a:latin typeface="Bookman Old Style"/>
              </a:rPr>
              <a:t>health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F84791-79E5-4AD9-B956-0C1E336CAC3B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 algn="l">
              <a:buChar char="•"/>
            </a:pPr>
            <a:r>
              <a:rPr lang="pl-PL" sz="1800" dirty="0" err="1">
                <a:latin typeface="Bookman Old Style"/>
              </a:rPr>
              <a:t>spreading</a:t>
            </a:r>
            <a:r>
              <a:rPr lang="pl-PL" sz="1800" dirty="0">
                <a:latin typeface="Bookman Old Style"/>
              </a:rPr>
              <a:t> </a:t>
            </a:r>
            <a:r>
              <a:rPr lang="pl-PL" sz="1800" dirty="0" err="1">
                <a:latin typeface="Bookman Old Style"/>
              </a:rPr>
              <a:t>diseases</a:t>
            </a:r>
            <a:r>
              <a:rPr lang="pl-PL" sz="1800" dirty="0">
                <a:latin typeface="Bookman Old Style"/>
              </a:rPr>
              <a:t>,</a:t>
            </a:r>
          </a:p>
          <a:p>
            <a:pPr marL="285750" indent="-285750" algn="l">
              <a:buChar char="•"/>
            </a:pPr>
            <a:r>
              <a:rPr lang="pl-PL" sz="1800" dirty="0" err="1">
                <a:latin typeface="Bookman Old Style"/>
              </a:rPr>
              <a:t>Causing</a:t>
            </a:r>
            <a:r>
              <a:rPr lang="pl-PL" sz="1800" dirty="0">
                <a:latin typeface="Bookman Old Style"/>
              </a:rPr>
              <a:t> </a:t>
            </a:r>
            <a:r>
              <a:rPr lang="pl-PL" sz="1800" dirty="0" err="1">
                <a:latin typeface="Bookman Old Style"/>
              </a:rPr>
              <a:t>allergies</a:t>
            </a:r>
            <a:endParaRPr lang="pl-PL" sz="1800" dirty="0">
              <a:latin typeface="Bookman Old Style"/>
            </a:endParaRPr>
          </a:p>
          <a:p>
            <a:pPr marL="285750" indent="-285750" algn="l">
              <a:buChar char="•"/>
            </a:pPr>
            <a:r>
              <a:rPr lang="pl-PL" sz="1800" dirty="0" err="1">
                <a:latin typeface="Bookman Old Style"/>
              </a:rPr>
              <a:t>Lowering</a:t>
            </a:r>
            <a:r>
              <a:rPr lang="pl-PL" sz="1800" dirty="0">
                <a:latin typeface="Bookman Old Style"/>
              </a:rPr>
              <a:t> Food </a:t>
            </a:r>
            <a:r>
              <a:rPr lang="pl-PL" sz="1800" dirty="0" err="1">
                <a:latin typeface="Bookman Old Style"/>
              </a:rPr>
              <a:t>security</a:t>
            </a:r>
            <a:endParaRPr lang="pl-PL" sz="1800" dirty="0"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64506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4DC6A4-88F8-410F-A7FA-51A3B7112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6A14B8F-A1B4-41C7-A7B9-35A633306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Obraz zawierający drzewo, niebo, zewnętrzne, znak&#10;&#10;Opis wygenerowany przy bardzo wysokim poziomie pewności">
            <a:extLst>
              <a:ext uri="{FF2B5EF4-FFF2-40B4-BE49-F238E27FC236}">
                <a16:creationId xmlns:a16="http://schemas.microsoft.com/office/drawing/2014/main" id="{2B7D954C-0C08-4682-8D62-E6DC516A3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01" r="1" b="12774"/>
          <a:stretch/>
        </p:blipFill>
        <p:spPr>
          <a:xfrm>
            <a:off x="1" y="10"/>
            <a:ext cx="7479157" cy="3428987"/>
          </a:xfrm>
          <a:prstGeom prst="rect">
            <a:avLst/>
          </a:prstGeom>
        </p:spPr>
      </p:pic>
      <p:pic>
        <p:nvPicPr>
          <p:cNvPr id="6" name="Picture 6" descr="Obraz zawierający wewnątrz&#10;&#10;Opis wygenerowany przy bardzo wysokim poziomie pewności">
            <a:extLst>
              <a:ext uri="{FF2B5EF4-FFF2-40B4-BE49-F238E27FC236}">
                <a16:creationId xmlns:a16="http://schemas.microsoft.com/office/drawing/2014/main" id="{CC910A25-DCFD-4ECB-8DBE-73B2C3EB06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49" r="1" b="5921"/>
          <a:stretch/>
        </p:blipFill>
        <p:spPr>
          <a:xfrm>
            <a:off x="1" y="3428998"/>
            <a:ext cx="7479157" cy="34290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612F7E-AC3D-4097-B986-86B3A5645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020" y="3429000"/>
            <a:ext cx="7421138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A3B549F-2C8C-415A-A86B-ADC3D74A9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5A07DB-BF28-4863-96B9-4B577A746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E97AD3-A332-4440-97B0-FE2F3FF1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669" y="640831"/>
            <a:ext cx="3793867" cy="1573863"/>
          </a:xfrm>
        </p:spPr>
        <p:txBody>
          <a:bodyPr>
            <a:normAutofit/>
          </a:bodyPr>
          <a:lstStyle/>
          <a:p>
            <a:pPr algn="l"/>
            <a:r>
              <a:rPr lang="pl-PL" dirty="0" err="1">
                <a:latin typeface="Bookman Old Style"/>
              </a:rPr>
              <a:t>Sosnowsky's</a:t>
            </a:r>
            <a:r>
              <a:rPr lang="pl-PL" dirty="0">
                <a:latin typeface="Bookman Old Style"/>
              </a:rPr>
              <a:t> </a:t>
            </a:r>
            <a:r>
              <a:rPr lang="pl-PL" dirty="0" err="1">
                <a:latin typeface="Bookman Old Style"/>
              </a:rPr>
              <a:t>hogweed</a:t>
            </a:r>
            <a:endParaRPr lang="pl-PL" dirty="0">
              <a:latin typeface="Bookman Old Styl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95130-1FB1-4A1A-90CD-CD1DDE0C3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800" dirty="0" err="1">
                <a:latin typeface="Bookman Old Style"/>
              </a:rPr>
              <a:t>Oryginally</a:t>
            </a:r>
            <a:r>
              <a:rPr lang="pl-PL" sz="1800" dirty="0">
                <a:latin typeface="Bookman Old Style"/>
              </a:rPr>
              <a:t> native to </a:t>
            </a:r>
            <a:r>
              <a:rPr lang="pl-PL" sz="1800" dirty="0" err="1">
                <a:latin typeface="Bookman Old Style"/>
              </a:rPr>
              <a:t>caucasus</a:t>
            </a:r>
            <a:r>
              <a:rPr lang="pl-PL" sz="1800" dirty="0">
                <a:latin typeface="Bookman Old Style"/>
              </a:rPr>
              <a:t>,</a:t>
            </a:r>
          </a:p>
          <a:p>
            <a:r>
              <a:rPr lang="pl-PL" sz="1800" dirty="0" err="1">
                <a:latin typeface="Bookman Old Style"/>
              </a:rPr>
              <a:t>All</a:t>
            </a:r>
            <a:r>
              <a:rPr lang="pl-PL" sz="1800" dirty="0">
                <a:latin typeface="Bookman Old Style"/>
              </a:rPr>
              <a:t> </a:t>
            </a:r>
            <a:r>
              <a:rPr lang="pl-PL" sz="1800" dirty="0" err="1">
                <a:latin typeface="Bookman Old Style"/>
              </a:rPr>
              <a:t>parts</a:t>
            </a:r>
            <a:r>
              <a:rPr lang="pl-PL" sz="1800" dirty="0">
                <a:latin typeface="Bookman Old Style"/>
              </a:rPr>
              <a:t> of the plant </a:t>
            </a:r>
            <a:r>
              <a:rPr lang="pl-PL" sz="1800" dirty="0" err="1">
                <a:latin typeface="Bookman Old Style"/>
              </a:rPr>
              <a:t>are</a:t>
            </a:r>
            <a:r>
              <a:rPr lang="pl-PL" sz="1800" dirty="0">
                <a:latin typeface="Bookman Old Style"/>
              </a:rPr>
              <a:t> </a:t>
            </a:r>
            <a:r>
              <a:rPr lang="pl-PL" sz="1800" dirty="0" err="1">
                <a:latin typeface="Bookman Old Style"/>
              </a:rPr>
              <a:t>toxic</a:t>
            </a:r>
            <a:r>
              <a:rPr lang="pl-PL" sz="1800" dirty="0">
                <a:latin typeface="Bookman Old Style"/>
              </a:rPr>
              <a:t>,</a:t>
            </a: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25742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4DC6A4-88F8-410F-A7FA-51A3B7112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6A14B8F-A1B4-41C7-A7B9-35A633306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Obraz zawierający osoba, jedzenie, żywność, owoce&#10;&#10;Opis wygenerowany przy bardzo wysokim poziomie pewności">
            <a:extLst>
              <a:ext uri="{FF2B5EF4-FFF2-40B4-BE49-F238E27FC236}">
                <a16:creationId xmlns:a16="http://schemas.microsoft.com/office/drawing/2014/main" id="{F80E4819-52B8-4F20-A0A0-A9873CE49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29" r="1" b="3246"/>
          <a:stretch/>
        </p:blipFill>
        <p:spPr>
          <a:xfrm>
            <a:off x="1" y="10"/>
            <a:ext cx="7479157" cy="3428987"/>
          </a:xfrm>
          <a:prstGeom prst="rect">
            <a:avLst/>
          </a:prstGeom>
        </p:spPr>
      </p:pic>
      <p:pic>
        <p:nvPicPr>
          <p:cNvPr id="4" name="Picture 4" descr="Obraz zawierający drzewo, roślina, zewnętrzne&#10;&#10;Opis wygenerowany przy bardzo wysokim poziomie pewności">
            <a:extLst>
              <a:ext uri="{FF2B5EF4-FFF2-40B4-BE49-F238E27FC236}">
                <a16:creationId xmlns:a16="http://schemas.microsoft.com/office/drawing/2014/main" id="{5C4DE49B-6700-40F0-A420-A9F69649CA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222" r="1" b="12204"/>
          <a:stretch/>
        </p:blipFill>
        <p:spPr>
          <a:xfrm>
            <a:off x="1" y="3428998"/>
            <a:ext cx="7479157" cy="34290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612F7E-AC3D-4097-B986-86B3A5645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020" y="3429000"/>
            <a:ext cx="7421138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A3B549F-2C8C-415A-A86B-ADC3D74A9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5A07DB-BF28-4863-96B9-4B577A746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5852B7-C3DB-4907-AF1E-324BBADA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495" y="640831"/>
            <a:ext cx="4224562" cy="1573863"/>
          </a:xfrm>
        </p:spPr>
        <p:txBody>
          <a:bodyPr>
            <a:normAutofit/>
          </a:bodyPr>
          <a:lstStyle/>
          <a:p>
            <a:pPr algn="l"/>
            <a:r>
              <a:rPr lang="pl-PL" dirty="0" err="1">
                <a:latin typeface="Bookman Old Style"/>
              </a:rPr>
              <a:t>Ambrosia</a:t>
            </a:r>
            <a:r>
              <a:rPr lang="pl-PL" dirty="0">
                <a:latin typeface="Bookman Old Style"/>
              </a:rPr>
              <a:t> </a:t>
            </a:r>
            <a:r>
              <a:rPr lang="pl-PL" dirty="0" err="1">
                <a:latin typeface="Bookman Old Style"/>
              </a:rPr>
              <a:t>artemisiifolia</a:t>
            </a:r>
            <a:endParaRPr lang="pl-PL" dirty="0">
              <a:latin typeface="Bookman Old Styl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8FF82-F0A3-483A-A03F-7BBB837D68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98843" y="2367092"/>
            <a:ext cx="4014736" cy="388130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500" dirty="0">
                <a:latin typeface="Bookman Old Style"/>
              </a:rPr>
              <a:t>Originally native to north America,</a:t>
            </a:r>
          </a:p>
          <a:p>
            <a:pPr>
              <a:lnSpc>
                <a:spcPct val="110000"/>
              </a:lnSpc>
            </a:pPr>
            <a:r>
              <a:rPr lang="en-GB" sz="1500" dirty="0">
                <a:latin typeface="Bookman Old Style"/>
                <a:ea typeface="+mn-lt"/>
                <a:cs typeface="+mn-lt"/>
              </a:rPr>
              <a:t>Ragweed pollen is notorious for causing allergic reactions in humans, specifically allergic rhinitis,</a:t>
            </a:r>
            <a:endParaRPr lang="en-GB" sz="1500" dirty="0">
              <a:latin typeface="Bookman Old Style"/>
            </a:endParaRPr>
          </a:p>
          <a:p>
            <a:pPr>
              <a:lnSpc>
                <a:spcPct val="110000"/>
              </a:lnSpc>
            </a:pPr>
            <a:r>
              <a:rPr lang="en-GB" sz="1500" dirty="0">
                <a:latin typeface="Bookman Old Style"/>
                <a:ea typeface="+mn-lt"/>
                <a:cs typeface="+mn-lt"/>
              </a:rPr>
              <a:t>Ragweed species are expected to continue spreading across Europe in the near future in response to ongoing climate change.</a:t>
            </a:r>
            <a:endParaRPr lang="en-GB" sz="1500" baseline="30000" dirty="0">
              <a:latin typeface="Bookman Old Style"/>
            </a:endParaRPr>
          </a:p>
          <a:p>
            <a:pPr>
              <a:lnSpc>
                <a:spcPct val="110000"/>
              </a:lnSpc>
            </a:pP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381904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6067A5AF-578C-477A-98BC-3BA02B35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73718" y="1069073"/>
            <a:ext cx="19102678" cy="1130491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Bookman Old Style" panose="02050604050505020204" pitchFamily="18" charset="0"/>
              </a:rPr>
              <a:t>Raccoon</a:t>
            </a:r>
            <a:r>
              <a:rPr lang="pl-PL" sz="3600" dirty="0">
                <a:latin typeface="Bookman Old Style" panose="02050604050505020204" pitchFamily="18" charset="0"/>
              </a:rPr>
              <a:t> dog</a:t>
            </a:r>
            <a:br>
              <a:rPr lang="pl-PL" dirty="0"/>
            </a:br>
            <a:endParaRPr lang="pl-PL" dirty="0"/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id="{966889A2-59FD-452C-A70B-17D34493719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1A2647E0-2B07-41A3-AB2F-6232C7303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2632852"/>
            <a:ext cx="5182206" cy="3158347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Bookman Old Style" panose="02050604050505020204" pitchFamily="18" charset="0"/>
              </a:rPr>
              <a:t>Originally native to</a:t>
            </a:r>
            <a:r>
              <a:rPr lang="pl-PL" sz="1800" dirty="0">
                <a:latin typeface="Bookman Old Style" panose="02050604050505020204" pitchFamily="18" charset="0"/>
              </a:rPr>
              <a:t> east </a:t>
            </a:r>
            <a:r>
              <a:rPr lang="pl-PL" sz="1800" dirty="0" err="1">
                <a:latin typeface="Bookman Old Style" panose="02050604050505020204" pitchFamily="18" charset="0"/>
              </a:rPr>
              <a:t>asia</a:t>
            </a:r>
            <a:endParaRPr lang="pl-PL" sz="1800" dirty="0">
              <a:latin typeface="Bookman Old Style" panose="020506040505050202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>
                <a:latin typeface="Bookman Old Style" panose="02050604050505020204" pitchFamily="18" charset="0"/>
              </a:rPr>
              <a:t>Game and </a:t>
            </a:r>
            <a:r>
              <a:rPr lang="pl-PL" sz="1800" dirty="0" err="1">
                <a:latin typeface="Bookman Old Style" panose="02050604050505020204" pitchFamily="18" charset="0"/>
              </a:rPr>
              <a:t>crop</a:t>
            </a:r>
            <a:r>
              <a:rPr lang="pl-PL" sz="1800" dirty="0">
                <a:latin typeface="Bookman Old Style" panose="02050604050505020204" pitchFamily="18" charset="0"/>
              </a:rPr>
              <a:t> </a:t>
            </a:r>
            <a:r>
              <a:rPr lang="pl-PL" sz="1800" dirty="0" err="1">
                <a:latin typeface="Bookman Old Style" panose="02050604050505020204" pitchFamily="18" charset="0"/>
              </a:rPr>
              <a:t>damage</a:t>
            </a:r>
            <a:endParaRPr lang="pl-PL" sz="1800" dirty="0">
              <a:latin typeface="Bookman Old Style" panose="020506040505050202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 err="1">
                <a:latin typeface="Bookman Old Style" panose="02050604050505020204" pitchFamily="18" charset="0"/>
              </a:rPr>
              <a:t>Demage</a:t>
            </a:r>
            <a:r>
              <a:rPr lang="pl-PL" sz="1800" dirty="0">
                <a:latin typeface="Bookman Old Style" panose="02050604050505020204" pitchFamily="18" charset="0"/>
              </a:rPr>
              <a:t> to </a:t>
            </a:r>
            <a:r>
              <a:rPr lang="pl-PL" sz="1800" dirty="0" err="1">
                <a:latin typeface="Bookman Old Style" panose="02050604050505020204" pitchFamily="18" charset="0"/>
              </a:rPr>
              <a:t>breeding</a:t>
            </a:r>
            <a:r>
              <a:rPr lang="pl-PL" sz="1800" dirty="0">
                <a:latin typeface="Bookman Old Style" panose="02050604050505020204" pitchFamily="18" charset="0"/>
              </a:rPr>
              <a:t> </a:t>
            </a:r>
            <a:r>
              <a:rPr lang="pl-PL" sz="1800" dirty="0" err="1">
                <a:latin typeface="Bookman Old Style" panose="02050604050505020204" pitchFamily="18" charset="0"/>
              </a:rPr>
              <a:t>colonies</a:t>
            </a:r>
            <a:r>
              <a:rPr lang="pl-PL" sz="1800" dirty="0">
                <a:latin typeface="Bookman Old Style" panose="02050604050505020204" pitchFamily="18" charset="0"/>
              </a:rPr>
              <a:t> of </a:t>
            </a:r>
            <a:r>
              <a:rPr lang="pl-PL" sz="1800" dirty="0" err="1">
                <a:latin typeface="Bookman Old Style" panose="02050604050505020204" pitchFamily="18" charset="0"/>
              </a:rPr>
              <a:t>water</a:t>
            </a:r>
            <a:r>
              <a:rPr lang="pl-PL" sz="1800" dirty="0">
                <a:latin typeface="Bookman Old Style" panose="02050604050505020204" pitchFamily="18" charset="0"/>
              </a:rPr>
              <a:t> and </a:t>
            </a:r>
            <a:r>
              <a:rPr lang="pl-PL" sz="1800" dirty="0" err="1">
                <a:latin typeface="Bookman Old Style" panose="02050604050505020204" pitchFamily="18" charset="0"/>
              </a:rPr>
              <a:t>wetland</a:t>
            </a:r>
            <a:r>
              <a:rPr lang="pl-PL" sz="1800" dirty="0">
                <a:latin typeface="Bookman Old Style" panose="02050604050505020204" pitchFamily="18" charset="0"/>
              </a:rPr>
              <a:t> </a:t>
            </a:r>
            <a:r>
              <a:rPr lang="pl-PL" sz="1800" dirty="0" err="1">
                <a:latin typeface="Bookman Old Style" panose="02050604050505020204" pitchFamily="18" charset="0"/>
              </a:rPr>
              <a:t>birds</a:t>
            </a:r>
            <a:endParaRPr lang="pl-PL" sz="1800" dirty="0">
              <a:latin typeface="Bookman Old Style" panose="020506040505050202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 err="1">
                <a:latin typeface="Bookman Old Style" panose="02050604050505020204" pitchFamily="18" charset="0"/>
              </a:rPr>
              <a:t>Threat</a:t>
            </a:r>
            <a:r>
              <a:rPr lang="pl-PL" sz="1800" dirty="0">
                <a:latin typeface="Bookman Old Style" panose="02050604050505020204" pitchFamily="18" charset="0"/>
              </a:rPr>
              <a:t> to </a:t>
            </a:r>
            <a:r>
              <a:rPr lang="pl-PL" sz="1800" dirty="0" err="1">
                <a:latin typeface="Bookman Old Style" panose="02050604050505020204" pitchFamily="18" charset="0"/>
              </a:rPr>
              <a:t>amphibian</a:t>
            </a:r>
            <a:r>
              <a:rPr lang="pl-PL" sz="1800" dirty="0">
                <a:latin typeface="Bookman Old Style" panose="02050604050505020204" pitchFamily="18" charset="0"/>
              </a:rPr>
              <a:t> </a:t>
            </a:r>
            <a:r>
              <a:rPr lang="pl-PL" sz="1800" dirty="0" err="1">
                <a:latin typeface="Bookman Old Style" panose="02050604050505020204" pitchFamily="18" charset="0"/>
              </a:rPr>
              <a:t>population</a:t>
            </a:r>
            <a:endParaRPr lang="pl-PL" sz="18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Znalezione obrazy dla zapytania jenot azjatycki">
            <a:extLst>
              <a:ext uri="{FF2B5EF4-FFF2-40B4-BE49-F238E27FC236}">
                <a16:creationId xmlns:a16="http://schemas.microsoft.com/office/drawing/2014/main" id="{85913162-E0DE-457B-B084-18D127514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94" y="3200401"/>
            <a:ext cx="4994112" cy="28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raccoon dog">
            <a:extLst>
              <a:ext uri="{FF2B5EF4-FFF2-40B4-BE49-F238E27FC236}">
                <a16:creationId xmlns:a16="http://schemas.microsoft.com/office/drawing/2014/main" id="{E17E2055-14BF-4156-ADDC-3C069A5D1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1" y="267595"/>
            <a:ext cx="5000235" cy="29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58140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TC104033925[[fn=Kropla]]</Template>
  <TotalTime>199</TotalTime>
  <Words>243</Words>
  <Application>Microsoft Office PowerPoint</Application>
  <PresentationFormat>Panoramiczny</PresentationFormat>
  <Paragraphs>60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Tw Cen MT</vt:lpstr>
      <vt:lpstr>Kropla</vt:lpstr>
      <vt:lpstr>Invasive alien animals and plants </vt:lpstr>
      <vt:lpstr>Invasive alien species - definition</vt:lpstr>
      <vt:lpstr>How do invasive species  enter?</vt:lpstr>
      <vt:lpstr>Climate change and ias</vt:lpstr>
      <vt:lpstr>Prezentacja programu PowerPoint</vt:lpstr>
      <vt:lpstr>Negative effects of invasive species</vt:lpstr>
      <vt:lpstr>Sosnowsky's hogweed</vt:lpstr>
      <vt:lpstr>Ambrosia artemisiifolia</vt:lpstr>
      <vt:lpstr>Raccoon dog </vt:lpstr>
      <vt:lpstr>Prezentacja programu PowerPoint</vt:lpstr>
      <vt:lpstr>What can we do?</vt:lpstr>
      <vt:lpstr>The longer we ignore the problem the harder the battle will become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 Wrześniowska</dc:creator>
  <cp:lastModifiedBy>Justyna Wrześniowska</cp:lastModifiedBy>
  <cp:revision>482</cp:revision>
  <dcterms:created xsi:type="dcterms:W3CDTF">2013-08-01T09:48:26Z</dcterms:created>
  <dcterms:modified xsi:type="dcterms:W3CDTF">2019-06-21T21:41:41Z</dcterms:modified>
</cp:coreProperties>
</file>