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25802542-F68B-46FD-9F83-95FA1C79473B}" type="datetimeFigureOut">
              <a:rPr lang="el-GR" smtClean="0"/>
              <a:t>19/4/2019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294411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5802542-F68B-46FD-9F83-95FA1C79473B}" type="datetimeFigureOut">
              <a:rPr lang="el-GR" smtClean="0"/>
              <a:t>19/4/2019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27508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5802542-F68B-46FD-9F83-95FA1C79473B}" type="datetimeFigureOut">
              <a:rPr lang="el-GR" smtClean="0"/>
              <a:t>19/4/2019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114436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5802542-F68B-46FD-9F83-95FA1C79473B}" type="datetimeFigureOut">
              <a:rPr lang="el-GR" smtClean="0"/>
              <a:t>19/4/2019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11344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25802542-F68B-46FD-9F83-95FA1C79473B}" type="datetimeFigureOut">
              <a:rPr lang="el-GR" smtClean="0"/>
              <a:t>19/4/2019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246414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5802542-F68B-46FD-9F83-95FA1C79473B}" type="datetimeFigureOut">
              <a:rPr lang="el-GR" smtClean="0"/>
              <a:t>19/4/2019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179370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5802542-F68B-46FD-9F83-95FA1C79473B}" type="datetimeFigureOut">
              <a:rPr lang="el-GR" smtClean="0"/>
              <a:t>19/4/2019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324501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5802542-F68B-46FD-9F83-95FA1C79473B}" type="datetimeFigureOut">
              <a:rPr lang="el-GR" smtClean="0"/>
              <a:t>19/4/2019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103377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5802542-F68B-46FD-9F83-95FA1C79473B}" type="datetimeFigureOut">
              <a:rPr lang="el-GR" smtClean="0"/>
              <a:t>19/4/2019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78220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5802542-F68B-46FD-9F83-95FA1C79473B}" type="datetimeFigureOut">
              <a:rPr lang="el-GR" smtClean="0"/>
              <a:t>19/4/2019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396516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5802542-F68B-46FD-9F83-95FA1C79473B}" type="datetimeFigureOut">
              <a:rPr lang="el-GR" smtClean="0"/>
              <a:t>19/4/2019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BE11547-0D2C-497F-AC95-4345C383BAE9}" type="slidenum">
              <a:rPr lang="el-GR" smtClean="0"/>
              <a:t>‹#›</a:t>
            </a:fld>
            <a:endParaRPr lang="el-GR"/>
          </a:p>
        </p:txBody>
      </p:sp>
    </p:spTree>
    <p:extLst>
      <p:ext uri="{BB962C8B-B14F-4D97-AF65-F5344CB8AC3E}">
        <p14:creationId xmlns:p14="http://schemas.microsoft.com/office/powerpoint/2010/main" val="271407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2542-F68B-46FD-9F83-95FA1C79473B}" type="datetimeFigureOut">
              <a:rPr lang="el-GR" smtClean="0"/>
              <a:t>19/4/2019</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11547-0D2C-497F-AC95-4345C383BAE9}" type="slidenum">
              <a:rPr lang="el-GR" smtClean="0"/>
              <a:t>‹#›</a:t>
            </a:fld>
            <a:endParaRPr lang="el-GR"/>
          </a:p>
        </p:txBody>
      </p:sp>
    </p:spTree>
    <p:extLst>
      <p:ext uri="{BB962C8B-B14F-4D97-AF65-F5344CB8AC3E}">
        <p14:creationId xmlns:p14="http://schemas.microsoft.com/office/powerpoint/2010/main" val="51670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67"/>
            <a:ext cx="9252520" cy="695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ctrTitle"/>
          </p:nvPr>
        </p:nvSpPr>
        <p:spPr/>
        <p:txBody>
          <a:bodyPr>
            <a:normAutofit fontScale="90000"/>
          </a:bodyPr>
          <a:lstStyle/>
          <a:p>
            <a:br>
              <a:rPr lang="en-US" sz="3000" b="1" dirty="0">
                <a:latin typeface="Century Gothic" panose="020B0502020202020204" pitchFamily="34" charset="0"/>
              </a:rPr>
            </a:br>
            <a:r>
              <a:rPr lang="en-US" sz="3100" b="1" dirty="0">
                <a:latin typeface="Century Gothic" panose="020B0502020202020204" pitchFamily="34" charset="0"/>
              </a:rPr>
              <a:t>GLOBAL WARMING, GREENHOUSE EFFECT </a:t>
            </a:r>
            <a:br>
              <a:rPr lang="en-US" sz="3100" b="1" dirty="0">
                <a:latin typeface="Century Gothic" panose="020B0502020202020204" pitchFamily="34" charset="0"/>
              </a:rPr>
            </a:br>
            <a:r>
              <a:rPr lang="en-US" sz="3100" b="1" dirty="0">
                <a:latin typeface="Century Gothic" panose="020B0502020202020204" pitchFamily="34" charset="0"/>
              </a:rPr>
              <a:t>AND </a:t>
            </a:r>
            <a:br>
              <a:rPr lang="en-US" sz="3100" b="1" dirty="0">
                <a:latin typeface="Century Gothic" panose="020B0502020202020204" pitchFamily="34" charset="0"/>
              </a:rPr>
            </a:br>
            <a:r>
              <a:rPr lang="en-US" sz="3100" b="1" dirty="0">
                <a:latin typeface="Century Gothic" panose="020B0502020202020204" pitchFamily="34" charset="0"/>
              </a:rPr>
              <a:t>RENEWABLE SOURCES OF ENERGY</a:t>
            </a:r>
            <a:br>
              <a:rPr lang="en-US" sz="3000" b="1" dirty="0">
                <a:latin typeface="Century Gothic" panose="020B0502020202020204" pitchFamily="34" charset="0"/>
              </a:rPr>
            </a:br>
            <a:endParaRPr lang="el-GR" sz="3000" b="1" dirty="0">
              <a:latin typeface="Century Gothic" panose="020B0502020202020204" pitchFamily="34" charset="0"/>
            </a:endParaRPr>
          </a:p>
        </p:txBody>
      </p:sp>
      <p:sp>
        <p:nvSpPr>
          <p:cNvPr id="3" name="Υπότιτλος 2"/>
          <p:cNvSpPr>
            <a:spLocks noGrp="1"/>
          </p:cNvSpPr>
          <p:nvPr>
            <p:ph type="subTitle" idx="1"/>
          </p:nvPr>
        </p:nvSpPr>
        <p:spPr>
          <a:xfrm>
            <a:off x="5436096" y="5805264"/>
            <a:ext cx="3707904" cy="1052736"/>
          </a:xfrm>
        </p:spPr>
        <p:txBody>
          <a:bodyPr>
            <a:normAutofit lnSpcReduction="10000"/>
          </a:bodyPr>
          <a:lstStyle/>
          <a:p>
            <a:r>
              <a:rPr lang="el-GR" sz="2000" b="1" dirty="0">
                <a:solidFill>
                  <a:srgbClr val="FF0000"/>
                </a:solidFill>
                <a:latin typeface="Century Gothic" panose="020B0502020202020204" pitchFamily="34" charset="0"/>
              </a:rPr>
              <a:t>ΧΑΡΗΣ ΑΝΤΩΝΑΚΟΣ</a:t>
            </a:r>
          </a:p>
          <a:p>
            <a:r>
              <a:rPr lang="el-GR" sz="2000" b="1" dirty="0">
                <a:solidFill>
                  <a:srgbClr val="FF0000"/>
                </a:solidFill>
                <a:latin typeface="Century Gothic" panose="020B0502020202020204" pitchFamily="34" charset="0"/>
              </a:rPr>
              <a:t>ΤΜΗΜΑ:</a:t>
            </a:r>
            <a:r>
              <a:rPr lang="en-US" sz="2000" b="1" dirty="0">
                <a:solidFill>
                  <a:srgbClr val="FF0000"/>
                </a:solidFill>
                <a:latin typeface="Century Gothic" panose="020B0502020202020204" pitchFamily="34" charset="0"/>
              </a:rPr>
              <a:t> </a:t>
            </a:r>
            <a:r>
              <a:rPr lang="el-GR" sz="2000" b="1" dirty="0">
                <a:solidFill>
                  <a:srgbClr val="FF0000"/>
                </a:solidFill>
                <a:latin typeface="Century Gothic" panose="020B0502020202020204" pitchFamily="34" charset="0"/>
              </a:rPr>
              <a:t>Β</a:t>
            </a:r>
            <a:r>
              <a:rPr lang="en-US" sz="2000" b="1" dirty="0">
                <a:solidFill>
                  <a:srgbClr val="FF0000"/>
                </a:solidFill>
                <a:latin typeface="Century Gothic" panose="020B0502020202020204" pitchFamily="34" charset="0"/>
              </a:rPr>
              <a:t>’3</a:t>
            </a:r>
            <a:r>
              <a:rPr lang="el-GR" sz="2000" b="1" dirty="0">
                <a:solidFill>
                  <a:srgbClr val="FF0000"/>
                </a:solidFill>
                <a:latin typeface="Century Gothic" panose="020B0502020202020204" pitchFamily="34" charset="0"/>
              </a:rPr>
              <a:t> </a:t>
            </a:r>
          </a:p>
          <a:p>
            <a:r>
              <a:rPr lang="el-GR" sz="2000" b="1" dirty="0">
                <a:solidFill>
                  <a:srgbClr val="FF0000"/>
                </a:solidFill>
                <a:latin typeface="Century Gothic" panose="020B0502020202020204" pitchFamily="34" charset="0"/>
              </a:rPr>
              <a:t>ΣΧΟΛΙΚΟ ΕΤΟΣ:</a:t>
            </a:r>
            <a:r>
              <a:rPr lang="en-US" sz="2000" b="1" dirty="0">
                <a:solidFill>
                  <a:srgbClr val="FF0000"/>
                </a:solidFill>
                <a:latin typeface="Century Gothic" panose="020B0502020202020204" pitchFamily="34" charset="0"/>
              </a:rPr>
              <a:t> </a:t>
            </a:r>
            <a:r>
              <a:rPr lang="el-GR" sz="2000" b="1" dirty="0">
                <a:solidFill>
                  <a:srgbClr val="FF0000"/>
                </a:solidFill>
                <a:latin typeface="Century Gothic" panose="020B0502020202020204" pitchFamily="34" charset="0"/>
              </a:rPr>
              <a:t>2018-2019</a:t>
            </a:r>
          </a:p>
        </p:txBody>
      </p:sp>
    </p:spTree>
    <p:extLst>
      <p:ext uri="{BB962C8B-B14F-4D97-AF65-F5344CB8AC3E}">
        <p14:creationId xmlns:p14="http://schemas.microsoft.com/office/powerpoint/2010/main" val="233868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200" dirty="0">
                <a:latin typeface="Century Gothic" panose="020B0502020202020204" pitchFamily="34" charset="0"/>
              </a:rPr>
              <a:t>GLOBAL WARMING</a:t>
            </a:r>
            <a:br>
              <a:rPr lang="en-US" sz="2200" dirty="0">
                <a:latin typeface="Century Gothic" panose="020B0502020202020204" pitchFamily="34" charset="0"/>
              </a:rPr>
            </a:br>
            <a:endParaRPr lang="el-GR" sz="2200" dirty="0">
              <a:latin typeface="Century Gothic" panose="020B0502020202020204" pitchFamily="34" charset="0"/>
            </a:endParaRPr>
          </a:p>
        </p:txBody>
      </p:sp>
      <p:sp>
        <p:nvSpPr>
          <p:cNvPr id="3" name="Θέση περιεχομένου 2"/>
          <p:cNvSpPr>
            <a:spLocks noGrp="1"/>
          </p:cNvSpPr>
          <p:nvPr>
            <p:ph idx="1"/>
          </p:nvPr>
        </p:nvSpPr>
        <p:spPr/>
        <p:txBody>
          <a:bodyPr/>
          <a:lstStyle/>
          <a:p>
            <a:endParaRPr lang="el-GR" dirty="0"/>
          </a:p>
        </p:txBody>
      </p:sp>
      <p:sp>
        <p:nvSpPr>
          <p:cNvPr id="4" name="Θέση κειμένου 3"/>
          <p:cNvSpPr>
            <a:spLocks noGrp="1"/>
          </p:cNvSpPr>
          <p:nvPr>
            <p:ph type="body" sz="half" idx="2"/>
          </p:nvPr>
        </p:nvSpPr>
        <p:spPr/>
        <p:txBody>
          <a:bodyPr/>
          <a:lstStyle/>
          <a:p>
            <a:pPr algn="just"/>
            <a:r>
              <a:rPr lang="en-US" b="1" dirty="0">
                <a:latin typeface="Century Gothic" panose="020B0502020202020204" pitchFamily="34" charset="0"/>
              </a:rPr>
              <a:t>Global warming</a:t>
            </a:r>
            <a:r>
              <a:rPr lang="en-US" dirty="0">
                <a:latin typeface="Century Gothic" panose="020B0502020202020204" pitchFamily="34" charset="0"/>
              </a:rPr>
              <a:t> is a long-term rise in the average temperature of Earth, caused mainly by emissions of greenhouse</a:t>
            </a:r>
            <a:r>
              <a:rPr lang="en-US" b="1" dirty="0">
                <a:latin typeface="Century Gothic" panose="020B0502020202020204" pitchFamily="34" charset="0"/>
              </a:rPr>
              <a:t> </a:t>
            </a:r>
            <a:r>
              <a:rPr lang="en-US" dirty="0">
                <a:latin typeface="Century Gothic" panose="020B0502020202020204" pitchFamily="34" charset="0"/>
              </a:rPr>
              <a:t>gasses in the modern industrial economy.</a:t>
            </a:r>
            <a:endParaRPr lang="el-GR" dirty="0">
              <a:latin typeface="Century Gothic" panose="020B0502020202020204" pitchFamily="34" charset="0"/>
            </a:endParaRPr>
          </a:p>
          <a:p>
            <a:endParaRPr lang="el-G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812" y="188640"/>
            <a:ext cx="516825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09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br>
              <a:rPr lang="en-US" sz="2200" dirty="0">
                <a:latin typeface="Century Gothic" panose="020B0502020202020204" pitchFamily="34" charset="0"/>
              </a:rPr>
            </a:br>
            <a:br>
              <a:rPr lang="en-US" sz="2200" dirty="0">
                <a:latin typeface="Century Gothic" panose="020B0502020202020204" pitchFamily="34" charset="0"/>
              </a:rPr>
            </a:br>
            <a:r>
              <a:rPr lang="en-US" sz="2200" dirty="0">
                <a:latin typeface="Century Gothic" panose="020B0502020202020204" pitchFamily="34" charset="0"/>
              </a:rPr>
              <a:t>GREENHOUSE EFFECT</a:t>
            </a:r>
            <a:endParaRPr lang="el-GR" sz="2200" dirty="0">
              <a:latin typeface="Century Gothic" panose="020B0502020202020204" pitchFamily="34" charset="0"/>
            </a:endParaRPr>
          </a:p>
        </p:txBody>
      </p:sp>
      <p:sp>
        <p:nvSpPr>
          <p:cNvPr id="3" name="Θέση περιεχομένου 2"/>
          <p:cNvSpPr>
            <a:spLocks noGrp="1"/>
          </p:cNvSpPr>
          <p:nvPr>
            <p:ph idx="1"/>
          </p:nvPr>
        </p:nvSpPr>
        <p:spPr>
          <a:xfrm>
            <a:off x="3575050" y="273051"/>
            <a:ext cx="5111750" cy="5172174"/>
          </a:xfrm>
        </p:spPr>
        <p:txBody>
          <a:bodyPr/>
          <a:lstStyle/>
          <a:p>
            <a:endParaRPr lang="el-GR" dirty="0"/>
          </a:p>
        </p:txBody>
      </p:sp>
      <p:sp>
        <p:nvSpPr>
          <p:cNvPr id="4" name="Θέση κειμένου 3"/>
          <p:cNvSpPr>
            <a:spLocks noGrp="1"/>
          </p:cNvSpPr>
          <p:nvPr>
            <p:ph type="body" sz="half" idx="2"/>
          </p:nvPr>
        </p:nvSpPr>
        <p:spPr/>
        <p:txBody>
          <a:bodyPr/>
          <a:lstStyle/>
          <a:p>
            <a:endParaRPr lang="en-US" dirty="0">
              <a:latin typeface="Century Gothic" panose="020B0502020202020204" pitchFamily="34" charset="0"/>
            </a:endParaRPr>
          </a:p>
          <a:p>
            <a:pPr algn="just"/>
            <a:r>
              <a:rPr lang="en-US" dirty="0">
                <a:latin typeface="Century Gothic" panose="020B0502020202020204" pitchFamily="34" charset="0"/>
              </a:rPr>
              <a:t>The </a:t>
            </a:r>
            <a:r>
              <a:rPr lang="en-US" b="1" dirty="0">
                <a:latin typeface="Century Gothic" panose="020B0502020202020204" pitchFamily="34" charset="0"/>
              </a:rPr>
              <a:t>greenhouse effect</a:t>
            </a:r>
            <a:r>
              <a:rPr lang="en-US" dirty="0">
                <a:latin typeface="Century Gothic" panose="020B0502020202020204" pitchFamily="34" charset="0"/>
              </a:rPr>
              <a:t> is a process that occurs when gasses in Earth's atmosphere trap the Sun's heat. This process makes Earth much warmer than it would be without atmosphere.</a:t>
            </a:r>
            <a:endParaRPr lang="el-GR" dirty="0">
              <a:latin typeface="Century Gothic" panose="020B0502020202020204" pitchFamily="34" charset="0"/>
            </a:endParaRPr>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88640"/>
            <a:ext cx="5199898"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60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br>
              <a:rPr lang="en-US" sz="2200" dirty="0">
                <a:latin typeface="Century Gothic" panose="020B0502020202020204" pitchFamily="34" charset="0"/>
              </a:rPr>
            </a:br>
            <a:br>
              <a:rPr lang="en-US" sz="2200" dirty="0">
                <a:latin typeface="Century Gothic" panose="020B0502020202020204" pitchFamily="34" charset="0"/>
              </a:rPr>
            </a:br>
            <a:br>
              <a:rPr lang="en-US" sz="2200" dirty="0">
                <a:latin typeface="Century Gothic" panose="020B0502020202020204" pitchFamily="34" charset="0"/>
              </a:rPr>
            </a:br>
            <a:r>
              <a:rPr lang="en-US" sz="2200" dirty="0">
                <a:latin typeface="Century Gothic" panose="020B0502020202020204" pitchFamily="34" charset="0"/>
              </a:rPr>
              <a:t>RENEWABLE SOURCES OF ENERGY</a:t>
            </a:r>
            <a:br>
              <a:rPr lang="en-US" sz="2200" dirty="0">
                <a:latin typeface="Century Gothic" panose="020B0502020202020204" pitchFamily="34" charset="0"/>
              </a:rPr>
            </a:br>
            <a:endParaRPr lang="el-GR" sz="2200" dirty="0">
              <a:latin typeface="Century Gothic" panose="020B0502020202020204" pitchFamily="34" charset="0"/>
            </a:endParaRPr>
          </a:p>
        </p:txBody>
      </p:sp>
      <p:sp>
        <p:nvSpPr>
          <p:cNvPr id="4" name="Θέση κειμένου 3"/>
          <p:cNvSpPr>
            <a:spLocks noGrp="1"/>
          </p:cNvSpPr>
          <p:nvPr>
            <p:ph type="body" sz="half" idx="2"/>
          </p:nvPr>
        </p:nvSpPr>
        <p:spPr/>
        <p:txBody>
          <a:bodyPr/>
          <a:lstStyle/>
          <a:p>
            <a:pPr algn="just"/>
            <a:r>
              <a:rPr lang="en-US" b="1" dirty="0">
                <a:latin typeface="Century Gothic" panose="020B0502020202020204" pitchFamily="34" charset="0"/>
              </a:rPr>
              <a:t>Renewable Energy Sources (RES)</a:t>
            </a:r>
            <a:r>
              <a:rPr lang="en-US" dirty="0">
                <a:latin typeface="Century Gothic" panose="020B0502020202020204" pitchFamily="34" charset="0"/>
              </a:rPr>
              <a:t> are energy sources which are continually renewed by the cycle of nature and are considered to be practically inexhaustible.</a:t>
            </a:r>
            <a:endParaRPr lang="el-GR" dirty="0">
              <a:latin typeface="Century Gothic" panose="020B0502020202020204" pitchFamily="34" charset="0"/>
            </a:endParaRPr>
          </a:p>
        </p:txBody>
      </p:sp>
      <p:pic>
        <p:nvPicPr>
          <p:cNvPr id="4098" name="Picture 2" descr="C:\Users\ΑΡ\Desktop\Global Warming\01-Renewable-energy-sourc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476672"/>
            <a:ext cx="4536504" cy="483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0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200" dirty="0">
                <a:latin typeface="Century Gothic" panose="020B0502020202020204" pitchFamily="34" charset="0"/>
              </a:rPr>
              <a:t>HYDROELECTRICITY</a:t>
            </a:r>
            <a:br>
              <a:rPr lang="en-US" sz="2200" dirty="0">
                <a:latin typeface="Century Gothic" panose="020B0502020202020204" pitchFamily="34" charset="0"/>
              </a:rPr>
            </a:br>
            <a:endParaRPr lang="el-GR" sz="2200" dirty="0">
              <a:latin typeface="Century Gothic" panose="020B0502020202020204" pitchFamily="34" charset="0"/>
            </a:endParaRPr>
          </a:p>
        </p:txBody>
      </p:sp>
      <p:sp>
        <p:nvSpPr>
          <p:cNvPr id="4" name="Θέση κειμένου 3"/>
          <p:cNvSpPr>
            <a:spLocks noGrp="1"/>
          </p:cNvSpPr>
          <p:nvPr>
            <p:ph type="body" sz="half" idx="2"/>
          </p:nvPr>
        </p:nvSpPr>
        <p:spPr/>
        <p:txBody>
          <a:bodyPr/>
          <a:lstStyle/>
          <a:p>
            <a:pPr algn="just"/>
            <a:r>
              <a:rPr lang="en-US" b="1" dirty="0">
                <a:latin typeface="Century Gothic" panose="020B0502020202020204" pitchFamily="34" charset="0"/>
              </a:rPr>
              <a:t>Hydroelectricity</a:t>
            </a:r>
            <a:r>
              <a:rPr lang="en-US" dirty="0">
                <a:latin typeface="Century Gothic" panose="020B0502020202020204" pitchFamily="34" charset="0"/>
              </a:rPr>
              <a:t> is electricity</a:t>
            </a:r>
            <a:r>
              <a:rPr lang="en-US" u="sng" dirty="0">
                <a:latin typeface="Century Gothic" panose="020B0502020202020204" pitchFamily="34" charset="0"/>
              </a:rPr>
              <a:t> </a:t>
            </a:r>
            <a:r>
              <a:rPr lang="en-US" dirty="0">
                <a:latin typeface="Century Gothic" panose="020B0502020202020204" pitchFamily="34" charset="0"/>
              </a:rPr>
              <a:t>produced</a:t>
            </a:r>
            <a:r>
              <a:rPr lang="en-US" u="sng" dirty="0">
                <a:latin typeface="Century Gothic" panose="020B0502020202020204" pitchFamily="34" charset="0"/>
              </a:rPr>
              <a:t> </a:t>
            </a:r>
            <a:r>
              <a:rPr lang="en-US" dirty="0">
                <a:latin typeface="Century Gothic" panose="020B0502020202020204" pitchFamily="34" charset="0"/>
              </a:rPr>
              <a:t>from hydropower. </a:t>
            </a:r>
            <a:r>
              <a:rPr lang="el-GR" dirty="0">
                <a:latin typeface="Century Gothic" panose="020B0502020202020204" pitchFamily="34" charset="0"/>
              </a:rPr>
              <a:t>Τ</a:t>
            </a:r>
            <a:r>
              <a:rPr lang="en-US" dirty="0">
                <a:latin typeface="Century Gothic" panose="020B0502020202020204" pitchFamily="34" charset="0"/>
              </a:rPr>
              <a:t>he cost of hydroelectricity is relatively low, making it a competitive source of renewable electricity. The hydro station consumes no water, unlike coal or gas plants.</a:t>
            </a:r>
            <a:endParaRPr lang="el-GR" dirty="0">
              <a:latin typeface="Century Gothic" panose="020B0502020202020204" pitchFamily="34" charset="0"/>
            </a:endParaRPr>
          </a:p>
          <a:p>
            <a:pPr algn="just"/>
            <a:endParaRPr lang="el-GR" dirty="0">
              <a:latin typeface="Century Gothic" panose="020B0502020202020204" pitchFamily="34" charset="0"/>
            </a:endParaRPr>
          </a:p>
        </p:txBody>
      </p:sp>
      <p:pic>
        <p:nvPicPr>
          <p:cNvPr id="5122" name="Picture 2" descr="C:\Users\ΑΡ\Desktop\Global Warming\04-YDROHLEKT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836712"/>
            <a:ext cx="511175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5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200" dirty="0">
                <a:latin typeface="Century Gothic" panose="020B0502020202020204" pitchFamily="34" charset="0"/>
              </a:rPr>
              <a:t>SOLAR POWER</a:t>
            </a:r>
            <a:br>
              <a:rPr lang="en-US" sz="2200" dirty="0">
                <a:latin typeface="Century Gothic" panose="020B0502020202020204" pitchFamily="34" charset="0"/>
              </a:rPr>
            </a:br>
            <a:endParaRPr lang="el-GR" sz="2200" dirty="0">
              <a:latin typeface="Century Gothic" panose="020B0502020202020204" pitchFamily="34" charset="0"/>
            </a:endParaRPr>
          </a:p>
        </p:txBody>
      </p:sp>
      <p:sp>
        <p:nvSpPr>
          <p:cNvPr id="4" name="Θέση κειμένου 3"/>
          <p:cNvSpPr>
            <a:spLocks noGrp="1"/>
          </p:cNvSpPr>
          <p:nvPr>
            <p:ph type="body" sz="half" idx="2"/>
          </p:nvPr>
        </p:nvSpPr>
        <p:spPr/>
        <p:txBody>
          <a:bodyPr/>
          <a:lstStyle/>
          <a:p>
            <a:pPr algn="just"/>
            <a:r>
              <a:rPr lang="en-US" b="1" dirty="0">
                <a:latin typeface="Century Gothic" panose="020B0502020202020204" pitchFamily="34" charset="0"/>
              </a:rPr>
              <a:t>Solar power </a:t>
            </a:r>
            <a:r>
              <a:rPr lang="en-US" dirty="0">
                <a:latin typeface="Century Gothic" panose="020B0502020202020204" pitchFamily="34" charset="0"/>
              </a:rPr>
              <a:t>is the conversion of energy from sunlight into electricity, directly using photovoltaics (PV) or indirectly using concentrated solar power. or a combination of the two. </a:t>
            </a:r>
          </a:p>
          <a:p>
            <a:pPr algn="just"/>
            <a:r>
              <a:rPr lang="en-US" dirty="0">
                <a:latin typeface="Century Gothic" panose="020B0502020202020204" pitchFamily="34" charset="0"/>
              </a:rPr>
              <a:t>Concentrated solar power systems use lenses or mirrors and tracking systems to focus a large area of sunlight into a small beam. Photovoltaic cells convert light into an electric current using the photovoltaic effect.</a:t>
            </a:r>
            <a:endParaRPr lang="el-GR" dirty="0">
              <a:latin typeface="Century Gothic" panose="020B0502020202020204" pitchFamily="34" charset="0"/>
            </a:endParaRPr>
          </a:p>
        </p:txBody>
      </p:sp>
      <p:pic>
        <p:nvPicPr>
          <p:cNvPr id="5" name="Θέση περιεχομένου 4" descr="C:\Users\ΑΡ\Desktop\03-FOTOBOLTAIK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836712"/>
            <a:ext cx="3240359" cy="3816424"/>
          </a:xfrm>
          <a:prstGeom prst="rect">
            <a:avLst/>
          </a:prstGeom>
          <a:noFill/>
          <a:ln>
            <a:noFill/>
          </a:ln>
        </p:spPr>
      </p:pic>
    </p:spTree>
    <p:extLst>
      <p:ext uri="{BB962C8B-B14F-4D97-AF65-F5344CB8AC3E}">
        <p14:creationId xmlns:p14="http://schemas.microsoft.com/office/powerpoint/2010/main" val="199803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200" dirty="0">
                <a:latin typeface="Century Gothic" panose="020B0502020202020204" pitchFamily="34" charset="0"/>
              </a:rPr>
              <a:t>WIND POWER</a:t>
            </a:r>
            <a:br>
              <a:rPr lang="en-US" sz="2200" dirty="0">
                <a:latin typeface="Century Gothic" panose="020B0502020202020204" pitchFamily="34" charset="0"/>
              </a:rPr>
            </a:br>
            <a:endParaRPr lang="el-GR" sz="2200" dirty="0">
              <a:latin typeface="Century Gothic" panose="020B0502020202020204" pitchFamily="34" charset="0"/>
            </a:endParaRPr>
          </a:p>
        </p:txBody>
      </p:sp>
      <p:sp>
        <p:nvSpPr>
          <p:cNvPr id="4" name="Θέση κειμένου 3"/>
          <p:cNvSpPr>
            <a:spLocks noGrp="1"/>
          </p:cNvSpPr>
          <p:nvPr>
            <p:ph type="body" sz="half" idx="2"/>
          </p:nvPr>
        </p:nvSpPr>
        <p:spPr/>
        <p:txBody>
          <a:bodyPr/>
          <a:lstStyle/>
          <a:p>
            <a:pPr algn="just"/>
            <a:r>
              <a:rPr lang="en-US" b="1" dirty="0">
                <a:latin typeface="Century Gothic" panose="020B0502020202020204" pitchFamily="34" charset="0"/>
              </a:rPr>
              <a:t>Wind power </a:t>
            </a:r>
            <a:r>
              <a:rPr lang="en-US" dirty="0">
                <a:latin typeface="Century Gothic" panose="020B0502020202020204" pitchFamily="34" charset="0"/>
              </a:rPr>
              <a:t>is the use of air flow through wind turbines to provide the mechanical power to turn electric generators. Wind power, as an alternative to burning fossil fuels, is plentiful, renewable, widely distributed, clean, produces no greenhouse gas emissions during operation, consumes no water, and uses little land. The net effects on the environment are far less problematic than those of fossil fuel sources.</a:t>
            </a:r>
            <a:endParaRPr lang="el-GR" dirty="0">
              <a:latin typeface="Century Gothic" panose="020B0502020202020204" pitchFamily="34" charset="0"/>
            </a:endParaRPr>
          </a:p>
        </p:txBody>
      </p:sp>
      <p:pic>
        <p:nvPicPr>
          <p:cNvPr id="5" name="Θέση περιεχομένου 4" descr="C:\Users\ΑΡ\Desktop\02-aiolik.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548680"/>
            <a:ext cx="5111750" cy="4536503"/>
          </a:xfrm>
          <a:prstGeom prst="rect">
            <a:avLst/>
          </a:prstGeom>
          <a:noFill/>
          <a:ln>
            <a:noFill/>
          </a:ln>
        </p:spPr>
      </p:pic>
    </p:spTree>
    <p:extLst>
      <p:ext uri="{BB962C8B-B14F-4D97-AF65-F5344CB8AC3E}">
        <p14:creationId xmlns:p14="http://schemas.microsoft.com/office/powerpoint/2010/main" val="13049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200" dirty="0">
                <a:latin typeface="Century Gothic" panose="020B0502020202020204" pitchFamily="34" charset="0"/>
              </a:rPr>
              <a:t>GEOTHERMAL ENERGY</a:t>
            </a:r>
            <a:br>
              <a:rPr lang="en-US" sz="2200" dirty="0">
                <a:latin typeface="Century Gothic" panose="020B0502020202020204" pitchFamily="34" charset="0"/>
              </a:rPr>
            </a:br>
            <a:endParaRPr lang="el-GR" sz="2200" dirty="0">
              <a:latin typeface="Century Gothic" panose="020B0502020202020204" pitchFamily="34" charset="0"/>
            </a:endParaRPr>
          </a:p>
        </p:txBody>
      </p:sp>
      <p:sp>
        <p:nvSpPr>
          <p:cNvPr id="3" name="Θέση περιεχομένου 2"/>
          <p:cNvSpPr>
            <a:spLocks noGrp="1"/>
          </p:cNvSpPr>
          <p:nvPr>
            <p:ph idx="1"/>
          </p:nvPr>
        </p:nvSpPr>
        <p:spPr>
          <a:xfrm>
            <a:off x="3575050" y="273051"/>
            <a:ext cx="5111750" cy="4452094"/>
          </a:xfrm>
        </p:spPr>
        <p:txBody>
          <a:bodyPr/>
          <a:lstStyle/>
          <a:p>
            <a:endParaRPr lang="el-GR" dirty="0"/>
          </a:p>
        </p:txBody>
      </p:sp>
      <p:sp>
        <p:nvSpPr>
          <p:cNvPr id="4" name="Θέση κειμένου 3"/>
          <p:cNvSpPr>
            <a:spLocks noGrp="1"/>
          </p:cNvSpPr>
          <p:nvPr>
            <p:ph type="body" sz="half" idx="2"/>
          </p:nvPr>
        </p:nvSpPr>
        <p:spPr/>
        <p:txBody>
          <a:bodyPr/>
          <a:lstStyle/>
          <a:p>
            <a:pPr algn="just"/>
            <a:r>
              <a:rPr lang="en-US" b="1" dirty="0">
                <a:latin typeface="Century Gothic" panose="020B0502020202020204" pitchFamily="34" charset="0"/>
              </a:rPr>
              <a:t>Geothermal energy </a:t>
            </a:r>
            <a:r>
              <a:rPr lang="en-US" dirty="0">
                <a:latin typeface="Century Gothic" panose="020B0502020202020204" pitchFamily="34" charset="0"/>
              </a:rPr>
              <a:t>is thermal energy generated and stored in the Earth. Thermal energy is the energy that determines the temperature of matter. The geothermal energy of the Earth's crust originates from the original formation of the planet</a:t>
            </a:r>
            <a:r>
              <a:rPr lang="en-US" dirty="0"/>
              <a:t>.</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946" y="260648"/>
            <a:ext cx="545179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09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826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a:xfrm>
            <a:off x="5940152" y="5877272"/>
            <a:ext cx="3203848" cy="980728"/>
          </a:xfrm>
        </p:spPr>
        <p:txBody>
          <a:bodyPr>
            <a:normAutofit/>
          </a:bodyPr>
          <a:lstStyle/>
          <a:p>
            <a:r>
              <a:rPr lang="en-US" dirty="0">
                <a:solidFill>
                  <a:srgbClr val="FF0000"/>
                </a:solidFill>
              </a:rPr>
              <a:t>THANK YOU</a:t>
            </a:r>
            <a:endParaRPr lang="el-GR" dirty="0">
              <a:solidFill>
                <a:srgbClr val="FF0000"/>
              </a:solidFill>
            </a:endParaRPr>
          </a:p>
        </p:txBody>
      </p:sp>
    </p:spTree>
    <p:extLst>
      <p:ext uri="{BB962C8B-B14F-4D97-AF65-F5344CB8AC3E}">
        <p14:creationId xmlns:p14="http://schemas.microsoft.com/office/powerpoint/2010/main" val="391497604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Προβολή στην οθόνη (4:3)</PresentationFormat>
  <Paragraphs>21</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Calibri</vt:lpstr>
      <vt:lpstr>Century Gothic</vt:lpstr>
      <vt:lpstr>Θέμα του Office</vt:lpstr>
      <vt:lpstr> GLOBAL WARMING, GREENHOUSE EFFECT  AND  RENEWABLE SOURCES OF ENERGY </vt:lpstr>
      <vt:lpstr>GLOBAL WARMING </vt:lpstr>
      <vt:lpstr>  GREENHOUSE EFFECT</vt:lpstr>
      <vt:lpstr>   RENEWABLE SOURCES OF ENERGY </vt:lpstr>
      <vt:lpstr>HYDROELECTRICITY </vt:lpstr>
      <vt:lpstr>SOLAR POWER </vt:lpstr>
      <vt:lpstr>WIND POWER </vt:lpstr>
      <vt:lpstr>GEOTHERMAL ENERGY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ΑΡ</dc:creator>
  <cp:lastModifiedBy>grigo</cp:lastModifiedBy>
  <cp:revision>10</cp:revision>
  <dcterms:created xsi:type="dcterms:W3CDTF">2019-04-18T17:42:15Z</dcterms:created>
  <dcterms:modified xsi:type="dcterms:W3CDTF">2019-04-19T16:21:45Z</dcterms:modified>
</cp:coreProperties>
</file>