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F167AC8-81C9-40C8-8C0E-CEA5DC676793}" type="datetimeFigureOut">
              <a:rPr lang="el-GR" smtClean="0"/>
              <a:pPr/>
              <a:t>19/4/2019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9795E06-8C07-456D-AA3D-2827B4A657C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67AC8-81C9-40C8-8C0E-CEA5DC676793}" type="datetimeFigureOut">
              <a:rPr lang="el-GR" smtClean="0"/>
              <a:pPr/>
              <a:t>19/4/2019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95E06-8C07-456D-AA3D-2827B4A657C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404664"/>
            <a:ext cx="7772400" cy="1512168"/>
          </a:xfrm>
        </p:spPr>
        <p:txBody>
          <a:bodyPr>
            <a:normAutofit/>
          </a:bodyPr>
          <a:lstStyle/>
          <a:p>
            <a:r>
              <a:rPr lang="en-US" sz="3200" dirty="0"/>
              <a:t>GLOBAL WARMING-GREENHOUSE EFFECT-RENEWABLE SOURCES OF ENERGY</a:t>
            </a:r>
            <a:endParaRPr lang="el-GR" sz="3200" dirty="0"/>
          </a:p>
        </p:txBody>
      </p:sp>
      <p:pic>
        <p:nvPicPr>
          <p:cNvPr id="7" name="6 - Εικόνα" descr="ΓΗ.jpg"/>
          <p:cNvPicPr>
            <a:picLocks noChangeAspect="1"/>
          </p:cNvPicPr>
          <p:nvPr/>
        </p:nvPicPr>
        <p:blipFill>
          <a:blip r:embed="rId2" cstate="print"/>
          <a:stretch>
            <a:fillRect/>
          </a:stretch>
        </p:blipFill>
        <p:spPr>
          <a:xfrm>
            <a:off x="2987824" y="1988840"/>
            <a:ext cx="3048000" cy="3048000"/>
          </a:xfrm>
          <a:prstGeom prst="rect">
            <a:avLst/>
          </a:prstGeom>
        </p:spPr>
      </p:pic>
      <p:sp>
        <p:nvSpPr>
          <p:cNvPr id="9" name="8 - TextBox"/>
          <p:cNvSpPr txBox="1"/>
          <p:nvPr/>
        </p:nvSpPr>
        <p:spPr>
          <a:xfrm>
            <a:off x="6732240" y="6021288"/>
            <a:ext cx="2016224" cy="369332"/>
          </a:xfrm>
          <a:prstGeom prst="rect">
            <a:avLst/>
          </a:prstGeom>
          <a:noFill/>
        </p:spPr>
        <p:txBody>
          <a:bodyPr wrap="square" rtlCol="0">
            <a:spAutoFit/>
          </a:bodyPr>
          <a:lstStyle/>
          <a:p>
            <a:r>
              <a:rPr lang="en-US" dirty="0"/>
              <a:t>SEREMETAKI OLGA</a:t>
            </a:r>
            <a:endParaRPr lang="el-GR"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a:bodyPr>
          <a:lstStyle/>
          <a:p>
            <a:r>
              <a:rPr lang="en-US" sz="3200" dirty="0"/>
              <a:t>GLOBAL WARMING </a:t>
            </a:r>
            <a:endParaRPr lang="el-GR" sz="3200" dirty="0"/>
          </a:p>
        </p:txBody>
      </p:sp>
      <p:pic>
        <p:nvPicPr>
          <p:cNvPr id="5" name="4 - Εικόνα" descr="klimawandel.jpg"/>
          <p:cNvPicPr>
            <a:picLocks noChangeAspect="1"/>
          </p:cNvPicPr>
          <p:nvPr/>
        </p:nvPicPr>
        <p:blipFill>
          <a:blip r:embed="rId2" cstate="print"/>
          <a:stretch>
            <a:fillRect/>
          </a:stretch>
        </p:blipFill>
        <p:spPr>
          <a:xfrm>
            <a:off x="2699792" y="1268760"/>
            <a:ext cx="3657600" cy="2057400"/>
          </a:xfrm>
          <a:prstGeom prst="rect">
            <a:avLst/>
          </a:prstGeom>
        </p:spPr>
      </p:pic>
      <p:sp>
        <p:nvSpPr>
          <p:cNvPr id="8" name="7 - TextBox"/>
          <p:cNvSpPr txBox="1"/>
          <p:nvPr/>
        </p:nvSpPr>
        <p:spPr>
          <a:xfrm>
            <a:off x="827584" y="3717032"/>
            <a:ext cx="7632848" cy="2554545"/>
          </a:xfrm>
          <a:prstGeom prst="rect">
            <a:avLst/>
          </a:prstGeom>
          <a:noFill/>
        </p:spPr>
        <p:txBody>
          <a:bodyPr wrap="square" rtlCol="0">
            <a:spAutoFit/>
          </a:bodyPr>
          <a:lstStyle/>
          <a:p>
            <a:pPr algn="just"/>
            <a:r>
              <a:rPr lang="en-US" sz="2000" dirty="0"/>
              <a:t>     Global warming is the unusual increase of temperature in the Earth’s surface. Global warming is when the Sun's energy enters the atmosphere and heats the Earth by light waves. The energy warms the  Earth, and then re-radiates infrared waves back into space. Some of the infrared radiation going into space is naturally trapped by the atmosphere, which keeps the temperatures on Earth moderate. The thin layer of Earth's atmosphere is now being thickened by large amounts of human-caused greenhouse gases, like carbon dioxide.</a:t>
            </a:r>
            <a:endParaRPr lang="el-GR" sz="2000"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683568" y="836712"/>
            <a:ext cx="7488832" cy="1323439"/>
          </a:xfrm>
          <a:prstGeom prst="rect">
            <a:avLst/>
          </a:prstGeom>
          <a:noFill/>
        </p:spPr>
        <p:txBody>
          <a:bodyPr wrap="square" rtlCol="0">
            <a:spAutoFit/>
          </a:bodyPr>
          <a:lstStyle/>
          <a:p>
            <a:r>
              <a:rPr lang="en-US" sz="2000" dirty="0"/>
              <a:t>The thickening of Earth's atmosphere traps the infrared radiation, which then warms the temperature of Earth's atmosphere and oceans. Over the past century the temperature has been rapidly increasing because of greenhouse gases caused by burning fossil fuels.</a:t>
            </a:r>
            <a:endParaRPr lang="el-GR" sz="2000" dirty="0"/>
          </a:p>
        </p:txBody>
      </p:sp>
      <p:pic>
        <p:nvPicPr>
          <p:cNvPr id="1028" name="Picture 4" descr="Î£ÏÎµÏÎ¹ÎºÎ® ÎµÎ¹ÎºÏÎ½Î±"/>
          <p:cNvPicPr>
            <a:picLocks noChangeAspect="1" noChangeArrowheads="1"/>
          </p:cNvPicPr>
          <p:nvPr/>
        </p:nvPicPr>
        <p:blipFill>
          <a:blip r:embed="rId2" cstate="print"/>
          <a:srcRect/>
          <a:stretch>
            <a:fillRect/>
          </a:stretch>
        </p:blipFill>
        <p:spPr bwMode="auto">
          <a:xfrm>
            <a:off x="5076056" y="3212976"/>
            <a:ext cx="2106930" cy="1188720"/>
          </a:xfrm>
          <a:prstGeom prst="rect">
            <a:avLst/>
          </a:prstGeom>
          <a:noFill/>
        </p:spPr>
      </p:pic>
      <p:pic>
        <p:nvPicPr>
          <p:cNvPr id="1030" name="Picture 6" descr="ÎÏÎ¿ÏÎ­Î»ÎµÏÎ¼Î± ÎµÎ¹ÎºÏÎ½Î±Ï Î³Î¹Î± Î·ÏÎµÏÎ¸ÎµÏÎ¼Î±Î½ÏÎ· ÏÎ¿Ï ÏÎ»Î±Î½Î·ÏÎ·"/>
          <p:cNvPicPr>
            <a:picLocks noChangeAspect="1" noChangeArrowheads="1"/>
          </p:cNvPicPr>
          <p:nvPr/>
        </p:nvPicPr>
        <p:blipFill>
          <a:blip r:embed="rId3" cstate="print"/>
          <a:srcRect/>
          <a:stretch>
            <a:fillRect/>
          </a:stretch>
        </p:blipFill>
        <p:spPr bwMode="auto">
          <a:xfrm>
            <a:off x="971600" y="2780928"/>
            <a:ext cx="3352800" cy="1885950"/>
          </a:xfrm>
          <a:prstGeom prst="rect">
            <a:avLst/>
          </a:prstGeom>
          <a:noFill/>
        </p:spPr>
      </p:pic>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THE GREENHOUSE EFFECT</a:t>
            </a:r>
            <a:endParaRPr lang="el-GR" sz="3200" dirty="0"/>
          </a:p>
        </p:txBody>
      </p:sp>
      <p:pic>
        <p:nvPicPr>
          <p:cNvPr id="4" name="3 - Θέση περιεχομένου" descr="jjjjjjjjjjjjjjjjjjjjjjjjjjjjjjjjjjjjjjj.jpg"/>
          <p:cNvPicPr>
            <a:picLocks noGrp="1" noChangeAspect="1"/>
          </p:cNvPicPr>
          <p:nvPr>
            <p:ph idx="1"/>
          </p:nvPr>
        </p:nvPicPr>
        <p:blipFill>
          <a:blip r:embed="rId2" cstate="print"/>
          <a:stretch>
            <a:fillRect/>
          </a:stretch>
        </p:blipFill>
        <p:spPr>
          <a:xfrm>
            <a:off x="1547664" y="1556792"/>
            <a:ext cx="2286000" cy="1840230"/>
          </a:xfrm>
          <a:prstGeom prst="rect">
            <a:avLst/>
          </a:prstGeom>
        </p:spPr>
      </p:pic>
      <p:pic>
        <p:nvPicPr>
          <p:cNvPr id="16388" name="Picture 4" descr="ÎÏÎ¿ÏÎ­Î»ÎµÏÎ¼Î± ÎµÎ¹ÎºÏÎ½Î±Ï Î³Î¹Î± ÏÎ±Î¹Î½Î¿Î¼ÎµÎ½Î¿ ÏÎ¿Ï Î¸ÎµÏÎ¼Î¿ÎºÎ·ÏÎ¹Î¿Ï"/>
          <p:cNvPicPr>
            <a:picLocks noChangeAspect="1" noChangeArrowheads="1"/>
          </p:cNvPicPr>
          <p:nvPr/>
        </p:nvPicPr>
        <p:blipFill>
          <a:blip r:embed="rId3" cstate="print"/>
          <a:srcRect/>
          <a:stretch>
            <a:fillRect/>
          </a:stretch>
        </p:blipFill>
        <p:spPr bwMode="auto">
          <a:xfrm>
            <a:off x="4644008" y="1988840"/>
            <a:ext cx="2438400" cy="1283970"/>
          </a:xfrm>
          <a:prstGeom prst="rect">
            <a:avLst/>
          </a:prstGeom>
          <a:noFill/>
        </p:spPr>
      </p:pic>
      <p:sp>
        <p:nvSpPr>
          <p:cNvPr id="7" name="6 - TextBox"/>
          <p:cNvSpPr txBox="1"/>
          <p:nvPr/>
        </p:nvSpPr>
        <p:spPr>
          <a:xfrm>
            <a:off x="827584" y="4149080"/>
            <a:ext cx="7488832" cy="1323439"/>
          </a:xfrm>
          <a:prstGeom prst="rect">
            <a:avLst/>
          </a:prstGeom>
          <a:noFill/>
        </p:spPr>
        <p:txBody>
          <a:bodyPr wrap="square" rtlCol="0">
            <a:spAutoFit/>
          </a:bodyPr>
          <a:lstStyle/>
          <a:p>
            <a:r>
              <a:rPr lang="en-US" sz="2000" dirty="0"/>
              <a:t>The greenhouse effect is a process that occurs when gases in Earth's atmosphere trap the Sun's heat. This process makes Earth much warmer than it would be without an atmosphere. The greenhouse effect is one of the things that makes Earth a comfortable place to live.</a:t>
            </a:r>
            <a:endParaRPr lang="el-GR" sz="2000"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827584" y="260648"/>
            <a:ext cx="7488832" cy="4401205"/>
          </a:xfrm>
          <a:prstGeom prst="rect">
            <a:avLst/>
          </a:prstGeom>
          <a:noFill/>
        </p:spPr>
        <p:txBody>
          <a:bodyPr wrap="square" rtlCol="0">
            <a:spAutoFit/>
          </a:bodyPr>
          <a:lstStyle/>
          <a:p>
            <a:r>
              <a:rPr lang="en-US" sz="2000" dirty="0"/>
              <a:t>How does the greenhouse effect work?</a:t>
            </a:r>
            <a:endParaRPr lang="el-GR" sz="2000" dirty="0"/>
          </a:p>
          <a:p>
            <a:endParaRPr lang="el-GR" sz="2000" dirty="0"/>
          </a:p>
          <a:p>
            <a:r>
              <a:rPr lang="en-US" sz="2000" dirty="0"/>
              <a:t>As you might expect from the name, the greenhouse effect works … like a greenhouse! A greenhouse is a building with glass walls and a glass roof. Greenhouses are used to grow plants, such as tomatoes and tropical flowers.</a:t>
            </a:r>
          </a:p>
          <a:p>
            <a:r>
              <a:rPr lang="en-US" sz="2000" dirty="0"/>
              <a:t>A greenhouse stays warm inside, even during the winter. In the daytime, sunlight shines into the greenhouse and warms the plants and air inside. At nighttime, it's colder outside, but the greenhouse stays pretty warm inside. That's because the glass walls of the greenhouse trap the Sun's heat.</a:t>
            </a:r>
            <a:endParaRPr lang="el-GR" sz="2000" dirty="0"/>
          </a:p>
          <a:p>
            <a:endParaRPr lang="en-US" sz="2000" dirty="0"/>
          </a:p>
          <a:p>
            <a:br>
              <a:rPr lang="en-US" sz="2000" dirty="0"/>
            </a:br>
            <a:endParaRPr lang="el-GR" sz="2000" dirty="0"/>
          </a:p>
        </p:txBody>
      </p:sp>
      <p:pic>
        <p:nvPicPr>
          <p:cNvPr id="8" name="7 - Εικόνα" descr="greenhouse-traps-heat.jpg"/>
          <p:cNvPicPr>
            <a:picLocks noChangeAspect="1"/>
          </p:cNvPicPr>
          <p:nvPr/>
        </p:nvPicPr>
        <p:blipFill>
          <a:blip r:embed="rId2" cstate="print"/>
          <a:stretch>
            <a:fillRect/>
          </a:stretch>
        </p:blipFill>
        <p:spPr>
          <a:xfrm>
            <a:off x="3275856" y="4077072"/>
            <a:ext cx="2381250" cy="2145030"/>
          </a:xfrm>
          <a:prstGeom prst="rect">
            <a:avLst/>
          </a:prstGeom>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764704"/>
            <a:ext cx="7200800" cy="2862322"/>
          </a:xfrm>
          <a:prstGeom prst="rect">
            <a:avLst/>
          </a:prstGeom>
          <a:noFill/>
        </p:spPr>
        <p:txBody>
          <a:bodyPr wrap="square" rtlCol="0">
            <a:spAutoFit/>
          </a:bodyPr>
          <a:lstStyle/>
          <a:p>
            <a:r>
              <a:rPr lang="en-US" sz="2000" dirty="0"/>
              <a:t>The greenhouse effect works much the same way on Earth. Gases in the atmosphere, such as carbon dioxide, trap heat just like the glass roof of a greenhouse. These heat-trapping gases are called greenhouse gases.</a:t>
            </a:r>
          </a:p>
          <a:p>
            <a:r>
              <a:rPr lang="en-US" sz="2000" dirty="0"/>
              <a:t>During the day, the Sun shines through the atmosphere. Earth's surface warms up in the sunlight. At night, Earth's surface cools, releasing heat back into the air. But some of the heat is trapped by the greenhouse gases in the atmosphere. </a:t>
            </a:r>
          </a:p>
          <a:p>
            <a:endParaRPr lang="el-GR" sz="2000" dirty="0"/>
          </a:p>
        </p:txBody>
      </p:sp>
      <p:pic>
        <p:nvPicPr>
          <p:cNvPr id="3" name="2 - Εικόνα" descr="greenhouse-effect-diagram.jpg"/>
          <p:cNvPicPr>
            <a:picLocks noChangeAspect="1"/>
          </p:cNvPicPr>
          <p:nvPr/>
        </p:nvPicPr>
        <p:blipFill>
          <a:blip r:embed="rId2" cstate="print"/>
          <a:stretch>
            <a:fillRect/>
          </a:stretch>
        </p:blipFill>
        <p:spPr>
          <a:xfrm>
            <a:off x="3203848" y="3789040"/>
            <a:ext cx="2381250" cy="2381250"/>
          </a:xfrm>
          <a:prstGeom prst="rect">
            <a:avLst/>
          </a:prstGeom>
        </p:spPr>
      </p:pic>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547664" y="692696"/>
            <a:ext cx="6120680" cy="584775"/>
          </a:xfrm>
          <a:prstGeom prst="rect">
            <a:avLst/>
          </a:prstGeom>
          <a:noFill/>
        </p:spPr>
        <p:txBody>
          <a:bodyPr wrap="square" rtlCol="0">
            <a:spAutoFit/>
          </a:bodyPr>
          <a:lstStyle/>
          <a:p>
            <a:pPr algn="ctr"/>
            <a:r>
              <a:rPr lang="en-US" sz="3200" dirty="0"/>
              <a:t>RENEWABLE SOURCES OF ENERGY</a:t>
            </a:r>
            <a:endParaRPr lang="el-GR" sz="3200" dirty="0"/>
          </a:p>
        </p:txBody>
      </p:sp>
      <p:sp>
        <p:nvSpPr>
          <p:cNvPr id="4" name="3 - TextBox"/>
          <p:cNvSpPr txBox="1"/>
          <p:nvPr/>
        </p:nvSpPr>
        <p:spPr>
          <a:xfrm>
            <a:off x="1475656" y="2132856"/>
            <a:ext cx="5976664" cy="1323439"/>
          </a:xfrm>
          <a:prstGeom prst="rect">
            <a:avLst/>
          </a:prstGeom>
          <a:noFill/>
        </p:spPr>
        <p:txBody>
          <a:bodyPr wrap="square" rtlCol="0">
            <a:spAutoFit/>
          </a:bodyPr>
          <a:lstStyle/>
          <a:p>
            <a:r>
              <a:rPr lang="en-US" sz="2000" dirty="0"/>
              <a:t>Renewable energy is energy from sources that are naturally replenishing but flow-limited. They are virtually inexhaustible in duration but limited in the amount of energy that is available per unit of time.</a:t>
            </a:r>
            <a:endParaRPr lang="el-GR" sz="2000" dirty="0"/>
          </a:p>
        </p:txBody>
      </p:sp>
      <p:sp>
        <p:nvSpPr>
          <p:cNvPr id="6" name="5 - TextBox"/>
          <p:cNvSpPr txBox="1"/>
          <p:nvPr/>
        </p:nvSpPr>
        <p:spPr>
          <a:xfrm>
            <a:off x="1547664" y="1412776"/>
            <a:ext cx="5688632" cy="954107"/>
          </a:xfrm>
          <a:prstGeom prst="rect">
            <a:avLst/>
          </a:prstGeom>
          <a:noFill/>
        </p:spPr>
        <p:txBody>
          <a:bodyPr wrap="square" rtlCol="0">
            <a:spAutoFit/>
          </a:bodyPr>
          <a:lstStyle/>
          <a:p>
            <a:r>
              <a:rPr lang="en-US" sz="2000" dirty="0"/>
              <a:t>What is renewable energy?</a:t>
            </a:r>
          </a:p>
          <a:p>
            <a:br>
              <a:rPr lang="en-US" dirty="0"/>
            </a:br>
            <a:endParaRPr lang="el-GR" dirty="0"/>
          </a:p>
        </p:txBody>
      </p:sp>
      <p:sp>
        <p:nvSpPr>
          <p:cNvPr id="7" name="6 - TextBox"/>
          <p:cNvSpPr txBox="1"/>
          <p:nvPr/>
        </p:nvSpPr>
        <p:spPr>
          <a:xfrm>
            <a:off x="1619672" y="3789040"/>
            <a:ext cx="5832648" cy="400110"/>
          </a:xfrm>
          <a:prstGeom prst="rect">
            <a:avLst/>
          </a:prstGeom>
          <a:noFill/>
        </p:spPr>
        <p:txBody>
          <a:bodyPr wrap="square" rtlCol="0">
            <a:spAutoFit/>
          </a:bodyPr>
          <a:lstStyle/>
          <a:p>
            <a:r>
              <a:rPr lang="en-US" sz="2000" dirty="0"/>
              <a:t>Some sources of energy are:</a:t>
            </a:r>
            <a:endParaRPr lang="el-GR" sz="2000" dirty="0"/>
          </a:p>
        </p:txBody>
      </p:sp>
      <p:sp>
        <p:nvSpPr>
          <p:cNvPr id="8" name="7 - TextBox"/>
          <p:cNvSpPr txBox="1"/>
          <p:nvPr/>
        </p:nvSpPr>
        <p:spPr>
          <a:xfrm>
            <a:off x="1619672" y="4365104"/>
            <a:ext cx="5256584" cy="1200329"/>
          </a:xfrm>
          <a:prstGeom prst="rect">
            <a:avLst/>
          </a:prstGeom>
          <a:noFill/>
        </p:spPr>
        <p:txBody>
          <a:bodyPr wrap="square" rtlCol="0">
            <a:spAutoFit/>
          </a:bodyPr>
          <a:lstStyle/>
          <a:p>
            <a:pPr>
              <a:buFont typeface="Arial" pitchFamily="34" charset="0"/>
              <a:buChar char="•"/>
            </a:pPr>
            <a:r>
              <a:rPr lang="en-US" dirty="0"/>
              <a:t>Wind energy</a:t>
            </a:r>
          </a:p>
          <a:p>
            <a:pPr>
              <a:buFont typeface="Arial" pitchFamily="34" charset="0"/>
              <a:buChar char="•"/>
            </a:pPr>
            <a:r>
              <a:rPr lang="en-US" dirty="0"/>
              <a:t>Hydroelectric power</a:t>
            </a:r>
          </a:p>
          <a:p>
            <a:pPr>
              <a:buFont typeface="Arial" pitchFamily="34" charset="0"/>
              <a:buChar char="•"/>
            </a:pPr>
            <a:r>
              <a:rPr lang="en-US" dirty="0"/>
              <a:t>Biomass</a:t>
            </a:r>
          </a:p>
          <a:p>
            <a:pPr>
              <a:buFont typeface="Arial" pitchFamily="34" charset="0"/>
              <a:buChar char="•"/>
            </a:pPr>
            <a:r>
              <a:rPr lang="en-US" dirty="0"/>
              <a:t>Solar energy e.t.c </a:t>
            </a:r>
          </a:p>
        </p:txBody>
      </p:sp>
      <p:sp>
        <p:nvSpPr>
          <p:cNvPr id="2052" name="AutoShape 4" descr="ÎÏÎ¿ÏÎ­Î»ÎµÏÎ¼Î± ÎµÎ¹ÎºÏÎ½Î±Ï Î³Î¹Î± Î±Î½Î±Î½ÎµÏÏÎ¹Î¼ÎµÏ ÏÎ·Î³Î­Ï ÎµÎ½Î­ÏÎ³ÎµÎ¹Î±Ï"/>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4" name="AutoShape 6" descr="ÎÏÎ¿ÏÎ­Î»ÎµÏÎ¼Î± ÎµÎ¹ÎºÏÎ½Î±Ï Î³Î¹Î± Î±Î½Î±Î½ÎµÏÏÎ¹Î¼ÎµÏ ÏÎ·Î³Î­Ï ÎµÎ½Î­ÏÎ³ÎµÎ¹Î±Ï"/>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6" name="AutoShape 8" descr="ÎÏÎ¿ÏÎ­Î»ÎµÏÎ¼Î± ÎµÎ¹ÎºÏÎ½Î±Ï Î³Î¹Î± Î±Î½Î±Î½ÎµÏÏÎ¹Î¼ÎµÏ ÏÎ·Î³Î­Ï ÎµÎ½Î­ÏÎ³ÎµÎ¹Î±Ï"/>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060" name="Picture 12" descr="Î£ÏÎµÏÎ¹ÎºÎ® ÎµÎ¹ÎºÏÎ½Î±"/>
          <p:cNvPicPr>
            <a:picLocks noChangeAspect="1" noChangeArrowheads="1"/>
          </p:cNvPicPr>
          <p:nvPr/>
        </p:nvPicPr>
        <p:blipFill>
          <a:blip r:embed="rId2" cstate="print"/>
          <a:srcRect/>
          <a:stretch>
            <a:fillRect/>
          </a:stretch>
        </p:blipFill>
        <p:spPr bwMode="auto">
          <a:xfrm>
            <a:off x="4716016" y="4437112"/>
            <a:ext cx="1752600" cy="1196340"/>
          </a:xfrm>
          <a:prstGeom prst="rect">
            <a:avLst/>
          </a:prstGeom>
          <a:noFill/>
        </p:spPr>
      </p:pic>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691680" y="692696"/>
            <a:ext cx="5112568" cy="400110"/>
          </a:xfrm>
          <a:prstGeom prst="rect">
            <a:avLst/>
          </a:prstGeom>
          <a:noFill/>
        </p:spPr>
        <p:txBody>
          <a:bodyPr wrap="square" rtlCol="0">
            <a:spAutoFit/>
          </a:bodyPr>
          <a:lstStyle/>
          <a:p>
            <a:pPr algn="ctr" fontAlgn="base"/>
            <a:r>
              <a:rPr lang="en-US" sz="2000" dirty="0"/>
              <a:t>Advantages of renewable energy:</a:t>
            </a:r>
          </a:p>
        </p:txBody>
      </p:sp>
      <p:sp>
        <p:nvSpPr>
          <p:cNvPr id="4" name="3 - TextBox"/>
          <p:cNvSpPr txBox="1"/>
          <p:nvPr/>
        </p:nvSpPr>
        <p:spPr>
          <a:xfrm>
            <a:off x="1547664" y="1484784"/>
            <a:ext cx="6480720" cy="1938992"/>
          </a:xfrm>
          <a:prstGeom prst="rect">
            <a:avLst/>
          </a:prstGeom>
          <a:noFill/>
        </p:spPr>
        <p:txBody>
          <a:bodyPr wrap="square" rtlCol="0">
            <a:spAutoFit/>
          </a:bodyPr>
          <a:lstStyle/>
          <a:p>
            <a:pPr fontAlgn="base"/>
            <a:r>
              <a:rPr lang="en-US" sz="2000" dirty="0"/>
              <a:t>1.Renewable energy won’t run out</a:t>
            </a:r>
            <a:r>
              <a:rPr lang="el-GR" sz="2000" dirty="0"/>
              <a:t>.</a:t>
            </a:r>
            <a:endParaRPr lang="en-US" sz="2000" dirty="0"/>
          </a:p>
          <a:p>
            <a:pPr fontAlgn="base"/>
            <a:r>
              <a:rPr lang="en-US" sz="2000" dirty="0"/>
              <a:t>2. Maintenance requirements are lower</a:t>
            </a:r>
            <a:r>
              <a:rPr lang="el-GR" sz="2000" dirty="0"/>
              <a:t>.</a:t>
            </a:r>
            <a:endParaRPr lang="en-US" sz="2000" dirty="0"/>
          </a:p>
          <a:p>
            <a:pPr fontAlgn="base"/>
            <a:r>
              <a:rPr lang="en-US" sz="2000" dirty="0"/>
              <a:t>3. Renewables save money</a:t>
            </a:r>
            <a:r>
              <a:rPr lang="el-GR" sz="2000" dirty="0"/>
              <a:t>.</a:t>
            </a:r>
            <a:endParaRPr lang="en-US" sz="2000" dirty="0"/>
          </a:p>
          <a:p>
            <a:pPr fontAlgn="base"/>
            <a:r>
              <a:rPr lang="en-US" sz="2000" dirty="0"/>
              <a:t>4. Renewable energy has numerous health and environmental benefits</a:t>
            </a:r>
            <a:r>
              <a:rPr lang="el-GR" sz="2000" dirty="0"/>
              <a:t>.</a:t>
            </a:r>
            <a:endParaRPr lang="en-US" sz="2000" dirty="0"/>
          </a:p>
          <a:p>
            <a:pPr fontAlgn="base"/>
            <a:r>
              <a:rPr lang="en-US" sz="2000" dirty="0"/>
              <a:t>5. Renewables lower reliance on foreign energy sources</a:t>
            </a:r>
            <a:r>
              <a:rPr lang="el-GR" sz="2000" dirty="0"/>
              <a:t>.</a:t>
            </a:r>
            <a:endParaRPr lang="en-US" sz="2000" dirty="0"/>
          </a:p>
        </p:txBody>
      </p:sp>
      <p:pic>
        <p:nvPicPr>
          <p:cNvPr id="17410" name="Picture 2" descr="ÎÏÎ¿ÏÎ­Î»ÎµÏÎ¼Î± ÎµÎ¹ÎºÏÎ½Î±Ï Î³Î¹Î± Î±Î½Î±Î½ÎµÏÏÎ¹Î¼ÎµÏ ÏÎ·Î³ÎµÏ ÎµÎ½ÎµÏÎ³ÎµÎ¹Î±Ï"/>
          <p:cNvPicPr>
            <a:picLocks noChangeAspect="1" noChangeArrowheads="1"/>
          </p:cNvPicPr>
          <p:nvPr/>
        </p:nvPicPr>
        <p:blipFill>
          <a:blip r:embed="rId2" cstate="print"/>
          <a:srcRect/>
          <a:stretch>
            <a:fillRect/>
          </a:stretch>
        </p:blipFill>
        <p:spPr bwMode="auto">
          <a:xfrm>
            <a:off x="2699792" y="4077072"/>
            <a:ext cx="2971800" cy="1962150"/>
          </a:xfrm>
          <a:prstGeom prst="rect">
            <a:avLst/>
          </a:prstGeom>
          <a:noFill/>
        </p:spPr>
      </p:pic>
      <p:sp>
        <p:nvSpPr>
          <p:cNvPr id="17412" name="AutoShape 4" descr="Î£ÏÎµÏÎ¹ÎºÎ® ÎµÎ¹ÎºÏÎ½Î±"/>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7414" name="AutoShape 6" descr="Î£ÏÎµÏÎ¹ÎºÎ® ÎµÎ¹ÎºÏÎ½Î±"/>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transition>
    <p:wipe dir="d"/>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420</Words>
  <Application>Microsoft Office PowerPoint</Application>
  <PresentationFormat>Προβολή στην οθόνη (4:3)</PresentationFormat>
  <Paragraphs>30</Paragraphs>
  <Slides>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8</vt:i4>
      </vt:variant>
    </vt:vector>
  </HeadingPairs>
  <TitlesOfParts>
    <vt:vector size="11" baseType="lpstr">
      <vt:lpstr>Arial</vt:lpstr>
      <vt:lpstr>Calibri</vt:lpstr>
      <vt:lpstr>Θέμα του Office</vt:lpstr>
      <vt:lpstr>GLOBAL WARMING-GREENHOUSE EFFECT-RENEWABLE SOURCES OF ENERGY</vt:lpstr>
      <vt:lpstr>GLOBAL WARMING </vt:lpstr>
      <vt:lpstr>Παρουσίαση του PowerPoint</vt:lpstr>
      <vt:lpstr>THE GREENHOUSE EFFECT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WARMING-GREENHOUSE EFFECT-RENEWABLE SOURCES OF ENERGY</dc:title>
  <dc:creator>Αναστασία</dc:creator>
  <cp:lastModifiedBy>grigo</cp:lastModifiedBy>
  <cp:revision>3</cp:revision>
  <dcterms:created xsi:type="dcterms:W3CDTF">2019-04-05T16:17:56Z</dcterms:created>
  <dcterms:modified xsi:type="dcterms:W3CDTF">2019-04-19T16:26:40Z</dcterms:modified>
</cp:coreProperties>
</file>