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260" r:id="rId4"/>
    <p:sldId id="262" r:id="rId5"/>
    <p:sldId id="270" r:id="rId6"/>
    <p:sldId id="263" r:id="rId7"/>
    <p:sldId id="287" r:id="rId8"/>
    <p:sldId id="267" r:id="rId9"/>
    <p:sldId id="279" r:id="rId10"/>
    <p:sldId id="266" r:id="rId11"/>
    <p:sldId id="265" r:id="rId12"/>
    <p:sldId id="275" r:id="rId13"/>
    <p:sldId id="277" r:id="rId14"/>
    <p:sldId id="283" r:id="rId15"/>
    <p:sldId id="285" r:id="rId16"/>
    <p:sldId id="286" r:id="rId17"/>
    <p:sldId id="288"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4434" autoAdjust="0"/>
  </p:normalViewPr>
  <p:slideViewPr>
    <p:cSldViewPr snapToGrid="0">
      <p:cViewPr varScale="1">
        <p:scale>
          <a:sx n="83" d="100"/>
          <a:sy n="83" d="100"/>
        </p:scale>
        <p:origin x="6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229164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248129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341640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49231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87486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231507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2681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20084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42714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45768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0570FE2-26F9-406A-AAD6-9A4AF1CE2B5B}" type="datetimeFigureOut">
              <a:rPr lang="el-GR" smtClean="0"/>
              <a:pPr/>
              <a:t>25/10/2018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6A45EA-E1C6-4EC6-AE06-CB24E31FBA23}" type="slidenum">
              <a:rPr lang="el-GR" smtClean="0"/>
              <a:pPr/>
              <a:t>‹#›</a:t>
            </a:fld>
            <a:endParaRPr lang="el-GR"/>
          </a:p>
        </p:txBody>
      </p:sp>
    </p:spTree>
    <p:extLst>
      <p:ext uri="{BB962C8B-B14F-4D97-AF65-F5344CB8AC3E}">
        <p14:creationId xmlns:p14="http://schemas.microsoft.com/office/powerpoint/2010/main" val="100135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0FE2-26F9-406A-AAD6-9A4AF1CE2B5B}" type="datetimeFigureOut">
              <a:rPr lang="el-GR" smtClean="0"/>
              <a:pPr/>
              <a:t>25/10/2018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45EA-E1C6-4EC6-AE06-CB24E31FBA23}" type="slidenum">
              <a:rPr lang="el-GR" smtClean="0"/>
              <a:pPr/>
              <a:t>‹#›</a:t>
            </a:fld>
            <a:endParaRPr lang="el-GR"/>
          </a:p>
        </p:txBody>
      </p:sp>
    </p:spTree>
    <p:extLst>
      <p:ext uri="{BB962C8B-B14F-4D97-AF65-F5344CB8AC3E}">
        <p14:creationId xmlns:p14="http://schemas.microsoft.com/office/powerpoint/2010/main" val="80711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erasmus/videos/klima/&#927;%20Bozzetto%20&#947;&#953;&#945;%20&#964;&#959;&#957;%20&#960;&#955;&#945;&#957;&#942;&#964;&#951;%20&#960;&#959;&#965;%20&#963;&#965;&#957;&#949;&#967;&#943;&#950;&#959;&#965;&#956;&#949;%20&#957;&#945;%20&#954;&#945;&#964;&#945;&#963;&#964;&#961;&#941;&#966;&#959;&#965;&#956;&#949;!.mkv"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file:///E:\&#927;%20Bozzetto%20&#947;&#953;&#945;%20&#964;&#959;&#957;%20&#960;&#955;&#945;&#957;&#942;&#964;&#951;%20&#960;&#959;&#965;%20&#963;&#965;&#957;&#949;&#967;&#943;&#950;&#959;&#965;&#956;&#949;%20&#957;&#945;%20&#954;&#945;&#964;&#945;&#963;&#964;&#961;&#941;&#966;&#959;&#965;&#956;&#949;!.mk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ec.europa.eu/clima/sites/quiz/index.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hlinkClick r:id="rId2" action="ppaction://hlinkfile" tooltip="video"/>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11273"/>
            <a:ext cx="13330812" cy="7369273"/>
          </a:xfrm>
          <a:prstGeom prst="rect">
            <a:avLst/>
          </a:prstGeom>
        </p:spPr>
      </p:pic>
      <p:sp>
        <p:nvSpPr>
          <p:cNvPr id="2" name="Τίτλος 1"/>
          <p:cNvSpPr>
            <a:spLocks noGrp="1"/>
          </p:cNvSpPr>
          <p:nvPr>
            <p:ph type="ctrTitle"/>
          </p:nvPr>
        </p:nvSpPr>
        <p:spPr/>
        <p:txBody>
          <a:bodyPr>
            <a:normAutofit/>
          </a:bodyPr>
          <a:lstStyle/>
          <a:p>
            <a:r>
              <a:rPr lang="el-GR" sz="4800" dirty="0" smtClean="0">
                <a:latin typeface="Comic Sans MS" panose="030F0702030302020204" pitchFamily="66" charset="0"/>
                <a:hlinkClick r:id="rId4" action="ppaction://hlinkfile"/>
              </a:rPr>
              <a:t/>
            </a:r>
            <a:br>
              <a:rPr lang="el-GR" sz="4800" dirty="0" smtClean="0">
                <a:latin typeface="Comic Sans MS" panose="030F0702030302020204" pitchFamily="66" charset="0"/>
                <a:hlinkClick r:id="rId4" action="ppaction://hlinkfile"/>
              </a:rPr>
            </a:br>
            <a:r>
              <a:rPr lang="en-US" sz="4800" dirty="0" smtClean="0">
                <a:latin typeface="Comic Sans MS" panose="030F0702030302020204" pitchFamily="66" charset="0"/>
                <a:hlinkClick r:id="rId4" action="ppaction://hlinkfile"/>
              </a:rPr>
              <a:t>or</a:t>
            </a:r>
            <a:endParaRPr lang="el-GR" sz="4800" dirty="0">
              <a:latin typeface="Comic Sans MS" panose="030F0702030302020204" pitchFamily="66" charset="0"/>
            </a:endParaRPr>
          </a:p>
        </p:txBody>
      </p:sp>
      <p:sp>
        <p:nvSpPr>
          <p:cNvPr id="3" name="Υπότιτλος 2"/>
          <p:cNvSpPr>
            <a:spLocks noGrp="1"/>
          </p:cNvSpPr>
          <p:nvPr>
            <p:ph type="subTitle" idx="1"/>
          </p:nvPr>
        </p:nvSpPr>
        <p:spPr>
          <a:xfrm>
            <a:off x="1659201" y="3804444"/>
            <a:ext cx="9144000" cy="1655762"/>
          </a:xfrm>
        </p:spPr>
        <p:txBody>
          <a:bodyPr>
            <a:normAutofit/>
          </a:bodyPr>
          <a:lstStyle/>
          <a:p>
            <a:r>
              <a:rPr lang="en-US" sz="4800" dirty="0" smtClean="0">
                <a:latin typeface="Comic Sans MS" panose="030F0702030302020204" pitchFamily="66" charset="0"/>
              </a:rPr>
              <a:t>               </a:t>
            </a:r>
            <a:r>
              <a:rPr lang="en-US" sz="5400" dirty="0" smtClean="0">
                <a:latin typeface="Comic Sans MS" panose="030F0702030302020204" pitchFamily="66" charset="0"/>
              </a:rPr>
              <a:t>Human intervention</a:t>
            </a:r>
            <a:endParaRPr lang="el-GR" sz="5400" dirty="0">
              <a:latin typeface="Comic Sans MS" panose="030F0702030302020204" pitchFamily="66" charset="0"/>
            </a:endParaRPr>
          </a:p>
        </p:txBody>
      </p:sp>
      <p:pic>
        <p:nvPicPr>
          <p:cNvPr id="5" name="image5.png">
            <a:hlinkClick r:id="rId4" action="ppaction://hlinkfile" highlightClick="1"/>
          </p:cNvPr>
          <p:cNvPicPr/>
          <p:nvPr/>
        </p:nvPicPr>
        <p:blipFill>
          <a:blip r:embed="rId5" cstate="print"/>
          <a:stretch>
            <a:fillRect/>
          </a:stretch>
        </p:blipFill>
        <p:spPr>
          <a:xfrm>
            <a:off x="206062" y="1943408"/>
            <a:ext cx="3387090" cy="3429421"/>
          </a:xfrm>
          <a:prstGeom prst="rect">
            <a:avLst/>
          </a:prstGeom>
        </p:spPr>
      </p:pic>
      <p:sp>
        <p:nvSpPr>
          <p:cNvPr id="6" name="TextBox 5"/>
          <p:cNvSpPr txBox="1"/>
          <p:nvPr/>
        </p:nvSpPr>
        <p:spPr>
          <a:xfrm>
            <a:off x="476517" y="279320"/>
            <a:ext cx="8293996" cy="1107996"/>
          </a:xfrm>
          <a:prstGeom prst="rect">
            <a:avLst/>
          </a:prstGeom>
          <a:noFill/>
        </p:spPr>
        <p:txBody>
          <a:bodyPr wrap="square" rtlCol="0">
            <a:spAutoFit/>
          </a:bodyPr>
          <a:lstStyle/>
          <a:p>
            <a:r>
              <a:rPr lang="en-US" sz="6600" i="1" cap="all" dirty="0" smtClean="0">
                <a:latin typeface="Comic Sans MS" panose="030F0702030302020204" pitchFamily="66" charset="0"/>
              </a:rPr>
              <a:t>Climate change</a:t>
            </a:r>
            <a:endParaRPr lang="el-GR" sz="6600" i="1" cap="all" dirty="0">
              <a:latin typeface="Comic Sans MS" panose="030F0702030302020204" pitchFamily="66" charset="0"/>
            </a:endParaRPr>
          </a:p>
        </p:txBody>
      </p:sp>
      <p:sp>
        <p:nvSpPr>
          <p:cNvPr id="7" name="TextBox 6"/>
          <p:cNvSpPr txBox="1"/>
          <p:nvPr/>
        </p:nvSpPr>
        <p:spPr>
          <a:xfrm>
            <a:off x="4610637" y="1875169"/>
            <a:ext cx="4778062" cy="830997"/>
          </a:xfrm>
          <a:prstGeom prst="rect">
            <a:avLst/>
          </a:prstGeom>
          <a:noFill/>
        </p:spPr>
        <p:txBody>
          <a:bodyPr wrap="square" rtlCol="0">
            <a:spAutoFit/>
          </a:bodyPr>
          <a:lstStyle/>
          <a:p>
            <a:r>
              <a:rPr lang="en-US" sz="4800" dirty="0" smtClean="0">
                <a:latin typeface="Comic Sans MS" panose="030F0702030302020204" pitchFamily="66" charset="0"/>
              </a:rPr>
              <a:t>Natural process</a:t>
            </a:r>
            <a:endParaRPr lang="el-GR" sz="4800" dirty="0">
              <a:latin typeface="Comic Sans MS" panose="030F0702030302020204" pitchFamily="66" charset="0"/>
            </a:endParaRPr>
          </a:p>
        </p:txBody>
      </p:sp>
    </p:spTree>
    <p:extLst>
      <p:ext uri="{BB962C8B-B14F-4D97-AF65-F5344CB8AC3E}">
        <p14:creationId xmlns:p14="http://schemas.microsoft.com/office/powerpoint/2010/main" val="1425491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351"/>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pic>
        <p:nvPicPr>
          <p:cNvPr id="6" name="image37.png"/>
          <p:cNvPicPr/>
          <p:nvPr/>
        </p:nvPicPr>
        <p:blipFill>
          <a:blip r:embed="rId3" cstate="print"/>
          <a:stretch>
            <a:fillRect/>
          </a:stretch>
        </p:blipFill>
        <p:spPr>
          <a:xfrm>
            <a:off x="4031388" y="2396331"/>
            <a:ext cx="3610610" cy="4067175"/>
          </a:xfrm>
          <a:prstGeom prst="rect">
            <a:avLst/>
          </a:prstGeom>
        </p:spPr>
      </p:pic>
      <p:sp>
        <p:nvSpPr>
          <p:cNvPr id="7" name="TextBox 6"/>
          <p:cNvSpPr txBox="1"/>
          <p:nvPr/>
        </p:nvSpPr>
        <p:spPr>
          <a:xfrm>
            <a:off x="2047164" y="1122362"/>
            <a:ext cx="6632812" cy="707886"/>
          </a:xfrm>
          <a:prstGeom prst="rect">
            <a:avLst/>
          </a:prstGeom>
          <a:noFill/>
        </p:spPr>
        <p:txBody>
          <a:bodyPr wrap="square" rtlCol="0">
            <a:spAutoFit/>
          </a:bodyPr>
          <a:lstStyle/>
          <a:p>
            <a:pPr algn="ctr"/>
            <a:r>
              <a:rPr lang="en-US" sz="4000" dirty="0" smtClean="0">
                <a:ln>
                  <a:solidFill>
                    <a:srgbClr val="FF0000"/>
                  </a:solidFill>
                </a:ln>
                <a:effectLst>
                  <a:glow rad="101600">
                    <a:schemeClr val="accent5">
                      <a:satMod val="175000"/>
                      <a:alpha val="40000"/>
                    </a:schemeClr>
                  </a:glow>
                </a:effectLst>
                <a:latin typeface="Comic Sans MS" panose="030F0702030302020204" pitchFamily="66" charset="0"/>
              </a:rPr>
              <a:t>    WHAT CAN I DO ?</a:t>
            </a:r>
            <a:endParaRPr lang="el-GR" sz="4000" dirty="0">
              <a:ln>
                <a:solidFill>
                  <a:srgbClr val="FF0000"/>
                </a:solidFill>
              </a:ln>
              <a:effectLst>
                <a:glow rad="101600">
                  <a:schemeClr val="accent5">
                    <a:satMod val="175000"/>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310720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351"/>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a:xfrm>
            <a:off x="1524000" y="3890756"/>
            <a:ext cx="9144000" cy="1367044"/>
          </a:xfrm>
        </p:spPr>
        <p:txBody>
          <a:bodyPr/>
          <a:lstStyle/>
          <a:p>
            <a:endParaRPr lang="el-GR" dirty="0"/>
          </a:p>
        </p:txBody>
      </p:sp>
      <p:pic>
        <p:nvPicPr>
          <p:cNvPr id="6" name="image41.png"/>
          <p:cNvPicPr/>
          <p:nvPr/>
        </p:nvPicPr>
        <p:blipFill>
          <a:blip r:embed="rId3" cstate="print"/>
          <a:stretch>
            <a:fillRect/>
          </a:stretch>
        </p:blipFill>
        <p:spPr>
          <a:xfrm>
            <a:off x="109529" y="2751820"/>
            <a:ext cx="2824313" cy="1798245"/>
          </a:xfrm>
          <a:prstGeom prst="rect">
            <a:avLst/>
          </a:prstGeom>
        </p:spPr>
      </p:pic>
      <p:grpSp>
        <p:nvGrpSpPr>
          <p:cNvPr id="7" name="Group 2"/>
          <p:cNvGrpSpPr>
            <a:grpSpLocks/>
          </p:cNvGrpSpPr>
          <p:nvPr/>
        </p:nvGrpSpPr>
        <p:grpSpPr bwMode="auto">
          <a:xfrm>
            <a:off x="7631466" y="3890756"/>
            <a:ext cx="2511083" cy="1579552"/>
            <a:chOff x="9016" y="6875"/>
            <a:chExt cx="2872" cy="1841"/>
          </a:xfrm>
        </p:grpSpPr>
        <p:sp>
          <p:nvSpPr>
            <p:cNvPr id="8" name="Freeform 3"/>
            <p:cNvSpPr>
              <a:spLocks/>
            </p:cNvSpPr>
            <p:nvPr/>
          </p:nvSpPr>
          <p:spPr bwMode="auto">
            <a:xfrm>
              <a:off x="9056" y="6874"/>
              <a:ext cx="1449" cy="1138"/>
            </a:xfrm>
            <a:custGeom>
              <a:avLst/>
              <a:gdLst>
                <a:gd name="T0" fmla="+- 0 10465 9056"/>
                <a:gd name="T1" fmla="*/ T0 w 1449"/>
                <a:gd name="T2" fmla="+- 0 7133 6875"/>
                <a:gd name="T3" fmla="*/ 7133 h 1138"/>
                <a:gd name="T4" fmla="+- 0 10465 9056"/>
                <a:gd name="T5" fmla="*/ T4 w 1449"/>
                <a:gd name="T6" fmla="+- 0 7367 6875"/>
                <a:gd name="T7" fmla="*/ 7367 h 1138"/>
                <a:gd name="T8" fmla="+- 0 10369 9056"/>
                <a:gd name="T9" fmla="*/ T8 w 1449"/>
                <a:gd name="T10" fmla="+- 0 7847 6875"/>
                <a:gd name="T11" fmla="*/ 7847 h 1138"/>
                <a:gd name="T12" fmla="+- 0 10369 9056"/>
                <a:gd name="T13" fmla="*/ T12 w 1449"/>
                <a:gd name="T14" fmla="+- 0 7174 6875"/>
                <a:gd name="T15" fmla="*/ 7174 h 1138"/>
                <a:gd name="T16" fmla="+- 0 10465 9056"/>
                <a:gd name="T17" fmla="*/ T16 w 1449"/>
                <a:gd name="T18" fmla="+- 0 7133 6875"/>
                <a:gd name="T19" fmla="*/ 7133 h 1138"/>
                <a:gd name="T20" fmla="+- 0 10369 9056"/>
                <a:gd name="T21" fmla="*/ T20 w 1449"/>
                <a:gd name="T22" fmla="+- 0 6875 6875"/>
                <a:gd name="T23" fmla="*/ 6875 h 1138"/>
                <a:gd name="T24" fmla="+- 0 10330 9056"/>
                <a:gd name="T25" fmla="*/ T24 w 1449"/>
                <a:gd name="T26" fmla="+- 0 6916 6875"/>
                <a:gd name="T27" fmla="*/ 6916 h 1138"/>
                <a:gd name="T28" fmla="+- 0 10330 9056"/>
                <a:gd name="T29" fmla="*/ T28 w 1449"/>
                <a:gd name="T30" fmla="+- 0 7922 6875"/>
                <a:gd name="T31" fmla="*/ 7922 h 1138"/>
                <a:gd name="T32" fmla="+- 0 10068 9056"/>
                <a:gd name="T33" fmla="*/ T32 w 1449"/>
                <a:gd name="T34" fmla="+- 0 7352 6875"/>
                <a:gd name="T35" fmla="*/ 7352 h 1138"/>
                <a:gd name="T36" fmla="+- 0 10330 9056"/>
                <a:gd name="T37" fmla="*/ T36 w 1449"/>
                <a:gd name="T38" fmla="+- 0 6916 6875"/>
                <a:gd name="T39" fmla="*/ 6916 h 1138"/>
                <a:gd name="T40" fmla="+- 0 10027 9056"/>
                <a:gd name="T41" fmla="*/ T40 w 1449"/>
                <a:gd name="T42" fmla="+- 0 6875 6875"/>
                <a:gd name="T43" fmla="*/ 6875 h 1138"/>
                <a:gd name="T44" fmla="+- 0 10027 9056"/>
                <a:gd name="T45" fmla="*/ T44 w 1449"/>
                <a:gd name="T46" fmla="+- 0 7046 6875"/>
                <a:gd name="T47" fmla="*/ 7046 h 1138"/>
                <a:gd name="T48" fmla="+- 0 10027 9056"/>
                <a:gd name="T49" fmla="*/ T48 w 1449"/>
                <a:gd name="T50" fmla="+- 0 7868 6875"/>
                <a:gd name="T51" fmla="*/ 7868 h 1138"/>
                <a:gd name="T52" fmla="+- 0 9788 9056"/>
                <a:gd name="T53" fmla="*/ T52 w 1449"/>
                <a:gd name="T54" fmla="+- 0 7342 6875"/>
                <a:gd name="T55" fmla="*/ 7342 h 1138"/>
                <a:gd name="T56" fmla="+- 0 10027 9056"/>
                <a:gd name="T57" fmla="*/ T56 w 1449"/>
                <a:gd name="T58" fmla="+- 0 7046 6875"/>
                <a:gd name="T59" fmla="*/ 7046 h 1138"/>
                <a:gd name="T60" fmla="+- 0 9749 9056"/>
                <a:gd name="T61" fmla="*/ T60 w 1449"/>
                <a:gd name="T62" fmla="+- 0 7006 6875"/>
                <a:gd name="T63" fmla="*/ 7006 h 1138"/>
                <a:gd name="T64" fmla="+- 0 9749 9056"/>
                <a:gd name="T65" fmla="*/ T64 w 1449"/>
                <a:gd name="T66" fmla="+- 0 7267 6875"/>
                <a:gd name="T67" fmla="*/ 7267 h 1138"/>
                <a:gd name="T68" fmla="+- 0 9749 9056"/>
                <a:gd name="T69" fmla="*/ T68 w 1449"/>
                <a:gd name="T70" fmla="+- 0 7885 6875"/>
                <a:gd name="T71" fmla="*/ 7885 h 1138"/>
                <a:gd name="T72" fmla="+- 0 9392 9056"/>
                <a:gd name="T73" fmla="*/ T72 w 1449"/>
                <a:gd name="T74" fmla="+- 0 7327 6875"/>
                <a:gd name="T75" fmla="*/ 7327 h 1138"/>
                <a:gd name="T76" fmla="+- 0 9749 9056"/>
                <a:gd name="T77" fmla="*/ T76 w 1449"/>
                <a:gd name="T78" fmla="+- 0 7267 6875"/>
                <a:gd name="T79" fmla="*/ 7267 h 1138"/>
                <a:gd name="T80" fmla="+- 0 9392 9056"/>
                <a:gd name="T81" fmla="*/ T80 w 1449"/>
                <a:gd name="T82" fmla="+- 0 7226 6875"/>
                <a:gd name="T83" fmla="*/ 7226 h 1138"/>
                <a:gd name="T84" fmla="+- 0 9353 9056"/>
                <a:gd name="T85" fmla="*/ T84 w 1449"/>
                <a:gd name="T86" fmla="+- 0 6984 6875"/>
                <a:gd name="T87" fmla="*/ 6984 h 1138"/>
                <a:gd name="T88" fmla="+- 0 9353 9056"/>
                <a:gd name="T89" fmla="*/ T88 w 1449"/>
                <a:gd name="T90" fmla="+- 0 7326 6875"/>
                <a:gd name="T91" fmla="*/ 7326 h 1138"/>
                <a:gd name="T92" fmla="+- 0 9096 9056"/>
                <a:gd name="T93" fmla="*/ T92 w 1449"/>
                <a:gd name="T94" fmla="+- 0 7973 6875"/>
                <a:gd name="T95" fmla="*/ 7973 h 1138"/>
                <a:gd name="T96" fmla="+- 0 9096 9056"/>
                <a:gd name="T97" fmla="*/ T96 w 1449"/>
                <a:gd name="T98" fmla="+- 0 7025 6875"/>
                <a:gd name="T99" fmla="*/ 7025 h 1138"/>
                <a:gd name="T100" fmla="+- 0 9353 9056"/>
                <a:gd name="T101" fmla="*/ T100 w 1449"/>
                <a:gd name="T102" fmla="+- 0 6984 6875"/>
                <a:gd name="T103" fmla="*/ 6984 h 1138"/>
                <a:gd name="T104" fmla="+- 0 9056 9056"/>
                <a:gd name="T105" fmla="*/ T104 w 1449"/>
                <a:gd name="T106" fmla="+- 0 7316 6875"/>
                <a:gd name="T107" fmla="*/ 7316 h 1138"/>
                <a:gd name="T108" fmla="+- 0 9392 9056"/>
                <a:gd name="T109" fmla="*/ T108 w 1449"/>
                <a:gd name="T110" fmla="+- 0 8012 6875"/>
                <a:gd name="T111" fmla="*/ 8012 h 1138"/>
                <a:gd name="T112" fmla="+- 0 9788 9056"/>
                <a:gd name="T113" fmla="*/ T112 w 1449"/>
                <a:gd name="T114" fmla="+- 0 7925 6875"/>
                <a:gd name="T115" fmla="*/ 7925 h 1138"/>
                <a:gd name="T116" fmla="+- 0 10027 9056"/>
                <a:gd name="T117" fmla="*/ T116 w 1449"/>
                <a:gd name="T118" fmla="+- 0 7908 6875"/>
                <a:gd name="T119" fmla="*/ 7908 h 1138"/>
                <a:gd name="T120" fmla="+- 0 10369 9056"/>
                <a:gd name="T121" fmla="*/ T120 w 1449"/>
                <a:gd name="T122" fmla="+- 0 7963 6875"/>
                <a:gd name="T123" fmla="*/ 7963 h 1138"/>
                <a:gd name="T124" fmla="+- 0 10505 9056"/>
                <a:gd name="T125" fmla="*/ T124 w 1449"/>
                <a:gd name="T126" fmla="+- 0 7886 6875"/>
                <a:gd name="T127" fmla="*/ 7886 h 1138"/>
                <a:gd name="T128" fmla="+- 0 10505 9056"/>
                <a:gd name="T129" fmla="*/ T128 w 1449"/>
                <a:gd name="T130" fmla="+- 0 7133 6875"/>
                <a:gd name="T131" fmla="*/ 7133 h 1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449" h="1138">
                  <a:moveTo>
                    <a:pt x="1449" y="258"/>
                  </a:moveTo>
                  <a:lnTo>
                    <a:pt x="1409" y="258"/>
                  </a:lnTo>
                  <a:lnTo>
                    <a:pt x="1409" y="299"/>
                  </a:lnTo>
                  <a:lnTo>
                    <a:pt x="1409" y="492"/>
                  </a:lnTo>
                  <a:lnTo>
                    <a:pt x="1409" y="972"/>
                  </a:lnTo>
                  <a:lnTo>
                    <a:pt x="1313" y="972"/>
                  </a:lnTo>
                  <a:lnTo>
                    <a:pt x="1313" y="488"/>
                  </a:lnTo>
                  <a:lnTo>
                    <a:pt x="1313" y="299"/>
                  </a:lnTo>
                  <a:lnTo>
                    <a:pt x="1409" y="299"/>
                  </a:lnTo>
                  <a:lnTo>
                    <a:pt x="1409" y="258"/>
                  </a:lnTo>
                  <a:lnTo>
                    <a:pt x="1313" y="258"/>
                  </a:lnTo>
                  <a:lnTo>
                    <a:pt x="1313" y="0"/>
                  </a:lnTo>
                  <a:lnTo>
                    <a:pt x="1274" y="0"/>
                  </a:lnTo>
                  <a:lnTo>
                    <a:pt x="1274" y="41"/>
                  </a:lnTo>
                  <a:lnTo>
                    <a:pt x="1274" y="487"/>
                  </a:lnTo>
                  <a:lnTo>
                    <a:pt x="1274" y="1047"/>
                  </a:lnTo>
                  <a:lnTo>
                    <a:pt x="1012" y="1047"/>
                  </a:lnTo>
                  <a:lnTo>
                    <a:pt x="1012" y="477"/>
                  </a:lnTo>
                  <a:lnTo>
                    <a:pt x="1012" y="41"/>
                  </a:lnTo>
                  <a:lnTo>
                    <a:pt x="1274" y="41"/>
                  </a:lnTo>
                  <a:lnTo>
                    <a:pt x="1274" y="0"/>
                  </a:lnTo>
                  <a:lnTo>
                    <a:pt x="971" y="0"/>
                  </a:lnTo>
                  <a:lnTo>
                    <a:pt x="971" y="131"/>
                  </a:lnTo>
                  <a:lnTo>
                    <a:pt x="971" y="171"/>
                  </a:lnTo>
                  <a:lnTo>
                    <a:pt x="971" y="475"/>
                  </a:lnTo>
                  <a:lnTo>
                    <a:pt x="971" y="993"/>
                  </a:lnTo>
                  <a:lnTo>
                    <a:pt x="732" y="993"/>
                  </a:lnTo>
                  <a:lnTo>
                    <a:pt x="732" y="467"/>
                  </a:lnTo>
                  <a:lnTo>
                    <a:pt x="732" y="171"/>
                  </a:lnTo>
                  <a:lnTo>
                    <a:pt x="971" y="171"/>
                  </a:lnTo>
                  <a:lnTo>
                    <a:pt x="971" y="131"/>
                  </a:lnTo>
                  <a:lnTo>
                    <a:pt x="693" y="131"/>
                  </a:lnTo>
                  <a:lnTo>
                    <a:pt x="693" y="351"/>
                  </a:lnTo>
                  <a:lnTo>
                    <a:pt x="693" y="392"/>
                  </a:lnTo>
                  <a:lnTo>
                    <a:pt x="693" y="465"/>
                  </a:lnTo>
                  <a:lnTo>
                    <a:pt x="693" y="1010"/>
                  </a:lnTo>
                  <a:lnTo>
                    <a:pt x="336" y="1010"/>
                  </a:lnTo>
                  <a:lnTo>
                    <a:pt x="336" y="452"/>
                  </a:lnTo>
                  <a:lnTo>
                    <a:pt x="336" y="392"/>
                  </a:lnTo>
                  <a:lnTo>
                    <a:pt x="693" y="392"/>
                  </a:lnTo>
                  <a:lnTo>
                    <a:pt x="693" y="351"/>
                  </a:lnTo>
                  <a:lnTo>
                    <a:pt x="336" y="351"/>
                  </a:lnTo>
                  <a:lnTo>
                    <a:pt x="336" y="109"/>
                  </a:lnTo>
                  <a:lnTo>
                    <a:pt x="297" y="109"/>
                  </a:lnTo>
                  <a:lnTo>
                    <a:pt x="297" y="150"/>
                  </a:lnTo>
                  <a:lnTo>
                    <a:pt x="297" y="451"/>
                  </a:lnTo>
                  <a:lnTo>
                    <a:pt x="297" y="1098"/>
                  </a:lnTo>
                  <a:lnTo>
                    <a:pt x="40" y="1098"/>
                  </a:lnTo>
                  <a:lnTo>
                    <a:pt x="40" y="443"/>
                  </a:lnTo>
                  <a:lnTo>
                    <a:pt x="40" y="150"/>
                  </a:lnTo>
                  <a:lnTo>
                    <a:pt x="297" y="150"/>
                  </a:lnTo>
                  <a:lnTo>
                    <a:pt x="297" y="109"/>
                  </a:lnTo>
                  <a:lnTo>
                    <a:pt x="0" y="109"/>
                  </a:lnTo>
                  <a:lnTo>
                    <a:pt x="0" y="441"/>
                  </a:lnTo>
                  <a:lnTo>
                    <a:pt x="0" y="1137"/>
                  </a:lnTo>
                  <a:lnTo>
                    <a:pt x="336" y="1137"/>
                  </a:lnTo>
                  <a:lnTo>
                    <a:pt x="336" y="1050"/>
                  </a:lnTo>
                  <a:lnTo>
                    <a:pt x="732" y="1050"/>
                  </a:lnTo>
                  <a:lnTo>
                    <a:pt x="732" y="1033"/>
                  </a:lnTo>
                  <a:lnTo>
                    <a:pt x="971" y="1033"/>
                  </a:lnTo>
                  <a:lnTo>
                    <a:pt x="971" y="1088"/>
                  </a:lnTo>
                  <a:lnTo>
                    <a:pt x="1313" y="1088"/>
                  </a:lnTo>
                  <a:lnTo>
                    <a:pt x="1313" y="1011"/>
                  </a:lnTo>
                  <a:lnTo>
                    <a:pt x="1449" y="1011"/>
                  </a:lnTo>
                  <a:lnTo>
                    <a:pt x="1449" y="493"/>
                  </a:lnTo>
                  <a:lnTo>
                    <a:pt x="1449" y="258"/>
                  </a:lnTo>
                </a:path>
              </a:pathLst>
            </a:custGeom>
            <a:solidFill>
              <a:srgbClr val="75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 y="7269"/>
              <a:ext cx="2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p:nvSpPr>
          <p:spPr bwMode="auto">
            <a:xfrm>
              <a:off x="10590" y="7371"/>
              <a:ext cx="0" cy="422"/>
            </a:xfrm>
            <a:prstGeom prst="line">
              <a:avLst/>
            </a:prstGeom>
            <a:noFill/>
            <a:ln w="25400">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Rectangle 6"/>
            <p:cNvSpPr>
              <a:spLocks noChangeArrowheads="1"/>
            </p:cNvSpPr>
            <p:nvPr/>
          </p:nvSpPr>
          <p:spPr bwMode="auto">
            <a:xfrm>
              <a:off x="10610" y="7753"/>
              <a:ext cx="130" cy="40"/>
            </a:xfrm>
            <a:prstGeom prst="rect">
              <a:avLst/>
            </a:prstGeom>
            <a:solidFill>
              <a:srgbClr val="75C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1" name="Line 7"/>
            <p:cNvSpPr>
              <a:spLocks noChangeShapeType="1"/>
            </p:cNvSpPr>
            <p:nvPr/>
          </p:nvSpPr>
          <p:spPr bwMode="auto">
            <a:xfrm>
              <a:off x="10760" y="7377"/>
              <a:ext cx="0" cy="416"/>
            </a:xfrm>
            <a:prstGeom prst="line">
              <a:avLst/>
            </a:prstGeom>
            <a:noFill/>
            <a:ln w="25400">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8"/>
            <p:cNvSpPr>
              <a:spLocks/>
            </p:cNvSpPr>
            <p:nvPr/>
          </p:nvSpPr>
          <p:spPr bwMode="auto">
            <a:xfrm>
              <a:off x="9121" y="7059"/>
              <a:ext cx="209" cy="796"/>
            </a:xfrm>
            <a:custGeom>
              <a:avLst/>
              <a:gdLst>
                <a:gd name="T0" fmla="+- 0 9121 9121"/>
                <a:gd name="T1" fmla="*/ T0 w 209"/>
                <a:gd name="T2" fmla="+- 0 7855 7060"/>
                <a:gd name="T3" fmla="*/ 7855 h 796"/>
                <a:gd name="T4" fmla="+- 0 9148 9121"/>
                <a:gd name="T5" fmla="*/ T4 w 209"/>
                <a:gd name="T6" fmla="+- 0 7685 7060"/>
                <a:gd name="T7" fmla="*/ 7685 h 796"/>
                <a:gd name="T8" fmla="+- 0 9148 9121"/>
                <a:gd name="T9" fmla="*/ T8 w 209"/>
                <a:gd name="T10" fmla="+- 0 7751 7060"/>
                <a:gd name="T11" fmla="*/ 7751 h 796"/>
                <a:gd name="T12" fmla="+- 0 9121 9121"/>
                <a:gd name="T13" fmla="*/ T12 w 209"/>
                <a:gd name="T14" fmla="+- 0 7582 7060"/>
                <a:gd name="T15" fmla="*/ 7582 h 796"/>
                <a:gd name="T16" fmla="+- 0 9148 9121"/>
                <a:gd name="T17" fmla="*/ T16 w 209"/>
                <a:gd name="T18" fmla="+- 0 7582 7060"/>
                <a:gd name="T19" fmla="*/ 7582 h 796"/>
                <a:gd name="T20" fmla="+- 0 9121 9121"/>
                <a:gd name="T21" fmla="*/ T20 w 209"/>
                <a:gd name="T22" fmla="+- 0 7543 7060"/>
                <a:gd name="T23" fmla="*/ 7543 h 796"/>
                <a:gd name="T24" fmla="+- 0 9148 9121"/>
                <a:gd name="T25" fmla="*/ T24 w 209"/>
                <a:gd name="T26" fmla="+- 0 7374 7060"/>
                <a:gd name="T27" fmla="*/ 7374 h 796"/>
                <a:gd name="T28" fmla="+- 0 9148 9121"/>
                <a:gd name="T29" fmla="*/ T28 w 209"/>
                <a:gd name="T30" fmla="+- 0 7439 7060"/>
                <a:gd name="T31" fmla="*/ 7439 h 796"/>
                <a:gd name="T32" fmla="+- 0 9121 9121"/>
                <a:gd name="T33" fmla="*/ T32 w 209"/>
                <a:gd name="T34" fmla="+- 0 7268 7060"/>
                <a:gd name="T35" fmla="*/ 7268 h 796"/>
                <a:gd name="T36" fmla="+- 0 9148 9121"/>
                <a:gd name="T37" fmla="*/ T36 w 209"/>
                <a:gd name="T38" fmla="+- 0 7268 7060"/>
                <a:gd name="T39" fmla="*/ 7268 h 796"/>
                <a:gd name="T40" fmla="+- 0 9121 9121"/>
                <a:gd name="T41" fmla="*/ T40 w 209"/>
                <a:gd name="T42" fmla="+- 0 7230 7060"/>
                <a:gd name="T43" fmla="*/ 7230 h 796"/>
                <a:gd name="T44" fmla="+- 0 9148 9121"/>
                <a:gd name="T45" fmla="*/ T44 w 209"/>
                <a:gd name="T46" fmla="+- 0 7060 7060"/>
                <a:gd name="T47" fmla="*/ 7060 h 796"/>
                <a:gd name="T48" fmla="+- 0 9148 9121"/>
                <a:gd name="T49" fmla="*/ T48 w 209"/>
                <a:gd name="T50" fmla="+- 0 7126 7060"/>
                <a:gd name="T51" fmla="*/ 7126 h 796"/>
                <a:gd name="T52" fmla="+- 0 9181 9121"/>
                <a:gd name="T53" fmla="*/ T52 w 209"/>
                <a:gd name="T54" fmla="+- 0 7789 7060"/>
                <a:gd name="T55" fmla="*/ 7789 h 796"/>
                <a:gd name="T56" fmla="+- 0 9209 9121"/>
                <a:gd name="T57" fmla="*/ T56 w 209"/>
                <a:gd name="T58" fmla="+- 0 7789 7060"/>
                <a:gd name="T59" fmla="*/ 7789 h 796"/>
                <a:gd name="T60" fmla="+- 0 9181 9121"/>
                <a:gd name="T61" fmla="*/ T60 w 209"/>
                <a:gd name="T62" fmla="+- 0 7751 7060"/>
                <a:gd name="T63" fmla="*/ 7751 h 796"/>
                <a:gd name="T64" fmla="+- 0 9209 9121"/>
                <a:gd name="T65" fmla="*/ T64 w 209"/>
                <a:gd name="T66" fmla="+- 0 7582 7060"/>
                <a:gd name="T67" fmla="*/ 7582 h 796"/>
                <a:gd name="T68" fmla="+- 0 9209 9121"/>
                <a:gd name="T69" fmla="*/ T68 w 209"/>
                <a:gd name="T70" fmla="+- 0 7648 7060"/>
                <a:gd name="T71" fmla="*/ 7648 h 796"/>
                <a:gd name="T72" fmla="+- 0 9181 9121"/>
                <a:gd name="T73" fmla="*/ T72 w 209"/>
                <a:gd name="T74" fmla="+- 0 7477 7060"/>
                <a:gd name="T75" fmla="*/ 7477 h 796"/>
                <a:gd name="T76" fmla="+- 0 9209 9121"/>
                <a:gd name="T77" fmla="*/ T76 w 209"/>
                <a:gd name="T78" fmla="+- 0 7477 7060"/>
                <a:gd name="T79" fmla="*/ 7477 h 796"/>
                <a:gd name="T80" fmla="+- 0 9181 9121"/>
                <a:gd name="T81" fmla="*/ T80 w 209"/>
                <a:gd name="T82" fmla="+- 0 7439 7060"/>
                <a:gd name="T83" fmla="*/ 7439 h 796"/>
                <a:gd name="T84" fmla="+- 0 9209 9121"/>
                <a:gd name="T85" fmla="*/ T84 w 209"/>
                <a:gd name="T86" fmla="+- 0 7268 7060"/>
                <a:gd name="T87" fmla="*/ 7268 h 796"/>
                <a:gd name="T88" fmla="+- 0 9209 9121"/>
                <a:gd name="T89" fmla="*/ T88 w 209"/>
                <a:gd name="T90" fmla="+- 0 7334 7060"/>
                <a:gd name="T91" fmla="*/ 7334 h 796"/>
                <a:gd name="T92" fmla="+- 0 9181 9121"/>
                <a:gd name="T93" fmla="*/ T92 w 209"/>
                <a:gd name="T94" fmla="+- 0 7165 7060"/>
                <a:gd name="T95" fmla="*/ 7165 h 796"/>
                <a:gd name="T96" fmla="+- 0 9209 9121"/>
                <a:gd name="T97" fmla="*/ T96 w 209"/>
                <a:gd name="T98" fmla="+- 0 7165 7060"/>
                <a:gd name="T99" fmla="*/ 7165 h 796"/>
                <a:gd name="T100" fmla="+- 0 9181 9121"/>
                <a:gd name="T101" fmla="*/ T100 w 209"/>
                <a:gd name="T102" fmla="+- 0 7126 7060"/>
                <a:gd name="T103" fmla="*/ 7126 h 796"/>
                <a:gd name="T104" fmla="+- 0 9269 9121"/>
                <a:gd name="T105" fmla="*/ T104 w 209"/>
                <a:gd name="T106" fmla="+- 0 7789 7060"/>
                <a:gd name="T107" fmla="*/ 7789 h 796"/>
                <a:gd name="T108" fmla="+- 0 9269 9121"/>
                <a:gd name="T109" fmla="*/ T108 w 209"/>
                <a:gd name="T110" fmla="+- 0 7855 7060"/>
                <a:gd name="T111" fmla="*/ 7855 h 796"/>
                <a:gd name="T112" fmla="+- 0 9241 9121"/>
                <a:gd name="T113" fmla="*/ T112 w 209"/>
                <a:gd name="T114" fmla="+- 0 7685 7060"/>
                <a:gd name="T115" fmla="*/ 7685 h 796"/>
                <a:gd name="T116" fmla="+- 0 9269 9121"/>
                <a:gd name="T117" fmla="*/ T116 w 209"/>
                <a:gd name="T118" fmla="+- 0 7685 7060"/>
                <a:gd name="T119" fmla="*/ 7685 h 796"/>
                <a:gd name="T120" fmla="+- 0 9241 9121"/>
                <a:gd name="T121" fmla="*/ T120 w 209"/>
                <a:gd name="T122" fmla="+- 0 7648 7060"/>
                <a:gd name="T123" fmla="*/ 7648 h 796"/>
                <a:gd name="T124" fmla="+- 0 9269 9121"/>
                <a:gd name="T125" fmla="*/ T124 w 209"/>
                <a:gd name="T126" fmla="+- 0 7477 7060"/>
                <a:gd name="T127" fmla="*/ 7477 h 796"/>
                <a:gd name="T128" fmla="+- 0 9269 9121"/>
                <a:gd name="T129" fmla="*/ T128 w 209"/>
                <a:gd name="T130" fmla="+- 0 7543 7060"/>
                <a:gd name="T131" fmla="*/ 7543 h 796"/>
                <a:gd name="T132" fmla="+- 0 9241 9121"/>
                <a:gd name="T133" fmla="*/ T132 w 209"/>
                <a:gd name="T134" fmla="+- 0 7374 7060"/>
                <a:gd name="T135" fmla="*/ 7374 h 796"/>
                <a:gd name="T136" fmla="+- 0 9269 9121"/>
                <a:gd name="T137" fmla="*/ T136 w 209"/>
                <a:gd name="T138" fmla="+- 0 7374 7060"/>
                <a:gd name="T139" fmla="*/ 7374 h 796"/>
                <a:gd name="T140" fmla="+- 0 9241 9121"/>
                <a:gd name="T141" fmla="*/ T140 w 209"/>
                <a:gd name="T142" fmla="+- 0 7334 7060"/>
                <a:gd name="T143" fmla="*/ 7334 h 796"/>
                <a:gd name="T144" fmla="+- 0 9269 9121"/>
                <a:gd name="T145" fmla="*/ T144 w 209"/>
                <a:gd name="T146" fmla="+- 0 7165 7060"/>
                <a:gd name="T147" fmla="*/ 7165 h 796"/>
                <a:gd name="T148" fmla="+- 0 9269 9121"/>
                <a:gd name="T149" fmla="*/ T148 w 209"/>
                <a:gd name="T150" fmla="+- 0 7230 7060"/>
                <a:gd name="T151" fmla="*/ 7230 h 796"/>
                <a:gd name="T152" fmla="+- 0 9241 9121"/>
                <a:gd name="T153" fmla="*/ T152 w 209"/>
                <a:gd name="T154" fmla="+- 0 7060 7060"/>
                <a:gd name="T155" fmla="*/ 7060 h 796"/>
                <a:gd name="T156" fmla="+- 0 9269 9121"/>
                <a:gd name="T157" fmla="*/ T156 w 209"/>
                <a:gd name="T158" fmla="+- 0 7060 7060"/>
                <a:gd name="T159" fmla="*/ 7060 h 796"/>
                <a:gd name="T160" fmla="+- 0 9302 9121"/>
                <a:gd name="T161" fmla="*/ T160 w 209"/>
                <a:gd name="T162" fmla="+- 0 7855 7060"/>
                <a:gd name="T163" fmla="*/ 7855 h 796"/>
                <a:gd name="T164" fmla="+- 0 9330 9121"/>
                <a:gd name="T165" fmla="*/ T164 w 209"/>
                <a:gd name="T166" fmla="+- 0 7685 7060"/>
                <a:gd name="T167" fmla="*/ 7685 h 796"/>
                <a:gd name="T168" fmla="+- 0 9330 9121"/>
                <a:gd name="T169" fmla="*/ T168 w 209"/>
                <a:gd name="T170" fmla="+- 0 7751 7060"/>
                <a:gd name="T171" fmla="*/ 7751 h 796"/>
                <a:gd name="T172" fmla="+- 0 9302 9121"/>
                <a:gd name="T173" fmla="*/ T172 w 209"/>
                <a:gd name="T174" fmla="+- 0 7582 7060"/>
                <a:gd name="T175" fmla="*/ 7582 h 796"/>
                <a:gd name="T176" fmla="+- 0 9330 9121"/>
                <a:gd name="T177" fmla="*/ T176 w 209"/>
                <a:gd name="T178" fmla="+- 0 7582 7060"/>
                <a:gd name="T179" fmla="*/ 7582 h 796"/>
                <a:gd name="T180" fmla="+- 0 9302 9121"/>
                <a:gd name="T181" fmla="*/ T180 w 209"/>
                <a:gd name="T182" fmla="+- 0 7543 7060"/>
                <a:gd name="T183" fmla="*/ 7543 h 796"/>
                <a:gd name="T184" fmla="+- 0 9330 9121"/>
                <a:gd name="T185" fmla="*/ T184 w 209"/>
                <a:gd name="T186" fmla="+- 0 7374 7060"/>
                <a:gd name="T187" fmla="*/ 7374 h 796"/>
                <a:gd name="T188" fmla="+- 0 9330 9121"/>
                <a:gd name="T189" fmla="*/ T188 w 209"/>
                <a:gd name="T190" fmla="+- 0 7439 7060"/>
                <a:gd name="T191" fmla="*/ 7439 h 796"/>
                <a:gd name="T192" fmla="+- 0 9302 9121"/>
                <a:gd name="T193" fmla="*/ T192 w 209"/>
                <a:gd name="T194" fmla="+- 0 7268 7060"/>
                <a:gd name="T195" fmla="*/ 7268 h 796"/>
                <a:gd name="T196" fmla="+- 0 9330 9121"/>
                <a:gd name="T197" fmla="*/ T196 w 209"/>
                <a:gd name="T198" fmla="+- 0 7268 7060"/>
                <a:gd name="T199" fmla="*/ 7268 h 796"/>
                <a:gd name="T200" fmla="+- 0 9302 9121"/>
                <a:gd name="T201" fmla="*/ T200 w 209"/>
                <a:gd name="T202" fmla="+- 0 7230 7060"/>
                <a:gd name="T203" fmla="*/ 7230 h 796"/>
                <a:gd name="T204" fmla="+- 0 9330 9121"/>
                <a:gd name="T205" fmla="*/ T204 w 209"/>
                <a:gd name="T206" fmla="+- 0 7060 7060"/>
                <a:gd name="T207" fmla="*/ 7060 h 796"/>
                <a:gd name="T208" fmla="+- 0 9330 9121"/>
                <a:gd name="T209" fmla="*/ T208 w 209"/>
                <a:gd name="T210" fmla="+- 0 7126 7060"/>
                <a:gd name="T211" fmla="*/ 7126 h 7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09" h="796">
                  <a:moveTo>
                    <a:pt x="27" y="729"/>
                  </a:moveTo>
                  <a:lnTo>
                    <a:pt x="0" y="729"/>
                  </a:lnTo>
                  <a:lnTo>
                    <a:pt x="0" y="795"/>
                  </a:lnTo>
                  <a:lnTo>
                    <a:pt x="27" y="795"/>
                  </a:lnTo>
                  <a:lnTo>
                    <a:pt x="27" y="729"/>
                  </a:lnTo>
                  <a:moveTo>
                    <a:pt x="27" y="625"/>
                  </a:moveTo>
                  <a:lnTo>
                    <a:pt x="0" y="625"/>
                  </a:lnTo>
                  <a:lnTo>
                    <a:pt x="0" y="691"/>
                  </a:lnTo>
                  <a:lnTo>
                    <a:pt x="27" y="691"/>
                  </a:lnTo>
                  <a:lnTo>
                    <a:pt x="27" y="625"/>
                  </a:lnTo>
                  <a:moveTo>
                    <a:pt x="27" y="522"/>
                  </a:moveTo>
                  <a:lnTo>
                    <a:pt x="0" y="522"/>
                  </a:lnTo>
                  <a:lnTo>
                    <a:pt x="0" y="588"/>
                  </a:lnTo>
                  <a:lnTo>
                    <a:pt x="27" y="588"/>
                  </a:lnTo>
                  <a:lnTo>
                    <a:pt x="27" y="522"/>
                  </a:lnTo>
                  <a:moveTo>
                    <a:pt x="27" y="417"/>
                  </a:moveTo>
                  <a:lnTo>
                    <a:pt x="0" y="417"/>
                  </a:lnTo>
                  <a:lnTo>
                    <a:pt x="0" y="483"/>
                  </a:lnTo>
                  <a:lnTo>
                    <a:pt x="27" y="483"/>
                  </a:lnTo>
                  <a:lnTo>
                    <a:pt x="27" y="417"/>
                  </a:lnTo>
                  <a:moveTo>
                    <a:pt x="27" y="314"/>
                  </a:moveTo>
                  <a:lnTo>
                    <a:pt x="0" y="314"/>
                  </a:lnTo>
                  <a:lnTo>
                    <a:pt x="0" y="379"/>
                  </a:lnTo>
                  <a:lnTo>
                    <a:pt x="27" y="379"/>
                  </a:lnTo>
                  <a:lnTo>
                    <a:pt x="27" y="314"/>
                  </a:lnTo>
                  <a:moveTo>
                    <a:pt x="27" y="208"/>
                  </a:moveTo>
                  <a:lnTo>
                    <a:pt x="0" y="208"/>
                  </a:lnTo>
                  <a:lnTo>
                    <a:pt x="0" y="274"/>
                  </a:lnTo>
                  <a:lnTo>
                    <a:pt x="27" y="274"/>
                  </a:lnTo>
                  <a:lnTo>
                    <a:pt x="27" y="208"/>
                  </a:lnTo>
                  <a:moveTo>
                    <a:pt x="27" y="105"/>
                  </a:moveTo>
                  <a:lnTo>
                    <a:pt x="0" y="105"/>
                  </a:lnTo>
                  <a:lnTo>
                    <a:pt x="0" y="170"/>
                  </a:lnTo>
                  <a:lnTo>
                    <a:pt x="27" y="170"/>
                  </a:lnTo>
                  <a:lnTo>
                    <a:pt x="27" y="105"/>
                  </a:lnTo>
                  <a:moveTo>
                    <a:pt x="27" y="0"/>
                  </a:moveTo>
                  <a:lnTo>
                    <a:pt x="0" y="0"/>
                  </a:lnTo>
                  <a:lnTo>
                    <a:pt x="0" y="66"/>
                  </a:lnTo>
                  <a:lnTo>
                    <a:pt x="27" y="66"/>
                  </a:lnTo>
                  <a:lnTo>
                    <a:pt x="27" y="0"/>
                  </a:lnTo>
                  <a:moveTo>
                    <a:pt x="88" y="729"/>
                  </a:moveTo>
                  <a:lnTo>
                    <a:pt x="60" y="729"/>
                  </a:lnTo>
                  <a:lnTo>
                    <a:pt x="60" y="795"/>
                  </a:lnTo>
                  <a:lnTo>
                    <a:pt x="88" y="795"/>
                  </a:lnTo>
                  <a:lnTo>
                    <a:pt x="88" y="729"/>
                  </a:lnTo>
                  <a:moveTo>
                    <a:pt x="88" y="625"/>
                  </a:moveTo>
                  <a:lnTo>
                    <a:pt x="60" y="625"/>
                  </a:lnTo>
                  <a:lnTo>
                    <a:pt x="60" y="691"/>
                  </a:lnTo>
                  <a:lnTo>
                    <a:pt x="88" y="691"/>
                  </a:lnTo>
                  <a:lnTo>
                    <a:pt x="88" y="625"/>
                  </a:lnTo>
                  <a:moveTo>
                    <a:pt x="88" y="522"/>
                  </a:moveTo>
                  <a:lnTo>
                    <a:pt x="60" y="522"/>
                  </a:lnTo>
                  <a:lnTo>
                    <a:pt x="60" y="588"/>
                  </a:lnTo>
                  <a:lnTo>
                    <a:pt x="88" y="588"/>
                  </a:lnTo>
                  <a:lnTo>
                    <a:pt x="88" y="522"/>
                  </a:lnTo>
                  <a:moveTo>
                    <a:pt x="88" y="417"/>
                  </a:moveTo>
                  <a:lnTo>
                    <a:pt x="60" y="417"/>
                  </a:lnTo>
                  <a:lnTo>
                    <a:pt x="60" y="483"/>
                  </a:lnTo>
                  <a:lnTo>
                    <a:pt x="88" y="483"/>
                  </a:lnTo>
                  <a:lnTo>
                    <a:pt x="88" y="417"/>
                  </a:lnTo>
                  <a:moveTo>
                    <a:pt x="88" y="314"/>
                  </a:moveTo>
                  <a:lnTo>
                    <a:pt x="60" y="314"/>
                  </a:lnTo>
                  <a:lnTo>
                    <a:pt x="60" y="379"/>
                  </a:lnTo>
                  <a:lnTo>
                    <a:pt x="88" y="379"/>
                  </a:lnTo>
                  <a:lnTo>
                    <a:pt x="88" y="314"/>
                  </a:lnTo>
                  <a:moveTo>
                    <a:pt x="88" y="208"/>
                  </a:moveTo>
                  <a:lnTo>
                    <a:pt x="60" y="208"/>
                  </a:lnTo>
                  <a:lnTo>
                    <a:pt x="60" y="274"/>
                  </a:lnTo>
                  <a:lnTo>
                    <a:pt x="88" y="274"/>
                  </a:lnTo>
                  <a:lnTo>
                    <a:pt x="88" y="208"/>
                  </a:lnTo>
                  <a:moveTo>
                    <a:pt x="88" y="105"/>
                  </a:moveTo>
                  <a:lnTo>
                    <a:pt x="60" y="105"/>
                  </a:lnTo>
                  <a:lnTo>
                    <a:pt x="60" y="170"/>
                  </a:lnTo>
                  <a:lnTo>
                    <a:pt x="88" y="170"/>
                  </a:lnTo>
                  <a:lnTo>
                    <a:pt x="88" y="105"/>
                  </a:lnTo>
                  <a:moveTo>
                    <a:pt x="88" y="0"/>
                  </a:moveTo>
                  <a:lnTo>
                    <a:pt x="60" y="0"/>
                  </a:lnTo>
                  <a:lnTo>
                    <a:pt x="60" y="66"/>
                  </a:lnTo>
                  <a:lnTo>
                    <a:pt x="88" y="66"/>
                  </a:lnTo>
                  <a:lnTo>
                    <a:pt x="88" y="0"/>
                  </a:lnTo>
                  <a:moveTo>
                    <a:pt x="148" y="729"/>
                  </a:moveTo>
                  <a:lnTo>
                    <a:pt x="120" y="729"/>
                  </a:lnTo>
                  <a:lnTo>
                    <a:pt x="120" y="795"/>
                  </a:lnTo>
                  <a:lnTo>
                    <a:pt x="148" y="795"/>
                  </a:lnTo>
                  <a:lnTo>
                    <a:pt x="148" y="729"/>
                  </a:lnTo>
                  <a:moveTo>
                    <a:pt x="148" y="625"/>
                  </a:moveTo>
                  <a:lnTo>
                    <a:pt x="120" y="625"/>
                  </a:lnTo>
                  <a:lnTo>
                    <a:pt x="120" y="691"/>
                  </a:lnTo>
                  <a:lnTo>
                    <a:pt x="148" y="691"/>
                  </a:lnTo>
                  <a:lnTo>
                    <a:pt x="148" y="625"/>
                  </a:lnTo>
                  <a:moveTo>
                    <a:pt x="148" y="522"/>
                  </a:moveTo>
                  <a:lnTo>
                    <a:pt x="120" y="522"/>
                  </a:lnTo>
                  <a:lnTo>
                    <a:pt x="120" y="588"/>
                  </a:lnTo>
                  <a:lnTo>
                    <a:pt x="148" y="588"/>
                  </a:lnTo>
                  <a:lnTo>
                    <a:pt x="148" y="522"/>
                  </a:lnTo>
                  <a:moveTo>
                    <a:pt x="148" y="417"/>
                  </a:moveTo>
                  <a:lnTo>
                    <a:pt x="120" y="417"/>
                  </a:lnTo>
                  <a:lnTo>
                    <a:pt x="120" y="483"/>
                  </a:lnTo>
                  <a:lnTo>
                    <a:pt x="148" y="483"/>
                  </a:lnTo>
                  <a:lnTo>
                    <a:pt x="148" y="417"/>
                  </a:lnTo>
                  <a:moveTo>
                    <a:pt x="148" y="314"/>
                  </a:moveTo>
                  <a:lnTo>
                    <a:pt x="120" y="314"/>
                  </a:lnTo>
                  <a:lnTo>
                    <a:pt x="120" y="379"/>
                  </a:lnTo>
                  <a:lnTo>
                    <a:pt x="148" y="379"/>
                  </a:lnTo>
                  <a:lnTo>
                    <a:pt x="148" y="314"/>
                  </a:lnTo>
                  <a:moveTo>
                    <a:pt x="148" y="208"/>
                  </a:moveTo>
                  <a:lnTo>
                    <a:pt x="120" y="208"/>
                  </a:lnTo>
                  <a:lnTo>
                    <a:pt x="120" y="274"/>
                  </a:lnTo>
                  <a:lnTo>
                    <a:pt x="148" y="274"/>
                  </a:lnTo>
                  <a:lnTo>
                    <a:pt x="148" y="208"/>
                  </a:lnTo>
                  <a:moveTo>
                    <a:pt x="148" y="105"/>
                  </a:moveTo>
                  <a:lnTo>
                    <a:pt x="120" y="105"/>
                  </a:lnTo>
                  <a:lnTo>
                    <a:pt x="120" y="170"/>
                  </a:lnTo>
                  <a:lnTo>
                    <a:pt x="148" y="170"/>
                  </a:lnTo>
                  <a:lnTo>
                    <a:pt x="148" y="105"/>
                  </a:lnTo>
                  <a:moveTo>
                    <a:pt x="148" y="0"/>
                  </a:moveTo>
                  <a:lnTo>
                    <a:pt x="120" y="0"/>
                  </a:lnTo>
                  <a:lnTo>
                    <a:pt x="120" y="66"/>
                  </a:lnTo>
                  <a:lnTo>
                    <a:pt x="148" y="66"/>
                  </a:lnTo>
                  <a:lnTo>
                    <a:pt x="148" y="0"/>
                  </a:lnTo>
                  <a:moveTo>
                    <a:pt x="209" y="729"/>
                  </a:moveTo>
                  <a:lnTo>
                    <a:pt x="181" y="729"/>
                  </a:lnTo>
                  <a:lnTo>
                    <a:pt x="181" y="795"/>
                  </a:lnTo>
                  <a:lnTo>
                    <a:pt x="209" y="795"/>
                  </a:lnTo>
                  <a:lnTo>
                    <a:pt x="209" y="729"/>
                  </a:lnTo>
                  <a:moveTo>
                    <a:pt x="209" y="625"/>
                  </a:moveTo>
                  <a:lnTo>
                    <a:pt x="181" y="625"/>
                  </a:lnTo>
                  <a:lnTo>
                    <a:pt x="181" y="691"/>
                  </a:lnTo>
                  <a:lnTo>
                    <a:pt x="209" y="691"/>
                  </a:lnTo>
                  <a:lnTo>
                    <a:pt x="209" y="625"/>
                  </a:lnTo>
                  <a:moveTo>
                    <a:pt x="209" y="522"/>
                  </a:moveTo>
                  <a:lnTo>
                    <a:pt x="181" y="522"/>
                  </a:lnTo>
                  <a:lnTo>
                    <a:pt x="181" y="588"/>
                  </a:lnTo>
                  <a:lnTo>
                    <a:pt x="209" y="588"/>
                  </a:lnTo>
                  <a:lnTo>
                    <a:pt x="209" y="522"/>
                  </a:lnTo>
                  <a:moveTo>
                    <a:pt x="209" y="417"/>
                  </a:moveTo>
                  <a:lnTo>
                    <a:pt x="181" y="417"/>
                  </a:lnTo>
                  <a:lnTo>
                    <a:pt x="181" y="483"/>
                  </a:lnTo>
                  <a:lnTo>
                    <a:pt x="209" y="483"/>
                  </a:lnTo>
                  <a:lnTo>
                    <a:pt x="209" y="417"/>
                  </a:lnTo>
                  <a:moveTo>
                    <a:pt x="209" y="314"/>
                  </a:moveTo>
                  <a:lnTo>
                    <a:pt x="181" y="314"/>
                  </a:lnTo>
                  <a:lnTo>
                    <a:pt x="181" y="379"/>
                  </a:lnTo>
                  <a:lnTo>
                    <a:pt x="209" y="379"/>
                  </a:lnTo>
                  <a:lnTo>
                    <a:pt x="209" y="314"/>
                  </a:lnTo>
                  <a:moveTo>
                    <a:pt x="209" y="208"/>
                  </a:moveTo>
                  <a:lnTo>
                    <a:pt x="181" y="208"/>
                  </a:lnTo>
                  <a:lnTo>
                    <a:pt x="181" y="274"/>
                  </a:lnTo>
                  <a:lnTo>
                    <a:pt x="209" y="274"/>
                  </a:lnTo>
                  <a:lnTo>
                    <a:pt x="209" y="208"/>
                  </a:lnTo>
                  <a:moveTo>
                    <a:pt x="209" y="105"/>
                  </a:moveTo>
                  <a:lnTo>
                    <a:pt x="181" y="105"/>
                  </a:lnTo>
                  <a:lnTo>
                    <a:pt x="181" y="170"/>
                  </a:lnTo>
                  <a:lnTo>
                    <a:pt x="209" y="170"/>
                  </a:lnTo>
                  <a:lnTo>
                    <a:pt x="209" y="105"/>
                  </a:lnTo>
                  <a:moveTo>
                    <a:pt x="209" y="0"/>
                  </a:moveTo>
                  <a:lnTo>
                    <a:pt x="181" y="0"/>
                  </a:lnTo>
                  <a:lnTo>
                    <a:pt x="181" y="66"/>
                  </a:lnTo>
                  <a:lnTo>
                    <a:pt x="209" y="66"/>
                  </a:lnTo>
                  <a:lnTo>
                    <a:pt x="209" y="0"/>
                  </a:lnTo>
                </a:path>
              </a:pathLst>
            </a:custGeom>
            <a:solidFill>
              <a:srgbClr val="75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3" name="Line 9"/>
            <p:cNvSpPr>
              <a:spLocks noChangeShapeType="1"/>
            </p:cNvSpPr>
            <p:nvPr/>
          </p:nvSpPr>
          <p:spPr bwMode="auto">
            <a:xfrm>
              <a:off x="10118" y="6950"/>
              <a:ext cx="0" cy="839"/>
            </a:xfrm>
            <a:prstGeom prst="line">
              <a:avLst/>
            </a:prstGeom>
            <a:noFill/>
            <a:ln w="13716">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Line 10"/>
            <p:cNvSpPr>
              <a:spLocks noChangeShapeType="1"/>
            </p:cNvSpPr>
            <p:nvPr/>
          </p:nvSpPr>
          <p:spPr bwMode="auto">
            <a:xfrm>
              <a:off x="10174" y="6950"/>
              <a:ext cx="0" cy="839"/>
            </a:xfrm>
            <a:prstGeom prst="line">
              <a:avLst/>
            </a:prstGeom>
            <a:noFill/>
            <a:ln w="14478">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AutoShape 11"/>
            <p:cNvSpPr>
              <a:spLocks/>
            </p:cNvSpPr>
            <p:nvPr/>
          </p:nvSpPr>
          <p:spPr bwMode="auto">
            <a:xfrm>
              <a:off x="10230" y="6950"/>
              <a:ext cx="54" cy="839"/>
            </a:xfrm>
            <a:custGeom>
              <a:avLst/>
              <a:gdLst>
                <a:gd name="T0" fmla="+- 0 10230 10230"/>
                <a:gd name="T1" fmla="*/ T0 w 54"/>
                <a:gd name="T2" fmla="+- 0 6950 6950"/>
                <a:gd name="T3" fmla="*/ 6950 h 839"/>
                <a:gd name="T4" fmla="+- 0 10230 10230"/>
                <a:gd name="T5" fmla="*/ T4 w 54"/>
                <a:gd name="T6" fmla="+- 0 7789 6950"/>
                <a:gd name="T7" fmla="*/ 7789 h 839"/>
                <a:gd name="T8" fmla="+- 0 10284 10230"/>
                <a:gd name="T9" fmla="*/ T8 w 54"/>
                <a:gd name="T10" fmla="+- 0 6950 6950"/>
                <a:gd name="T11" fmla="*/ 6950 h 839"/>
                <a:gd name="T12" fmla="+- 0 10284 10230"/>
                <a:gd name="T13" fmla="*/ T12 w 54"/>
                <a:gd name="T14" fmla="+- 0 7789 6950"/>
                <a:gd name="T15" fmla="*/ 7789 h 839"/>
              </a:gdLst>
              <a:ahLst/>
              <a:cxnLst>
                <a:cxn ang="0">
                  <a:pos x="T1" y="T3"/>
                </a:cxn>
                <a:cxn ang="0">
                  <a:pos x="T5" y="T7"/>
                </a:cxn>
                <a:cxn ang="0">
                  <a:pos x="T9" y="T11"/>
                </a:cxn>
                <a:cxn ang="0">
                  <a:pos x="T13" y="T15"/>
                </a:cxn>
              </a:cxnLst>
              <a:rect l="0" t="0" r="r" b="b"/>
              <a:pathLst>
                <a:path w="54" h="839">
                  <a:moveTo>
                    <a:pt x="0" y="0"/>
                  </a:moveTo>
                  <a:lnTo>
                    <a:pt x="0" y="839"/>
                  </a:lnTo>
                  <a:moveTo>
                    <a:pt x="54" y="0"/>
                  </a:moveTo>
                  <a:lnTo>
                    <a:pt x="54" y="839"/>
                  </a:lnTo>
                </a:path>
              </a:pathLst>
            </a:custGeom>
            <a:noFill/>
            <a:ln w="13716">
              <a:solidFill>
                <a:srgbClr val="75CE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Line 12"/>
            <p:cNvSpPr>
              <a:spLocks noChangeShapeType="1"/>
            </p:cNvSpPr>
            <p:nvPr/>
          </p:nvSpPr>
          <p:spPr bwMode="auto">
            <a:xfrm>
              <a:off x="9829" y="7121"/>
              <a:ext cx="175" cy="0"/>
            </a:xfrm>
            <a:prstGeom prst="line">
              <a:avLst/>
            </a:prstGeom>
            <a:noFill/>
            <a:ln w="21336">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7" name="Line 13"/>
            <p:cNvSpPr>
              <a:spLocks noChangeShapeType="1"/>
            </p:cNvSpPr>
            <p:nvPr/>
          </p:nvSpPr>
          <p:spPr bwMode="auto">
            <a:xfrm>
              <a:off x="9829" y="7197"/>
              <a:ext cx="175" cy="0"/>
            </a:xfrm>
            <a:prstGeom prst="line">
              <a:avLst/>
            </a:prstGeom>
            <a:noFill/>
            <a:ln w="20574">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14"/>
            <p:cNvSpPr>
              <a:spLocks/>
            </p:cNvSpPr>
            <p:nvPr/>
          </p:nvSpPr>
          <p:spPr bwMode="auto">
            <a:xfrm>
              <a:off x="9829" y="7273"/>
              <a:ext cx="176" cy="155"/>
            </a:xfrm>
            <a:custGeom>
              <a:avLst/>
              <a:gdLst>
                <a:gd name="T0" fmla="+- 0 9829 9829"/>
                <a:gd name="T1" fmla="*/ T0 w 176"/>
                <a:gd name="T2" fmla="+- 0 7273 7273"/>
                <a:gd name="T3" fmla="*/ 7273 h 155"/>
                <a:gd name="T4" fmla="+- 0 10004 9829"/>
                <a:gd name="T5" fmla="*/ T4 w 176"/>
                <a:gd name="T6" fmla="+- 0 7273 7273"/>
                <a:gd name="T7" fmla="*/ 7273 h 155"/>
                <a:gd name="T8" fmla="+- 0 9829 9829"/>
                <a:gd name="T9" fmla="*/ T8 w 176"/>
                <a:gd name="T10" fmla="+- 0 7351 7273"/>
                <a:gd name="T11" fmla="*/ 7351 h 155"/>
                <a:gd name="T12" fmla="+- 0 10004 9829"/>
                <a:gd name="T13" fmla="*/ T12 w 176"/>
                <a:gd name="T14" fmla="+- 0 7351 7273"/>
                <a:gd name="T15" fmla="*/ 7351 h 155"/>
                <a:gd name="T16" fmla="+- 0 9829 9829"/>
                <a:gd name="T17" fmla="*/ T16 w 176"/>
                <a:gd name="T18" fmla="+- 0 7428 7273"/>
                <a:gd name="T19" fmla="*/ 7428 h 155"/>
                <a:gd name="T20" fmla="+- 0 10004 9829"/>
                <a:gd name="T21" fmla="*/ T20 w 176"/>
                <a:gd name="T22" fmla="+- 0 7428 7273"/>
                <a:gd name="T23" fmla="*/ 7428 h 155"/>
              </a:gdLst>
              <a:ahLst/>
              <a:cxnLst>
                <a:cxn ang="0">
                  <a:pos x="T1" y="T3"/>
                </a:cxn>
                <a:cxn ang="0">
                  <a:pos x="T5" y="T7"/>
                </a:cxn>
                <a:cxn ang="0">
                  <a:pos x="T9" y="T11"/>
                </a:cxn>
                <a:cxn ang="0">
                  <a:pos x="T13" y="T15"/>
                </a:cxn>
                <a:cxn ang="0">
                  <a:pos x="T17" y="T19"/>
                </a:cxn>
                <a:cxn ang="0">
                  <a:pos x="T21" y="T23"/>
                </a:cxn>
              </a:cxnLst>
              <a:rect l="0" t="0" r="r" b="b"/>
              <a:pathLst>
                <a:path w="176" h="155">
                  <a:moveTo>
                    <a:pt x="0" y="0"/>
                  </a:moveTo>
                  <a:lnTo>
                    <a:pt x="175" y="0"/>
                  </a:lnTo>
                  <a:moveTo>
                    <a:pt x="0" y="78"/>
                  </a:moveTo>
                  <a:lnTo>
                    <a:pt x="175" y="78"/>
                  </a:lnTo>
                  <a:moveTo>
                    <a:pt x="0" y="155"/>
                  </a:moveTo>
                  <a:lnTo>
                    <a:pt x="175" y="155"/>
                  </a:lnTo>
                </a:path>
              </a:pathLst>
            </a:custGeom>
            <a:noFill/>
            <a:ln w="21336">
              <a:solidFill>
                <a:srgbClr val="75CE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9" name="Line 15"/>
            <p:cNvSpPr>
              <a:spLocks noChangeShapeType="1"/>
            </p:cNvSpPr>
            <p:nvPr/>
          </p:nvSpPr>
          <p:spPr bwMode="auto">
            <a:xfrm>
              <a:off x="9829" y="7505"/>
              <a:ext cx="175" cy="0"/>
            </a:xfrm>
            <a:prstGeom prst="line">
              <a:avLst/>
            </a:prstGeom>
            <a:noFill/>
            <a:ln w="20574">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AutoShape 16"/>
            <p:cNvSpPr>
              <a:spLocks/>
            </p:cNvSpPr>
            <p:nvPr/>
          </p:nvSpPr>
          <p:spPr bwMode="auto">
            <a:xfrm>
              <a:off x="9439" y="7323"/>
              <a:ext cx="252" cy="341"/>
            </a:xfrm>
            <a:custGeom>
              <a:avLst/>
              <a:gdLst>
                <a:gd name="T0" fmla="+- 0 9499 9439"/>
                <a:gd name="T1" fmla="*/ T0 w 252"/>
                <a:gd name="T2" fmla="+- 0 7604 7324"/>
                <a:gd name="T3" fmla="*/ 7604 h 341"/>
                <a:gd name="T4" fmla="+- 0 9439 9439"/>
                <a:gd name="T5" fmla="*/ T4 w 252"/>
                <a:gd name="T6" fmla="+- 0 7604 7324"/>
                <a:gd name="T7" fmla="*/ 7604 h 341"/>
                <a:gd name="T8" fmla="+- 0 9439 9439"/>
                <a:gd name="T9" fmla="*/ T8 w 252"/>
                <a:gd name="T10" fmla="+- 0 7664 7324"/>
                <a:gd name="T11" fmla="*/ 7664 h 341"/>
                <a:gd name="T12" fmla="+- 0 9499 9439"/>
                <a:gd name="T13" fmla="*/ T12 w 252"/>
                <a:gd name="T14" fmla="+- 0 7664 7324"/>
                <a:gd name="T15" fmla="*/ 7664 h 341"/>
                <a:gd name="T16" fmla="+- 0 9499 9439"/>
                <a:gd name="T17" fmla="*/ T16 w 252"/>
                <a:gd name="T18" fmla="+- 0 7604 7324"/>
                <a:gd name="T19" fmla="*/ 7604 h 341"/>
                <a:gd name="T20" fmla="+- 0 9499 9439"/>
                <a:gd name="T21" fmla="*/ T20 w 252"/>
                <a:gd name="T22" fmla="+- 0 7511 7324"/>
                <a:gd name="T23" fmla="*/ 7511 h 341"/>
                <a:gd name="T24" fmla="+- 0 9439 9439"/>
                <a:gd name="T25" fmla="*/ T24 w 252"/>
                <a:gd name="T26" fmla="+- 0 7511 7324"/>
                <a:gd name="T27" fmla="*/ 7511 h 341"/>
                <a:gd name="T28" fmla="+- 0 9439 9439"/>
                <a:gd name="T29" fmla="*/ T28 w 252"/>
                <a:gd name="T30" fmla="+- 0 7571 7324"/>
                <a:gd name="T31" fmla="*/ 7571 h 341"/>
                <a:gd name="T32" fmla="+- 0 9499 9439"/>
                <a:gd name="T33" fmla="*/ T32 w 252"/>
                <a:gd name="T34" fmla="+- 0 7571 7324"/>
                <a:gd name="T35" fmla="*/ 7571 h 341"/>
                <a:gd name="T36" fmla="+- 0 9499 9439"/>
                <a:gd name="T37" fmla="*/ T36 w 252"/>
                <a:gd name="T38" fmla="+- 0 7511 7324"/>
                <a:gd name="T39" fmla="*/ 7511 h 341"/>
                <a:gd name="T40" fmla="+- 0 9499 9439"/>
                <a:gd name="T41" fmla="*/ T40 w 252"/>
                <a:gd name="T42" fmla="+- 0 7417 7324"/>
                <a:gd name="T43" fmla="*/ 7417 h 341"/>
                <a:gd name="T44" fmla="+- 0 9439 9439"/>
                <a:gd name="T45" fmla="*/ T44 w 252"/>
                <a:gd name="T46" fmla="+- 0 7417 7324"/>
                <a:gd name="T47" fmla="*/ 7417 h 341"/>
                <a:gd name="T48" fmla="+- 0 9439 9439"/>
                <a:gd name="T49" fmla="*/ T48 w 252"/>
                <a:gd name="T50" fmla="+- 0 7477 7324"/>
                <a:gd name="T51" fmla="*/ 7477 h 341"/>
                <a:gd name="T52" fmla="+- 0 9499 9439"/>
                <a:gd name="T53" fmla="*/ T52 w 252"/>
                <a:gd name="T54" fmla="+- 0 7477 7324"/>
                <a:gd name="T55" fmla="*/ 7477 h 341"/>
                <a:gd name="T56" fmla="+- 0 9499 9439"/>
                <a:gd name="T57" fmla="*/ T56 w 252"/>
                <a:gd name="T58" fmla="+- 0 7417 7324"/>
                <a:gd name="T59" fmla="*/ 7417 h 341"/>
                <a:gd name="T60" fmla="+- 0 9499 9439"/>
                <a:gd name="T61" fmla="*/ T60 w 252"/>
                <a:gd name="T62" fmla="+- 0 7324 7324"/>
                <a:gd name="T63" fmla="*/ 7324 h 341"/>
                <a:gd name="T64" fmla="+- 0 9439 9439"/>
                <a:gd name="T65" fmla="*/ T64 w 252"/>
                <a:gd name="T66" fmla="+- 0 7324 7324"/>
                <a:gd name="T67" fmla="*/ 7324 h 341"/>
                <a:gd name="T68" fmla="+- 0 9439 9439"/>
                <a:gd name="T69" fmla="*/ T68 w 252"/>
                <a:gd name="T70" fmla="+- 0 7384 7324"/>
                <a:gd name="T71" fmla="*/ 7384 h 341"/>
                <a:gd name="T72" fmla="+- 0 9499 9439"/>
                <a:gd name="T73" fmla="*/ T72 w 252"/>
                <a:gd name="T74" fmla="+- 0 7384 7324"/>
                <a:gd name="T75" fmla="*/ 7384 h 341"/>
                <a:gd name="T76" fmla="+- 0 9499 9439"/>
                <a:gd name="T77" fmla="*/ T76 w 252"/>
                <a:gd name="T78" fmla="+- 0 7324 7324"/>
                <a:gd name="T79" fmla="*/ 7324 h 341"/>
                <a:gd name="T80" fmla="+- 0 9595 9439"/>
                <a:gd name="T81" fmla="*/ T80 w 252"/>
                <a:gd name="T82" fmla="+- 0 7604 7324"/>
                <a:gd name="T83" fmla="*/ 7604 h 341"/>
                <a:gd name="T84" fmla="+- 0 9535 9439"/>
                <a:gd name="T85" fmla="*/ T84 w 252"/>
                <a:gd name="T86" fmla="+- 0 7604 7324"/>
                <a:gd name="T87" fmla="*/ 7604 h 341"/>
                <a:gd name="T88" fmla="+- 0 9535 9439"/>
                <a:gd name="T89" fmla="*/ T88 w 252"/>
                <a:gd name="T90" fmla="+- 0 7664 7324"/>
                <a:gd name="T91" fmla="*/ 7664 h 341"/>
                <a:gd name="T92" fmla="+- 0 9595 9439"/>
                <a:gd name="T93" fmla="*/ T92 w 252"/>
                <a:gd name="T94" fmla="+- 0 7664 7324"/>
                <a:gd name="T95" fmla="*/ 7664 h 341"/>
                <a:gd name="T96" fmla="+- 0 9595 9439"/>
                <a:gd name="T97" fmla="*/ T96 w 252"/>
                <a:gd name="T98" fmla="+- 0 7604 7324"/>
                <a:gd name="T99" fmla="*/ 7604 h 341"/>
                <a:gd name="T100" fmla="+- 0 9595 9439"/>
                <a:gd name="T101" fmla="*/ T100 w 252"/>
                <a:gd name="T102" fmla="+- 0 7511 7324"/>
                <a:gd name="T103" fmla="*/ 7511 h 341"/>
                <a:gd name="T104" fmla="+- 0 9535 9439"/>
                <a:gd name="T105" fmla="*/ T104 w 252"/>
                <a:gd name="T106" fmla="+- 0 7511 7324"/>
                <a:gd name="T107" fmla="*/ 7511 h 341"/>
                <a:gd name="T108" fmla="+- 0 9535 9439"/>
                <a:gd name="T109" fmla="*/ T108 w 252"/>
                <a:gd name="T110" fmla="+- 0 7571 7324"/>
                <a:gd name="T111" fmla="*/ 7571 h 341"/>
                <a:gd name="T112" fmla="+- 0 9595 9439"/>
                <a:gd name="T113" fmla="*/ T112 w 252"/>
                <a:gd name="T114" fmla="+- 0 7571 7324"/>
                <a:gd name="T115" fmla="*/ 7571 h 341"/>
                <a:gd name="T116" fmla="+- 0 9595 9439"/>
                <a:gd name="T117" fmla="*/ T116 w 252"/>
                <a:gd name="T118" fmla="+- 0 7511 7324"/>
                <a:gd name="T119" fmla="*/ 7511 h 341"/>
                <a:gd name="T120" fmla="+- 0 9595 9439"/>
                <a:gd name="T121" fmla="*/ T120 w 252"/>
                <a:gd name="T122" fmla="+- 0 7417 7324"/>
                <a:gd name="T123" fmla="*/ 7417 h 341"/>
                <a:gd name="T124" fmla="+- 0 9535 9439"/>
                <a:gd name="T125" fmla="*/ T124 w 252"/>
                <a:gd name="T126" fmla="+- 0 7417 7324"/>
                <a:gd name="T127" fmla="*/ 7417 h 341"/>
                <a:gd name="T128" fmla="+- 0 9535 9439"/>
                <a:gd name="T129" fmla="*/ T128 w 252"/>
                <a:gd name="T130" fmla="+- 0 7477 7324"/>
                <a:gd name="T131" fmla="*/ 7477 h 341"/>
                <a:gd name="T132" fmla="+- 0 9595 9439"/>
                <a:gd name="T133" fmla="*/ T132 w 252"/>
                <a:gd name="T134" fmla="+- 0 7477 7324"/>
                <a:gd name="T135" fmla="*/ 7477 h 341"/>
                <a:gd name="T136" fmla="+- 0 9595 9439"/>
                <a:gd name="T137" fmla="*/ T136 w 252"/>
                <a:gd name="T138" fmla="+- 0 7417 7324"/>
                <a:gd name="T139" fmla="*/ 7417 h 341"/>
                <a:gd name="T140" fmla="+- 0 9595 9439"/>
                <a:gd name="T141" fmla="*/ T140 w 252"/>
                <a:gd name="T142" fmla="+- 0 7324 7324"/>
                <a:gd name="T143" fmla="*/ 7324 h 341"/>
                <a:gd name="T144" fmla="+- 0 9535 9439"/>
                <a:gd name="T145" fmla="*/ T144 w 252"/>
                <a:gd name="T146" fmla="+- 0 7324 7324"/>
                <a:gd name="T147" fmla="*/ 7324 h 341"/>
                <a:gd name="T148" fmla="+- 0 9535 9439"/>
                <a:gd name="T149" fmla="*/ T148 w 252"/>
                <a:gd name="T150" fmla="+- 0 7384 7324"/>
                <a:gd name="T151" fmla="*/ 7384 h 341"/>
                <a:gd name="T152" fmla="+- 0 9595 9439"/>
                <a:gd name="T153" fmla="*/ T152 w 252"/>
                <a:gd name="T154" fmla="+- 0 7384 7324"/>
                <a:gd name="T155" fmla="*/ 7384 h 341"/>
                <a:gd name="T156" fmla="+- 0 9595 9439"/>
                <a:gd name="T157" fmla="*/ T156 w 252"/>
                <a:gd name="T158" fmla="+- 0 7324 7324"/>
                <a:gd name="T159" fmla="*/ 7324 h 341"/>
                <a:gd name="T160" fmla="+- 0 9691 9439"/>
                <a:gd name="T161" fmla="*/ T160 w 252"/>
                <a:gd name="T162" fmla="+- 0 7604 7324"/>
                <a:gd name="T163" fmla="*/ 7604 h 341"/>
                <a:gd name="T164" fmla="+- 0 9630 9439"/>
                <a:gd name="T165" fmla="*/ T164 w 252"/>
                <a:gd name="T166" fmla="+- 0 7604 7324"/>
                <a:gd name="T167" fmla="*/ 7604 h 341"/>
                <a:gd name="T168" fmla="+- 0 9630 9439"/>
                <a:gd name="T169" fmla="*/ T168 w 252"/>
                <a:gd name="T170" fmla="+- 0 7664 7324"/>
                <a:gd name="T171" fmla="*/ 7664 h 341"/>
                <a:gd name="T172" fmla="+- 0 9691 9439"/>
                <a:gd name="T173" fmla="*/ T172 w 252"/>
                <a:gd name="T174" fmla="+- 0 7664 7324"/>
                <a:gd name="T175" fmla="*/ 7664 h 341"/>
                <a:gd name="T176" fmla="+- 0 9691 9439"/>
                <a:gd name="T177" fmla="*/ T176 w 252"/>
                <a:gd name="T178" fmla="+- 0 7604 7324"/>
                <a:gd name="T179" fmla="*/ 7604 h 341"/>
                <a:gd name="T180" fmla="+- 0 9691 9439"/>
                <a:gd name="T181" fmla="*/ T180 w 252"/>
                <a:gd name="T182" fmla="+- 0 7511 7324"/>
                <a:gd name="T183" fmla="*/ 7511 h 341"/>
                <a:gd name="T184" fmla="+- 0 9630 9439"/>
                <a:gd name="T185" fmla="*/ T184 w 252"/>
                <a:gd name="T186" fmla="+- 0 7511 7324"/>
                <a:gd name="T187" fmla="*/ 7511 h 341"/>
                <a:gd name="T188" fmla="+- 0 9630 9439"/>
                <a:gd name="T189" fmla="*/ T188 w 252"/>
                <a:gd name="T190" fmla="+- 0 7571 7324"/>
                <a:gd name="T191" fmla="*/ 7571 h 341"/>
                <a:gd name="T192" fmla="+- 0 9691 9439"/>
                <a:gd name="T193" fmla="*/ T192 w 252"/>
                <a:gd name="T194" fmla="+- 0 7571 7324"/>
                <a:gd name="T195" fmla="*/ 7571 h 341"/>
                <a:gd name="T196" fmla="+- 0 9691 9439"/>
                <a:gd name="T197" fmla="*/ T196 w 252"/>
                <a:gd name="T198" fmla="+- 0 7511 7324"/>
                <a:gd name="T199" fmla="*/ 7511 h 341"/>
                <a:gd name="T200" fmla="+- 0 9691 9439"/>
                <a:gd name="T201" fmla="*/ T200 w 252"/>
                <a:gd name="T202" fmla="+- 0 7417 7324"/>
                <a:gd name="T203" fmla="*/ 7417 h 341"/>
                <a:gd name="T204" fmla="+- 0 9630 9439"/>
                <a:gd name="T205" fmla="*/ T204 w 252"/>
                <a:gd name="T206" fmla="+- 0 7417 7324"/>
                <a:gd name="T207" fmla="*/ 7417 h 341"/>
                <a:gd name="T208" fmla="+- 0 9630 9439"/>
                <a:gd name="T209" fmla="*/ T208 w 252"/>
                <a:gd name="T210" fmla="+- 0 7477 7324"/>
                <a:gd name="T211" fmla="*/ 7477 h 341"/>
                <a:gd name="T212" fmla="+- 0 9691 9439"/>
                <a:gd name="T213" fmla="*/ T212 w 252"/>
                <a:gd name="T214" fmla="+- 0 7477 7324"/>
                <a:gd name="T215" fmla="*/ 7477 h 341"/>
                <a:gd name="T216" fmla="+- 0 9691 9439"/>
                <a:gd name="T217" fmla="*/ T216 w 252"/>
                <a:gd name="T218" fmla="+- 0 7417 7324"/>
                <a:gd name="T219" fmla="*/ 7417 h 341"/>
                <a:gd name="T220" fmla="+- 0 9691 9439"/>
                <a:gd name="T221" fmla="*/ T220 w 252"/>
                <a:gd name="T222" fmla="+- 0 7324 7324"/>
                <a:gd name="T223" fmla="*/ 7324 h 341"/>
                <a:gd name="T224" fmla="+- 0 9630 9439"/>
                <a:gd name="T225" fmla="*/ T224 w 252"/>
                <a:gd name="T226" fmla="+- 0 7324 7324"/>
                <a:gd name="T227" fmla="*/ 7324 h 341"/>
                <a:gd name="T228" fmla="+- 0 9630 9439"/>
                <a:gd name="T229" fmla="*/ T228 w 252"/>
                <a:gd name="T230" fmla="+- 0 7384 7324"/>
                <a:gd name="T231" fmla="*/ 7384 h 341"/>
                <a:gd name="T232" fmla="+- 0 9691 9439"/>
                <a:gd name="T233" fmla="*/ T232 w 252"/>
                <a:gd name="T234" fmla="+- 0 7384 7324"/>
                <a:gd name="T235" fmla="*/ 7384 h 341"/>
                <a:gd name="T236" fmla="+- 0 9691 9439"/>
                <a:gd name="T237" fmla="*/ T236 w 252"/>
                <a:gd name="T238" fmla="+- 0 7324 7324"/>
                <a:gd name="T239" fmla="*/ 7324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2" h="341">
                  <a:moveTo>
                    <a:pt x="60" y="280"/>
                  </a:moveTo>
                  <a:lnTo>
                    <a:pt x="0" y="280"/>
                  </a:lnTo>
                  <a:lnTo>
                    <a:pt x="0" y="340"/>
                  </a:lnTo>
                  <a:lnTo>
                    <a:pt x="60" y="340"/>
                  </a:lnTo>
                  <a:lnTo>
                    <a:pt x="60" y="280"/>
                  </a:lnTo>
                  <a:moveTo>
                    <a:pt x="60" y="187"/>
                  </a:moveTo>
                  <a:lnTo>
                    <a:pt x="0" y="187"/>
                  </a:lnTo>
                  <a:lnTo>
                    <a:pt x="0" y="247"/>
                  </a:lnTo>
                  <a:lnTo>
                    <a:pt x="60" y="247"/>
                  </a:lnTo>
                  <a:lnTo>
                    <a:pt x="60" y="187"/>
                  </a:lnTo>
                  <a:moveTo>
                    <a:pt x="60" y="93"/>
                  </a:moveTo>
                  <a:lnTo>
                    <a:pt x="0" y="93"/>
                  </a:lnTo>
                  <a:lnTo>
                    <a:pt x="0" y="153"/>
                  </a:lnTo>
                  <a:lnTo>
                    <a:pt x="60" y="153"/>
                  </a:lnTo>
                  <a:lnTo>
                    <a:pt x="60" y="93"/>
                  </a:lnTo>
                  <a:moveTo>
                    <a:pt x="60" y="0"/>
                  </a:moveTo>
                  <a:lnTo>
                    <a:pt x="0" y="0"/>
                  </a:lnTo>
                  <a:lnTo>
                    <a:pt x="0" y="60"/>
                  </a:lnTo>
                  <a:lnTo>
                    <a:pt x="60" y="60"/>
                  </a:lnTo>
                  <a:lnTo>
                    <a:pt x="60" y="0"/>
                  </a:lnTo>
                  <a:moveTo>
                    <a:pt x="156" y="280"/>
                  </a:moveTo>
                  <a:lnTo>
                    <a:pt x="96" y="280"/>
                  </a:lnTo>
                  <a:lnTo>
                    <a:pt x="96" y="340"/>
                  </a:lnTo>
                  <a:lnTo>
                    <a:pt x="156" y="340"/>
                  </a:lnTo>
                  <a:lnTo>
                    <a:pt x="156" y="280"/>
                  </a:lnTo>
                  <a:moveTo>
                    <a:pt x="156" y="187"/>
                  </a:moveTo>
                  <a:lnTo>
                    <a:pt x="96" y="187"/>
                  </a:lnTo>
                  <a:lnTo>
                    <a:pt x="96" y="247"/>
                  </a:lnTo>
                  <a:lnTo>
                    <a:pt x="156" y="247"/>
                  </a:lnTo>
                  <a:lnTo>
                    <a:pt x="156" y="187"/>
                  </a:lnTo>
                  <a:moveTo>
                    <a:pt x="156" y="93"/>
                  </a:moveTo>
                  <a:lnTo>
                    <a:pt x="96" y="93"/>
                  </a:lnTo>
                  <a:lnTo>
                    <a:pt x="96" y="153"/>
                  </a:lnTo>
                  <a:lnTo>
                    <a:pt x="156" y="153"/>
                  </a:lnTo>
                  <a:lnTo>
                    <a:pt x="156" y="93"/>
                  </a:lnTo>
                  <a:moveTo>
                    <a:pt x="156" y="0"/>
                  </a:moveTo>
                  <a:lnTo>
                    <a:pt x="96" y="0"/>
                  </a:lnTo>
                  <a:lnTo>
                    <a:pt x="96" y="60"/>
                  </a:lnTo>
                  <a:lnTo>
                    <a:pt x="156" y="60"/>
                  </a:lnTo>
                  <a:lnTo>
                    <a:pt x="156" y="0"/>
                  </a:lnTo>
                  <a:moveTo>
                    <a:pt x="252" y="280"/>
                  </a:moveTo>
                  <a:lnTo>
                    <a:pt x="191" y="280"/>
                  </a:lnTo>
                  <a:lnTo>
                    <a:pt x="191" y="340"/>
                  </a:lnTo>
                  <a:lnTo>
                    <a:pt x="252" y="340"/>
                  </a:lnTo>
                  <a:lnTo>
                    <a:pt x="252" y="280"/>
                  </a:lnTo>
                  <a:moveTo>
                    <a:pt x="252" y="187"/>
                  </a:moveTo>
                  <a:lnTo>
                    <a:pt x="191" y="187"/>
                  </a:lnTo>
                  <a:lnTo>
                    <a:pt x="191" y="247"/>
                  </a:lnTo>
                  <a:lnTo>
                    <a:pt x="252" y="247"/>
                  </a:lnTo>
                  <a:lnTo>
                    <a:pt x="252" y="187"/>
                  </a:lnTo>
                  <a:moveTo>
                    <a:pt x="252" y="93"/>
                  </a:moveTo>
                  <a:lnTo>
                    <a:pt x="191" y="93"/>
                  </a:lnTo>
                  <a:lnTo>
                    <a:pt x="191" y="153"/>
                  </a:lnTo>
                  <a:lnTo>
                    <a:pt x="252" y="153"/>
                  </a:lnTo>
                  <a:lnTo>
                    <a:pt x="252" y="93"/>
                  </a:lnTo>
                  <a:moveTo>
                    <a:pt x="252" y="0"/>
                  </a:moveTo>
                  <a:lnTo>
                    <a:pt x="191" y="0"/>
                  </a:lnTo>
                  <a:lnTo>
                    <a:pt x="191" y="60"/>
                  </a:lnTo>
                  <a:lnTo>
                    <a:pt x="252" y="60"/>
                  </a:lnTo>
                  <a:lnTo>
                    <a:pt x="252" y="0"/>
                  </a:lnTo>
                </a:path>
              </a:pathLst>
            </a:custGeom>
            <a:solidFill>
              <a:srgbClr val="75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1" name="Line 17"/>
            <p:cNvSpPr>
              <a:spLocks noChangeShapeType="1"/>
            </p:cNvSpPr>
            <p:nvPr/>
          </p:nvSpPr>
          <p:spPr bwMode="auto">
            <a:xfrm>
              <a:off x="10645" y="7340"/>
              <a:ext cx="0" cy="372"/>
            </a:xfrm>
            <a:prstGeom prst="line">
              <a:avLst/>
            </a:prstGeom>
            <a:noFill/>
            <a:ln w="7620">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2" name="Line 18"/>
            <p:cNvSpPr>
              <a:spLocks noChangeShapeType="1"/>
            </p:cNvSpPr>
            <p:nvPr/>
          </p:nvSpPr>
          <p:spPr bwMode="auto">
            <a:xfrm>
              <a:off x="10678" y="7340"/>
              <a:ext cx="0" cy="372"/>
            </a:xfrm>
            <a:prstGeom prst="line">
              <a:avLst/>
            </a:prstGeom>
            <a:noFill/>
            <a:ln w="6858">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3" name="Line 19"/>
            <p:cNvSpPr>
              <a:spLocks noChangeShapeType="1"/>
            </p:cNvSpPr>
            <p:nvPr/>
          </p:nvSpPr>
          <p:spPr bwMode="auto">
            <a:xfrm>
              <a:off x="10711" y="7340"/>
              <a:ext cx="0" cy="372"/>
            </a:xfrm>
            <a:prstGeom prst="line">
              <a:avLst/>
            </a:prstGeom>
            <a:noFill/>
            <a:ln w="7620">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4" name="Line 20"/>
            <p:cNvSpPr>
              <a:spLocks noChangeShapeType="1"/>
            </p:cNvSpPr>
            <p:nvPr/>
          </p:nvSpPr>
          <p:spPr bwMode="auto">
            <a:xfrm>
              <a:off x="10414" y="7219"/>
              <a:ext cx="0" cy="575"/>
            </a:xfrm>
            <a:prstGeom prst="line">
              <a:avLst/>
            </a:prstGeom>
            <a:noFill/>
            <a:ln w="13716">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5" name="Line 21"/>
            <p:cNvSpPr>
              <a:spLocks noChangeShapeType="1"/>
            </p:cNvSpPr>
            <p:nvPr/>
          </p:nvSpPr>
          <p:spPr bwMode="auto">
            <a:xfrm>
              <a:off x="9016" y="7475"/>
              <a:ext cx="2871" cy="0"/>
            </a:xfrm>
            <a:prstGeom prst="line">
              <a:avLst/>
            </a:prstGeom>
            <a:noFill/>
            <a:ln w="17526">
              <a:solidFill>
                <a:srgbClr val="003AD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6" name="AutoShape 22"/>
            <p:cNvSpPr>
              <a:spLocks/>
            </p:cNvSpPr>
            <p:nvPr/>
          </p:nvSpPr>
          <p:spPr bwMode="auto">
            <a:xfrm>
              <a:off x="9181" y="7463"/>
              <a:ext cx="2657" cy="794"/>
            </a:xfrm>
            <a:custGeom>
              <a:avLst/>
              <a:gdLst>
                <a:gd name="T0" fmla="+- 0 9633 9181"/>
                <a:gd name="T1" fmla="*/ T0 w 2657"/>
                <a:gd name="T2" fmla="+- 0 7672 7463"/>
                <a:gd name="T3" fmla="*/ 7672 h 794"/>
                <a:gd name="T4" fmla="+- 0 9493 9181"/>
                <a:gd name="T5" fmla="*/ T4 w 2657"/>
                <a:gd name="T6" fmla="+- 0 7698 7463"/>
                <a:gd name="T7" fmla="*/ 7698 h 794"/>
                <a:gd name="T8" fmla="+- 0 9315 9181"/>
                <a:gd name="T9" fmla="*/ T8 w 2657"/>
                <a:gd name="T10" fmla="+- 0 7723 7463"/>
                <a:gd name="T11" fmla="*/ 7723 h 794"/>
                <a:gd name="T12" fmla="+- 0 9181 9181"/>
                <a:gd name="T13" fmla="*/ T12 w 2657"/>
                <a:gd name="T14" fmla="+- 0 7806 7463"/>
                <a:gd name="T15" fmla="*/ 7806 h 794"/>
                <a:gd name="T16" fmla="+- 0 9258 9181"/>
                <a:gd name="T17" fmla="*/ T16 w 2657"/>
                <a:gd name="T18" fmla="+- 0 8216 7463"/>
                <a:gd name="T19" fmla="*/ 8216 h 794"/>
                <a:gd name="T20" fmla="+- 0 9468 9181"/>
                <a:gd name="T21" fmla="*/ T20 w 2657"/>
                <a:gd name="T22" fmla="+- 0 8257 7463"/>
                <a:gd name="T23" fmla="*/ 8257 h 794"/>
                <a:gd name="T24" fmla="+- 0 9628 9181"/>
                <a:gd name="T25" fmla="*/ T24 w 2657"/>
                <a:gd name="T26" fmla="+- 0 7854 7463"/>
                <a:gd name="T27" fmla="*/ 7854 h 794"/>
                <a:gd name="T28" fmla="+- 0 9184 9181"/>
                <a:gd name="T29" fmla="*/ T28 w 2657"/>
                <a:gd name="T30" fmla="+- 0 7818 7463"/>
                <a:gd name="T31" fmla="*/ 7818 h 794"/>
                <a:gd name="T32" fmla="+- 0 9184 9181"/>
                <a:gd name="T33" fmla="*/ T32 w 2657"/>
                <a:gd name="T34" fmla="+- 0 8216 7463"/>
                <a:gd name="T35" fmla="*/ 8216 h 794"/>
                <a:gd name="T36" fmla="+- 0 11530 9181"/>
                <a:gd name="T37" fmla="*/ T36 w 2657"/>
                <a:gd name="T38" fmla="+- 0 7543 7463"/>
                <a:gd name="T39" fmla="*/ 7543 h 794"/>
                <a:gd name="T40" fmla="+- 0 11454 9181"/>
                <a:gd name="T41" fmla="*/ T40 w 2657"/>
                <a:gd name="T42" fmla="+- 0 7535 7463"/>
                <a:gd name="T43" fmla="*/ 7535 h 794"/>
                <a:gd name="T44" fmla="+- 0 11402 9181"/>
                <a:gd name="T45" fmla="*/ T44 w 2657"/>
                <a:gd name="T46" fmla="+- 0 7482 7463"/>
                <a:gd name="T47" fmla="*/ 7482 h 794"/>
                <a:gd name="T48" fmla="+- 0 11274 9181"/>
                <a:gd name="T49" fmla="*/ T48 w 2657"/>
                <a:gd name="T50" fmla="+- 0 7525 7463"/>
                <a:gd name="T51" fmla="*/ 7525 h 794"/>
                <a:gd name="T52" fmla="+- 0 9581 9181"/>
                <a:gd name="T53" fmla="*/ T52 w 2657"/>
                <a:gd name="T54" fmla="+- 0 7535 7463"/>
                <a:gd name="T55" fmla="*/ 7535 h 794"/>
                <a:gd name="T56" fmla="+- 0 9587 9181"/>
                <a:gd name="T57" fmla="*/ T56 w 2657"/>
                <a:gd name="T58" fmla="+- 0 7568 7463"/>
                <a:gd name="T59" fmla="*/ 7568 h 794"/>
                <a:gd name="T60" fmla="+- 0 9665 9181"/>
                <a:gd name="T61" fmla="*/ T60 w 2657"/>
                <a:gd name="T62" fmla="+- 0 7651 7463"/>
                <a:gd name="T63" fmla="*/ 7651 h 794"/>
                <a:gd name="T64" fmla="+- 0 9722 9181"/>
                <a:gd name="T65" fmla="*/ T64 w 2657"/>
                <a:gd name="T66" fmla="+- 0 7809 7463"/>
                <a:gd name="T67" fmla="*/ 7809 h 794"/>
                <a:gd name="T68" fmla="+- 0 9830 9181"/>
                <a:gd name="T69" fmla="*/ T68 w 2657"/>
                <a:gd name="T70" fmla="+- 0 7860 7463"/>
                <a:gd name="T71" fmla="*/ 7860 h 794"/>
                <a:gd name="T72" fmla="+- 0 9895 9181"/>
                <a:gd name="T73" fmla="*/ T72 w 2657"/>
                <a:gd name="T74" fmla="+- 0 7868 7463"/>
                <a:gd name="T75" fmla="*/ 7868 h 794"/>
                <a:gd name="T76" fmla="+- 0 10054 9181"/>
                <a:gd name="T77" fmla="*/ T76 w 2657"/>
                <a:gd name="T78" fmla="+- 0 7820 7463"/>
                <a:gd name="T79" fmla="*/ 7820 h 794"/>
                <a:gd name="T80" fmla="+- 0 10150 9181"/>
                <a:gd name="T81" fmla="*/ T80 w 2657"/>
                <a:gd name="T82" fmla="+- 0 8112 7463"/>
                <a:gd name="T83" fmla="*/ 8112 h 794"/>
                <a:gd name="T84" fmla="+- 0 10171 9181"/>
                <a:gd name="T85" fmla="*/ T84 w 2657"/>
                <a:gd name="T86" fmla="+- 0 7839 7463"/>
                <a:gd name="T87" fmla="*/ 7839 h 794"/>
                <a:gd name="T88" fmla="+- 0 10229 9181"/>
                <a:gd name="T89" fmla="*/ T88 w 2657"/>
                <a:gd name="T90" fmla="+- 0 7808 7463"/>
                <a:gd name="T91" fmla="*/ 7808 h 794"/>
                <a:gd name="T92" fmla="+- 0 10292 9181"/>
                <a:gd name="T93" fmla="*/ T92 w 2657"/>
                <a:gd name="T94" fmla="+- 0 7814 7463"/>
                <a:gd name="T95" fmla="*/ 7814 h 794"/>
                <a:gd name="T96" fmla="+- 0 10338 9181"/>
                <a:gd name="T97" fmla="*/ T96 w 2657"/>
                <a:gd name="T98" fmla="+- 0 7854 7463"/>
                <a:gd name="T99" fmla="*/ 7854 h 794"/>
                <a:gd name="T100" fmla="+- 0 10409 9181"/>
                <a:gd name="T101" fmla="*/ T100 w 2657"/>
                <a:gd name="T102" fmla="+- 0 8100 7463"/>
                <a:gd name="T103" fmla="*/ 8100 h 794"/>
                <a:gd name="T104" fmla="+- 0 10464 9181"/>
                <a:gd name="T105" fmla="*/ T104 w 2657"/>
                <a:gd name="T106" fmla="+- 0 7815 7463"/>
                <a:gd name="T107" fmla="*/ 7815 h 794"/>
                <a:gd name="T108" fmla="+- 0 10590 9181"/>
                <a:gd name="T109" fmla="*/ T108 w 2657"/>
                <a:gd name="T110" fmla="+- 0 7864 7463"/>
                <a:gd name="T111" fmla="*/ 7864 h 794"/>
                <a:gd name="T112" fmla="+- 0 10660 9181"/>
                <a:gd name="T113" fmla="*/ T112 w 2657"/>
                <a:gd name="T114" fmla="+- 0 7865 7463"/>
                <a:gd name="T115" fmla="*/ 7865 h 794"/>
                <a:gd name="T116" fmla="+- 0 10701 9181"/>
                <a:gd name="T117" fmla="*/ T116 w 2657"/>
                <a:gd name="T118" fmla="+- 0 7815 7463"/>
                <a:gd name="T119" fmla="*/ 7815 h 794"/>
                <a:gd name="T120" fmla="+- 0 10898 9181"/>
                <a:gd name="T121" fmla="*/ T120 w 2657"/>
                <a:gd name="T122" fmla="+- 0 7799 7463"/>
                <a:gd name="T123" fmla="*/ 7799 h 794"/>
                <a:gd name="T124" fmla="+- 0 11002 9181"/>
                <a:gd name="T125" fmla="*/ T124 w 2657"/>
                <a:gd name="T126" fmla="+- 0 8105 7463"/>
                <a:gd name="T127" fmla="*/ 8105 h 794"/>
                <a:gd name="T128" fmla="+- 0 11099 9181"/>
                <a:gd name="T129" fmla="*/ T128 w 2657"/>
                <a:gd name="T130" fmla="+- 0 7792 7463"/>
                <a:gd name="T131" fmla="*/ 7792 h 794"/>
                <a:gd name="T132" fmla="+- 0 11194 9181"/>
                <a:gd name="T133" fmla="*/ T132 w 2657"/>
                <a:gd name="T134" fmla="+- 0 8098 7463"/>
                <a:gd name="T135" fmla="*/ 8098 h 794"/>
                <a:gd name="T136" fmla="+- 0 11454 9181"/>
                <a:gd name="T137" fmla="*/ T136 w 2657"/>
                <a:gd name="T138" fmla="+- 0 7813 7463"/>
                <a:gd name="T139" fmla="*/ 7813 h 794"/>
                <a:gd name="T140" fmla="+- 0 11477 9181"/>
                <a:gd name="T141" fmla="*/ T140 w 2657"/>
                <a:gd name="T142" fmla="+- 0 7592 7463"/>
                <a:gd name="T143" fmla="*/ 7592 h 794"/>
                <a:gd name="T144" fmla="+- 0 11510 9181"/>
                <a:gd name="T145" fmla="*/ T144 w 2657"/>
                <a:gd name="T146" fmla="+- 0 7584 7463"/>
                <a:gd name="T147" fmla="*/ 7584 h 794"/>
                <a:gd name="T148" fmla="+- 0 11549 9181"/>
                <a:gd name="T149" fmla="*/ T148 w 2657"/>
                <a:gd name="T150" fmla="+- 0 7578 7463"/>
                <a:gd name="T151" fmla="*/ 7578 h 794"/>
                <a:gd name="T152" fmla="+- 0 11560 9181"/>
                <a:gd name="T153" fmla="*/ T152 w 2657"/>
                <a:gd name="T154" fmla="+- 0 7558 7463"/>
                <a:gd name="T155" fmla="*/ 7558 h 794"/>
                <a:gd name="T156" fmla="+- 0 11266 9181"/>
                <a:gd name="T157" fmla="*/ T156 w 2657"/>
                <a:gd name="T158" fmla="+- 0 7840 7463"/>
                <a:gd name="T159" fmla="*/ 7840 h 794"/>
                <a:gd name="T160" fmla="+- 0 11837 9181"/>
                <a:gd name="T161" fmla="*/ T160 w 2657"/>
                <a:gd name="T162" fmla="+- 0 7782 7463"/>
                <a:gd name="T163" fmla="*/ 7782 h 794"/>
                <a:gd name="T164" fmla="+- 0 11802 9181"/>
                <a:gd name="T165" fmla="*/ T164 w 2657"/>
                <a:gd name="T166" fmla="+- 0 7762 7463"/>
                <a:gd name="T167" fmla="*/ 7762 h 794"/>
                <a:gd name="T168" fmla="+- 0 11637 9181"/>
                <a:gd name="T169" fmla="*/ T168 w 2657"/>
                <a:gd name="T170" fmla="+- 0 7704 7463"/>
                <a:gd name="T171" fmla="*/ 7704 h 794"/>
                <a:gd name="T172" fmla="+- 0 11480 9181"/>
                <a:gd name="T173" fmla="*/ T172 w 2657"/>
                <a:gd name="T174" fmla="+- 0 7646 7463"/>
                <a:gd name="T175" fmla="*/ 7646 h 794"/>
                <a:gd name="T176" fmla="+- 0 11467 9181"/>
                <a:gd name="T177" fmla="*/ T176 w 2657"/>
                <a:gd name="T178" fmla="+- 0 7624 7463"/>
                <a:gd name="T179" fmla="*/ 7624 h 794"/>
                <a:gd name="T180" fmla="+- 0 11470 9181"/>
                <a:gd name="T181" fmla="*/ T180 w 2657"/>
                <a:gd name="T182" fmla="+- 0 7818 7463"/>
                <a:gd name="T183" fmla="*/ 7818 h 794"/>
                <a:gd name="T184" fmla="+- 0 11538 9181"/>
                <a:gd name="T185" fmla="*/ T184 w 2657"/>
                <a:gd name="T186" fmla="+- 0 7826 7463"/>
                <a:gd name="T187" fmla="*/ 7826 h 794"/>
                <a:gd name="T188" fmla="+- 0 11687 9181"/>
                <a:gd name="T189" fmla="*/ T188 w 2657"/>
                <a:gd name="T190" fmla="+- 0 8144 7463"/>
                <a:gd name="T191" fmla="*/ 8144 h 794"/>
                <a:gd name="T192" fmla="+- 0 11795 9181"/>
                <a:gd name="T193" fmla="*/ T192 w 2657"/>
                <a:gd name="T194" fmla="+- 0 7828 7463"/>
                <a:gd name="T195" fmla="*/ 7828 h 794"/>
                <a:gd name="T196" fmla="+- 0 11832 9181"/>
                <a:gd name="T197" fmla="*/ T196 w 2657"/>
                <a:gd name="T198" fmla="+- 0 7807 7463"/>
                <a:gd name="T199" fmla="*/ 7807 h 7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657" h="794">
                  <a:moveTo>
                    <a:pt x="484" y="362"/>
                  </a:moveTo>
                  <a:lnTo>
                    <a:pt x="484" y="188"/>
                  </a:lnTo>
                  <a:lnTo>
                    <a:pt x="452" y="209"/>
                  </a:lnTo>
                  <a:lnTo>
                    <a:pt x="398" y="221"/>
                  </a:lnTo>
                  <a:lnTo>
                    <a:pt x="341" y="230"/>
                  </a:lnTo>
                  <a:lnTo>
                    <a:pt x="312" y="235"/>
                  </a:lnTo>
                  <a:lnTo>
                    <a:pt x="285" y="240"/>
                  </a:lnTo>
                  <a:lnTo>
                    <a:pt x="209" y="249"/>
                  </a:lnTo>
                  <a:lnTo>
                    <a:pt x="134" y="260"/>
                  </a:lnTo>
                  <a:lnTo>
                    <a:pt x="63" y="285"/>
                  </a:lnTo>
                  <a:lnTo>
                    <a:pt x="3" y="331"/>
                  </a:lnTo>
                  <a:lnTo>
                    <a:pt x="0" y="343"/>
                  </a:lnTo>
                  <a:lnTo>
                    <a:pt x="3" y="355"/>
                  </a:lnTo>
                  <a:lnTo>
                    <a:pt x="3" y="753"/>
                  </a:lnTo>
                  <a:lnTo>
                    <a:pt x="77" y="753"/>
                  </a:lnTo>
                  <a:lnTo>
                    <a:pt x="77" y="416"/>
                  </a:lnTo>
                  <a:lnTo>
                    <a:pt x="287" y="416"/>
                  </a:lnTo>
                  <a:lnTo>
                    <a:pt x="287" y="794"/>
                  </a:lnTo>
                  <a:lnTo>
                    <a:pt x="442" y="794"/>
                  </a:lnTo>
                  <a:lnTo>
                    <a:pt x="442" y="391"/>
                  </a:lnTo>
                  <a:lnTo>
                    <a:pt x="447" y="391"/>
                  </a:lnTo>
                  <a:lnTo>
                    <a:pt x="484" y="362"/>
                  </a:lnTo>
                  <a:close/>
                  <a:moveTo>
                    <a:pt x="3" y="753"/>
                  </a:moveTo>
                  <a:lnTo>
                    <a:pt x="3" y="355"/>
                  </a:lnTo>
                  <a:lnTo>
                    <a:pt x="0" y="355"/>
                  </a:lnTo>
                  <a:lnTo>
                    <a:pt x="0" y="753"/>
                  </a:lnTo>
                  <a:lnTo>
                    <a:pt x="3" y="753"/>
                  </a:lnTo>
                  <a:close/>
                  <a:moveTo>
                    <a:pt x="2379" y="95"/>
                  </a:moveTo>
                  <a:lnTo>
                    <a:pt x="2373" y="86"/>
                  </a:lnTo>
                  <a:lnTo>
                    <a:pt x="2349" y="80"/>
                  </a:lnTo>
                  <a:lnTo>
                    <a:pt x="2323" y="76"/>
                  </a:lnTo>
                  <a:lnTo>
                    <a:pt x="2295" y="74"/>
                  </a:lnTo>
                  <a:lnTo>
                    <a:pt x="2273" y="72"/>
                  </a:lnTo>
                  <a:lnTo>
                    <a:pt x="2266" y="72"/>
                  </a:lnTo>
                  <a:lnTo>
                    <a:pt x="2265" y="69"/>
                  </a:lnTo>
                  <a:lnTo>
                    <a:pt x="2221" y="19"/>
                  </a:lnTo>
                  <a:lnTo>
                    <a:pt x="2181" y="0"/>
                  </a:lnTo>
                  <a:lnTo>
                    <a:pt x="2139" y="14"/>
                  </a:lnTo>
                  <a:lnTo>
                    <a:pt x="2093" y="62"/>
                  </a:lnTo>
                  <a:lnTo>
                    <a:pt x="2092" y="65"/>
                  </a:lnTo>
                  <a:lnTo>
                    <a:pt x="403" y="69"/>
                  </a:lnTo>
                  <a:lnTo>
                    <a:pt x="400" y="72"/>
                  </a:lnTo>
                  <a:lnTo>
                    <a:pt x="395" y="80"/>
                  </a:lnTo>
                  <a:lnTo>
                    <a:pt x="393" y="92"/>
                  </a:lnTo>
                  <a:lnTo>
                    <a:pt x="406" y="105"/>
                  </a:lnTo>
                  <a:lnTo>
                    <a:pt x="419" y="113"/>
                  </a:lnTo>
                  <a:lnTo>
                    <a:pt x="479" y="158"/>
                  </a:lnTo>
                  <a:lnTo>
                    <a:pt x="484" y="188"/>
                  </a:lnTo>
                  <a:lnTo>
                    <a:pt x="484" y="362"/>
                  </a:lnTo>
                  <a:lnTo>
                    <a:pt x="490" y="358"/>
                  </a:lnTo>
                  <a:lnTo>
                    <a:pt x="541" y="346"/>
                  </a:lnTo>
                  <a:lnTo>
                    <a:pt x="593" y="354"/>
                  </a:lnTo>
                  <a:lnTo>
                    <a:pt x="640" y="381"/>
                  </a:lnTo>
                  <a:lnTo>
                    <a:pt x="649" y="397"/>
                  </a:lnTo>
                  <a:lnTo>
                    <a:pt x="649" y="649"/>
                  </a:lnTo>
                  <a:lnTo>
                    <a:pt x="714" y="649"/>
                  </a:lnTo>
                  <a:lnTo>
                    <a:pt x="714" y="405"/>
                  </a:lnTo>
                  <a:lnTo>
                    <a:pt x="756" y="357"/>
                  </a:lnTo>
                  <a:lnTo>
                    <a:pt x="816" y="340"/>
                  </a:lnTo>
                  <a:lnTo>
                    <a:pt x="873" y="357"/>
                  </a:lnTo>
                  <a:lnTo>
                    <a:pt x="911" y="409"/>
                  </a:lnTo>
                  <a:lnTo>
                    <a:pt x="911" y="649"/>
                  </a:lnTo>
                  <a:lnTo>
                    <a:pt x="969" y="649"/>
                  </a:lnTo>
                  <a:lnTo>
                    <a:pt x="969" y="399"/>
                  </a:lnTo>
                  <a:lnTo>
                    <a:pt x="973" y="393"/>
                  </a:lnTo>
                  <a:lnTo>
                    <a:pt x="990" y="376"/>
                  </a:lnTo>
                  <a:lnTo>
                    <a:pt x="1007" y="363"/>
                  </a:lnTo>
                  <a:lnTo>
                    <a:pt x="1025" y="354"/>
                  </a:lnTo>
                  <a:lnTo>
                    <a:pt x="1048" y="345"/>
                  </a:lnTo>
                  <a:lnTo>
                    <a:pt x="1067" y="343"/>
                  </a:lnTo>
                  <a:lnTo>
                    <a:pt x="1090" y="344"/>
                  </a:lnTo>
                  <a:lnTo>
                    <a:pt x="1111" y="351"/>
                  </a:lnTo>
                  <a:lnTo>
                    <a:pt x="1129" y="360"/>
                  </a:lnTo>
                  <a:lnTo>
                    <a:pt x="1144" y="373"/>
                  </a:lnTo>
                  <a:lnTo>
                    <a:pt x="1157" y="391"/>
                  </a:lnTo>
                  <a:lnTo>
                    <a:pt x="1159" y="393"/>
                  </a:lnTo>
                  <a:lnTo>
                    <a:pt x="1159" y="637"/>
                  </a:lnTo>
                  <a:lnTo>
                    <a:pt x="1228" y="637"/>
                  </a:lnTo>
                  <a:lnTo>
                    <a:pt x="1228" y="385"/>
                  </a:lnTo>
                  <a:lnTo>
                    <a:pt x="1236" y="378"/>
                  </a:lnTo>
                  <a:lnTo>
                    <a:pt x="1283" y="352"/>
                  </a:lnTo>
                  <a:lnTo>
                    <a:pt x="1328" y="348"/>
                  </a:lnTo>
                  <a:lnTo>
                    <a:pt x="1370" y="365"/>
                  </a:lnTo>
                  <a:lnTo>
                    <a:pt x="1409" y="401"/>
                  </a:lnTo>
                  <a:lnTo>
                    <a:pt x="1409" y="642"/>
                  </a:lnTo>
                  <a:lnTo>
                    <a:pt x="1479" y="642"/>
                  </a:lnTo>
                  <a:lnTo>
                    <a:pt x="1479" y="402"/>
                  </a:lnTo>
                  <a:lnTo>
                    <a:pt x="1482" y="402"/>
                  </a:lnTo>
                  <a:lnTo>
                    <a:pt x="1485" y="398"/>
                  </a:lnTo>
                  <a:lnTo>
                    <a:pt x="1520" y="352"/>
                  </a:lnTo>
                  <a:lnTo>
                    <a:pt x="1582" y="326"/>
                  </a:lnTo>
                  <a:lnTo>
                    <a:pt x="1653" y="321"/>
                  </a:lnTo>
                  <a:lnTo>
                    <a:pt x="1717" y="336"/>
                  </a:lnTo>
                  <a:lnTo>
                    <a:pt x="1758" y="371"/>
                  </a:lnTo>
                  <a:lnTo>
                    <a:pt x="1758" y="642"/>
                  </a:lnTo>
                  <a:lnTo>
                    <a:pt x="1821" y="642"/>
                  </a:lnTo>
                  <a:lnTo>
                    <a:pt x="1821" y="372"/>
                  </a:lnTo>
                  <a:lnTo>
                    <a:pt x="1869" y="342"/>
                  </a:lnTo>
                  <a:lnTo>
                    <a:pt x="1918" y="329"/>
                  </a:lnTo>
                  <a:lnTo>
                    <a:pt x="1967" y="338"/>
                  </a:lnTo>
                  <a:lnTo>
                    <a:pt x="2013" y="373"/>
                  </a:lnTo>
                  <a:lnTo>
                    <a:pt x="2013" y="635"/>
                  </a:lnTo>
                  <a:lnTo>
                    <a:pt x="2085" y="635"/>
                  </a:lnTo>
                  <a:lnTo>
                    <a:pt x="2085" y="362"/>
                  </a:lnTo>
                  <a:lnTo>
                    <a:pt x="2273" y="350"/>
                  </a:lnTo>
                  <a:lnTo>
                    <a:pt x="2285" y="354"/>
                  </a:lnTo>
                  <a:lnTo>
                    <a:pt x="2285" y="143"/>
                  </a:lnTo>
                  <a:lnTo>
                    <a:pt x="2296" y="129"/>
                  </a:lnTo>
                  <a:lnTo>
                    <a:pt x="2307" y="127"/>
                  </a:lnTo>
                  <a:lnTo>
                    <a:pt x="2317" y="122"/>
                  </a:lnTo>
                  <a:lnTo>
                    <a:pt x="2329" y="121"/>
                  </a:lnTo>
                  <a:lnTo>
                    <a:pt x="2346" y="116"/>
                  </a:lnTo>
                  <a:lnTo>
                    <a:pt x="2352" y="117"/>
                  </a:lnTo>
                  <a:lnTo>
                    <a:pt x="2368" y="115"/>
                  </a:lnTo>
                  <a:lnTo>
                    <a:pt x="2371" y="113"/>
                  </a:lnTo>
                  <a:lnTo>
                    <a:pt x="2375" y="105"/>
                  </a:lnTo>
                  <a:lnTo>
                    <a:pt x="2379" y="95"/>
                  </a:lnTo>
                  <a:close/>
                  <a:moveTo>
                    <a:pt x="2088" y="377"/>
                  </a:moveTo>
                  <a:lnTo>
                    <a:pt x="2085" y="362"/>
                  </a:lnTo>
                  <a:lnTo>
                    <a:pt x="2085" y="377"/>
                  </a:lnTo>
                  <a:lnTo>
                    <a:pt x="2088" y="377"/>
                  </a:lnTo>
                  <a:close/>
                  <a:moveTo>
                    <a:pt x="2657" y="327"/>
                  </a:moveTo>
                  <a:lnTo>
                    <a:pt x="2656" y="319"/>
                  </a:lnTo>
                  <a:lnTo>
                    <a:pt x="2647" y="309"/>
                  </a:lnTo>
                  <a:lnTo>
                    <a:pt x="2633" y="302"/>
                  </a:lnTo>
                  <a:lnTo>
                    <a:pt x="2621" y="299"/>
                  </a:lnTo>
                  <a:lnTo>
                    <a:pt x="2604" y="294"/>
                  </a:lnTo>
                  <a:lnTo>
                    <a:pt x="2530" y="268"/>
                  </a:lnTo>
                  <a:lnTo>
                    <a:pt x="2456" y="241"/>
                  </a:lnTo>
                  <a:lnTo>
                    <a:pt x="2382" y="213"/>
                  </a:lnTo>
                  <a:lnTo>
                    <a:pt x="2309" y="186"/>
                  </a:lnTo>
                  <a:lnTo>
                    <a:pt x="2299" y="183"/>
                  </a:lnTo>
                  <a:lnTo>
                    <a:pt x="2296" y="182"/>
                  </a:lnTo>
                  <a:lnTo>
                    <a:pt x="2292" y="175"/>
                  </a:lnTo>
                  <a:lnTo>
                    <a:pt x="2286" y="161"/>
                  </a:lnTo>
                  <a:lnTo>
                    <a:pt x="2285" y="143"/>
                  </a:lnTo>
                  <a:lnTo>
                    <a:pt x="2285" y="354"/>
                  </a:lnTo>
                  <a:lnTo>
                    <a:pt x="2289" y="355"/>
                  </a:lnTo>
                  <a:lnTo>
                    <a:pt x="2289" y="671"/>
                  </a:lnTo>
                  <a:lnTo>
                    <a:pt x="2357" y="671"/>
                  </a:lnTo>
                  <a:lnTo>
                    <a:pt x="2357" y="363"/>
                  </a:lnTo>
                  <a:lnTo>
                    <a:pt x="2382" y="357"/>
                  </a:lnTo>
                  <a:lnTo>
                    <a:pt x="2506" y="363"/>
                  </a:lnTo>
                  <a:lnTo>
                    <a:pt x="2506" y="681"/>
                  </a:lnTo>
                  <a:lnTo>
                    <a:pt x="2585" y="681"/>
                  </a:lnTo>
                  <a:lnTo>
                    <a:pt x="2585" y="365"/>
                  </a:lnTo>
                  <a:lnTo>
                    <a:pt x="2614" y="365"/>
                  </a:lnTo>
                  <a:lnTo>
                    <a:pt x="2640" y="357"/>
                  </a:lnTo>
                  <a:lnTo>
                    <a:pt x="2646" y="351"/>
                  </a:lnTo>
                  <a:lnTo>
                    <a:pt x="2651" y="344"/>
                  </a:lnTo>
                  <a:lnTo>
                    <a:pt x="2656" y="336"/>
                  </a:lnTo>
                  <a:lnTo>
                    <a:pt x="2657" y="327"/>
                  </a:lnTo>
                  <a:close/>
                </a:path>
              </a:pathLst>
            </a:custGeom>
            <a:solidFill>
              <a:srgbClr val="D8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 name="Line 23"/>
            <p:cNvSpPr>
              <a:spLocks noChangeShapeType="1"/>
            </p:cNvSpPr>
            <p:nvPr/>
          </p:nvSpPr>
          <p:spPr bwMode="auto">
            <a:xfrm>
              <a:off x="9692" y="7552"/>
              <a:ext cx="1461" cy="0"/>
            </a:xfrm>
            <a:prstGeom prst="line">
              <a:avLst/>
            </a:prstGeom>
            <a:noFill/>
            <a:ln w="12192">
              <a:solidFill>
                <a:srgbClr val="E8656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8" name="Line 24"/>
            <p:cNvSpPr>
              <a:spLocks noChangeShapeType="1"/>
            </p:cNvSpPr>
            <p:nvPr/>
          </p:nvSpPr>
          <p:spPr bwMode="auto">
            <a:xfrm>
              <a:off x="11828" y="7894"/>
              <a:ext cx="0" cy="334"/>
            </a:xfrm>
            <a:prstGeom prst="line">
              <a:avLst/>
            </a:prstGeom>
            <a:noFill/>
            <a:ln w="27432">
              <a:solidFill>
                <a:srgbClr val="75CE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9" name="AutoShape 25"/>
            <p:cNvSpPr>
              <a:spLocks/>
            </p:cNvSpPr>
            <p:nvPr/>
          </p:nvSpPr>
          <p:spPr bwMode="auto">
            <a:xfrm>
              <a:off x="9194" y="8155"/>
              <a:ext cx="2656" cy="368"/>
            </a:xfrm>
            <a:custGeom>
              <a:avLst/>
              <a:gdLst>
                <a:gd name="T0" fmla="+- 0 11836 9194"/>
                <a:gd name="T1" fmla="*/ T0 w 2656"/>
                <a:gd name="T2" fmla="+- 0 8214 8155"/>
                <a:gd name="T3" fmla="*/ 8214 h 368"/>
                <a:gd name="T4" fmla="+- 0 9529 9194"/>
                <a:gd name="T5" fmla="*/ T4 w 2656"/>
                <a:gd name="T6" fmla="+- 0 8214 8155"/>
                <a:gd name="T7" fmla="*/ 8214 h 368"/>
                <a:gd name="T8" fmla="+- 0 9529 9194"/>
                <a:gd name="T9" fmla="*/ T8 w 2656"/>
                <a:gd name="T10" fmla="+- 0 8155 8155"/>
                <a:gd name="T11" fmla="*/ 8155 h 368"/>
                <a:gd name="T12" fmla="+- 0 9196 9194"/>
                <a:gd name="T13" fmla="*/ T12 w 2656"/>
                <a:gd name="T14" fmla="+- 0 8155 8155"/>
                <a:gd name="T15" fmla="*/ 8155 h 368"/>
                <a:gd name="T16" fmla="+- 0 9196 9194"/>
                <a:gd name="T17" fmla="*/ T16 w 2656"/>
                <a:gd name="T18" fmla="+- 0 8214 8155"/>
                <a:gd name="T19" fmla="*/ 8214 h 368"/>
                <a:gd name="T20" fmla="+- 0 9194 9194"/>
                <a:gd name="T21" fmla="*/ T20 w 2656"/>
                <a:gd name="T22" fmla="+- 0 8214 8155"/>
                <a:gd name="T23" fmla="*/ 8214 h 368"/>
                <a:gd name="T24" fmla="+- 0 9194 9194"/>
                <a:gd name="T25" fmla="*/ T24 w 2656"/>
                <a:gd name="T26" fmla="+- 0 8522 8155"/>
                <a:gd name="T27" fmla="*/ 8522 h 368"/>
                <a:gd name="T28" fmla="+- 0 11785 9194"/>
                <a:gd name="T29" fmla="*/ T28 w 2656"/>
                <a:gd name="T30" fmla="+- 0 8518 8155"/>
                <a:gd name="T31" fmla="*/ 8518 h 368"/>
                <a:gd name="T32" fmla="+- 0 11785 9194"/>
                <a:gd name="T33" fmla="*/ T32 w 2656"/>
                <a:gd name="T34" fmla="+- 0 8272 8155"/>
                <a:gd name="T35" fmla="*/ 8272 h 368"/>
                <a:gd name="T36" fmla="+- 0 11836 9194"/>
                <a:gd name="T37" fmla="*/ T36 w 2656"/>
                <a:gd name="T38" fmla="+- 0 8214 8155"/>
                <a:gd name="T39" fmla="*/ 8214 h 368"/>
                <a:gd name="T40" fmla="+- 0 11850 9194"/>
                <a:gd name="T41" fmla="*/ T40 w 2656"/>
                <a:gd name="T42" fmla="+- 0 8449 8155"/>
                <a:gd name="T43" fmla="*/ 8449 h 368"/>
                <a:gd name="T44" fmla="+- 0 11785 9194"/>
                <a:gd name="T45" fmla="*/ T44 w 2656"/>
                <a:gd name="T46" fmla="+- 0 8322 8155"/>
                <a:gd name="T47" fmla="*/ 8322 h 368"/>
                <a:gd name="T48" fmla="+- 0 11785 9194"/>
                <a:gd name="T49" fmla="*/ T48 w 2656"/>
                <a:gd name="T50" fmla="+- 0 8518 8155"/>
                <a:gd name="T51" fmla="*/ 8518 h 368"/>
                <a:gd name="T52" fmla="+- 0 11810 9194"/>
                <a:gd name="T53" fmla="*/ T52 w 2656"/>
                <a:gd name="T54" fmla="+- 0 8518 8155"/>
                <a:gd name="T55" fmla="*/ 8518 h 368"/>
                <a:gd name="T56" fmla="+- 0 11850 9194"/>
                <a:gd name="T57" fmla="*/ T56 w 2656"/>
                <a:gd name="T58" fmla="+- 0 8449 8155"/>
                <a:gd name="T59" fmla="*/ 8449 h 3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656" h="368">
                  <a:moveTo>
                    <a:pt x="2642" y="59"/>
                  </a:moveTo>
                  <a:lnTo>
                    <a:pt x="335" y="59"/>
                  </a:lnTo>
                  <a:lnTo>
                    <a:pt x="335" y="0"/>
                  </a:lnTo>
                  <a:lnTo>
                    <a:pt x="2" y="0"/>
                  </a:lnTo>
                  <a:lnTo>
                    <a:pt x="2" y="59"/>
                  </a:lnTo>
                  <a:lnTo>
                    <a:pt x="0" y="59"/>
                  </a:lnTo>
                  <a:lnTo>
                    <a:pt x="0" y="367"/>
                  </a:lnTo>
                  <a:lnTo>
                    <a:pt x="2591" y="363"/>
                  </a:lnTo>
                  <a:lnTo>
                    <a:pt x="2591" y="117"/>
                  </a:lnTo>
                  <a:lnTo>
                    <a:pt x="2642" y="59"/>
                  </a:lnTo>
                  <a:close/>
                  <a:moveTo>
                    <a:pt x="2656" y="294"/>
                  </a:moveTo>
                  <a:lnTo>
                    <a:pt x="2591" y="167"/>
                  </a:lnTo>
                  <a:lnTo>
                    <a:pt x="2591" y="363"/>
                  </a:lnTo>
                  <a:lnTo>
                    <a:pt x="2616" y="363"/>
                  </a:lnTo>
                  <a:lnTo>
                    <a:pt x="2656" y="294"/>
                  </a:lnTo>
                  <a:close/>
                </a:path>
              </a:pathLst>
            </a:custGeom>
            <a:solidFill>
              <a:srgbClr val="D8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p:cNvSpPr>
            <p:nvPr/>
          </p:nvSpPr>
          <p:spPr bwMode="auto">
            <a:xfrm>
              <a:off x="9154" y="8517"/>
              <a:ext cx="2656" cy="111"/>
            </a:xfrm>
            <a:custGeom>
              <a:avLst/>
              <a:gdLst>
                <a:gd name="T0" fmla="+- 0 11810 9155"/>
                <a:gd name="T1" fmla="*/ T0 w 2656"/>
                <a:gd name="T2" fmla="+- 0 8518 8518"/>
                <a:gd name="T3" fmla="*/ 8518 h 111"/>
                <a:gd name="T4" fmla="+- 0 9155 9155"/>
                <a:gd name="T5" fmla="*/ T4 w 2656"/>
                <a:gd name="T6" fmla="+- 0 8518 8518"/>
                <a:gd name="T7" fmla="*/ 8518 h 111"/>
                <a:gd name="T8" fmla="+- 0 9155 9155"/>
                <a:gd name="T9" fmla="*/ T8 w 2656"/>
                <a:gd name="T10" fmla="+- 0 8628 8518"/>
                <a:gd name="T11" fmla="*/ 8628 h 111"/>
                <a:gd name="T12" fmla="+- 0 11788 9155"/>
                <a:gd name="T13" fmla="*/ T12 w 2656"/>
                <a:gd name="T14" fmla="+- 0 8628 8518"/>
                <a:gd name="T15" fmla="*/ 8628 h 111"/>
                <a:gd name="T16" fmla="+- 0 11810 9155"/>
                <a:gd name="T17" fmla="*/ T16 w 2656"/>
                <a:gd name="T18" fmla="+- 0 8518 8518"/>
                <a:gd name="T19" fmla="*/ 8518 h 111"/>
              </a:gdLst>
              <a:ahLst/>
              <a:cxnLst>
                <a:cxn ang="0">
                  <a:pos x="T1" y="T3"/>
                </a:cxn>
                <a:cxn ang="0">
                  <a:pos x="T5" y="T7"/>
                </a:cxn>
                <a:cxn ang="0">
                  <a:pos x="T9" y="T11"/>
                </a:cxn>
                <a:cxn ang="0">
                  <a:pos x="T13" y="T15"/>
                </a:cxn>
                <a:cxn ang="0">
                  <a:pos x="T17" y="T19"/>
                </a:cxn>
              </a:cxnLst>
              <a:rect l="0" t="0" r="r" b="b"/>
              <a:pathLst>
                <a:path w="2656" h="111">
                  <a:moveTo>
                    <a:pt x="2655" y="0"/>
                  </a:moveTo>
                  <a:lnTo>
                    <a:pt x="0" y="0"/>
                  </a:lnTo>
                  <a:lnTo>
                    <a:pt x="0" y="110"/>
                  </a:lnTo>
                  <a:lnTo>
                    <a:pt x="2633" y="110"/>
                  </a:lnTo>
                  <a:lnTo>
                    <a:pt x="265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1" name="Line 27"/>
            <p:cNvSpPr>
              <a:spLocks noChangeShapeType="1"/>
            </p:cNvSpPr>
            <p:nvPr/>
          </p:nvSpPr>
          <p:spPr bwMode="auto">
            <a:xfrm>
              <a:off x="9181" y="8518"/>
              <a:ext cx="2517" cy="0"/>
            </a:xfrm>
            <a:prstGeom prst="line">
              <a:avLst/>
            </a:prstGeom>
            <a:noFill/>
            <a:ln w="27432">
              <a:solidFill>
                <a:srgbClr val="FFA8A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2" name="Freeform 28"/>
            <p:cNvSpPr>
              <a:spLocks/>
            </p:cNvSpPr>
            <p:nvPr/>
          </p:nvSpPr>
          <p:spPr bwMode="auto">
            <a:xfrm>
              <a:off x="9453" y="8551"/>
              <a:ext cx="2092" cy="138"/>
            </a:xfrm>
            <a:custGeom>
              <a:avLst/>
              <a:gdLst>
                <a:gd name="T0" fmla="+- 0 11545 9454"/>
                <a:gd name="T1" fmla="*/ T0 w 2092"/>
                <a:gd name="T2" fmla="+- 0 8616 8551"/>
                <a:gd name="T3" fmla="*/ 8616 h 138"/>
                <a:gd name="T4" fmla="+- 0 11545 9454"/>
                <a:gd name="T5" fmla="*/ T4 w 2092"/>
                <a:gd name="T6" fmla="+- 0 8556 8551"/>
                <a:gd name="T7" fmla="*/ 8556 h 138"/>
                <a:gd name="T8" fmla="+- 0 9454 9454"/>
                <a:gd name="T9" fmla="*/ T8 w 2092"/>
                <a:gd name="T10" fmla="+- 0 8551 8551"/>
                <a:gd name="T11" fmla="*/ 8551 h 138"/>
                <a:gd name="T12" fmla="+- 0 9480 9454"/>
                <a:gd name="T13" fmla="*/ T12 w 2092"/>
                <a:gd name="T14" fmla="+- 0 8642 8551"/>
                <a:gd name="T15" fmla="*/ 8642 h 138"/>
                <a:gd name="T16" fmla="+- 0 9540 9454"/>
                <a:gd name="T17" fmla="*/ T16 w 2092"/>
                <a:gd name="T18" fmla="+- 0 8664 8551"/>
                <a:gd name="T19" fmla="*/ 8664 h 138"/>
                <a:gd name="T20" fmla="+- 0 9578 9454"/>
                <a:gd name="T21" fmla="*/ T20 w 2092"/>
                <a:gd name="T22" fmla="+- 0 8671 8551"/>
                <a:gd name="T23" fmla="*/ 8671 h 138"/>
                <a:gd name="T24" fmla="+- 0 9595 9454"/>
                <a:gd name="T25" fmla="*/ T24 w 2092"/>
                <a:gd name="T26" fmla="+- 0 8675 8551"/>
                <a:gd name="T27" fmla="*/ 8675 h 138"/>
                <a:gd name="T28" fmla="+- 0 9617 9454"/>
                <a:gd name="T29" fmla="*/ T28 w 2092"/>
                <a:gd name="T30" fmla="+- 0 8678 8551"/>
                <a:gd name="T31" fmla="*/ 8678 h 138"/>
                <a:gd name="T32" fmla="+- 0 9641 9454"/>
                <a:gd name="T33" fmla="*/ T32 w 2092"/>
                <a:gd name="T34" fmla="+- 0 8681 8551"/>
                <a:gd name="T35" fmla="*/ 8681 h 138"/>
                <a:gd name="T36" fmla="+- 0 9666 9454"/>
                <a:gd name="T37" fmla="*/ T36 w 2092"/>
                <a:gd name="T38" fmla="+- 0 8681 8551"/>
                <a:gd name="T39" fmla="*/ 8681 h 138"/>
                <a:gd name="T40" fmla="+- 0 9692 9454"/>
                <a:gd name="T41" fmla="*/ T40 w 2092"/>
                <a:gd name="T42" fmla="+- 0 8678 8551"/>
                <a:gd name="T43" fmla="*/ 8678 h 138"/>
                <a:gd name="T44" fmla="+- 0 9700 9454"/>
                <a:gd name="T45" fmla="*/ T44 w 2092"/>
                <a:gd name="T46" fmla="+- 0 8680 8551"/>
                <a:gd name="T47" fmla="*/ 8680 h 138"/>
                <a:gd name="T48" fmla="+- 0 9720 9454"/>
                <a:gd name="T49" fmla="*/ T48 w 2092"/>
                <a:gd name="T50" fmla="+- 0 8682 8551"/>
                <a:gd name="T51" fmla="*/ 8682 h 138"/>
                <a:gd name="T52" fmla="+- 0 9750 9454"/>
                <a:gd name="T53" fmla="*/ T52 w 2092"/>
                <a:gd name="T54" fmla="+- 0 8686 8551"/>
                <a:gd name="T55" fmla="*/ 8686 h 138"/>
                <a:gd name="T56" fmla="+- 0 9786 9454"/>
                <a:gd name="T57" fmla="*/ T56 w 2092"/>
                <a:gd name="T58" fmla="+- 0 8688 8551"/>
                <a:gd name="T59" fmla="*/ 8688 h 138"/>
                <a:gd name="T60" fmla="+- 0 9823 9454"/>
                <a:gd name="T61" fmla="*/ T60 w 2092"/>
                <a:gd name="T62" fmla="+- 0 8689 8551"/>
                <a:gd name="T63" fmla="*/ 8689 h 138"/>
                <a:gd name="T64" fmla="+- 0 9860 9454"/>
                <a:gd name="T65" fmla="*/ T64 w 2092"/>
                <a:gd name="T66" fmla="+- 0 8689 8551"/>
                <a:gd name="T67" fmla="*/ 8689 h 138"/>
                <a:gd name="T68" fmla="+- 0 9893 9454"/>
                <a:gd name="T69" fmla="*/ T68 w 2092"/>
                <a:gd name="T70" fmla="+- 0 8686 8551"/>
                <a:gd name="T71" fmla="*/ 8686 h 138"/>
                <a:gd name="T72" fmla="+- 0 9917 9454"/>
                <a:gd name="T73" fmla="*/ T72 w 2092"/>
                <a:gd name="T74" fmla="+- 0 8678 8551"/>
                <a:gd name="T75" fmla="*/ 8678 h 138"/>
                <a:gd name="T76" fmla="+- 0 9919 9454"/>
                <a:gd name="T77" fmla="*/ T76 w 2092"/>
                <a:gd name="T78" fmla="+- 0 8678 8551"/>
                <a:gd name="T79" fmla="*/ 8678 h 138"/>
                <a:gd name="T80" fmla="+- 0 9970 9454"/>
                <a:gd name="T81" fmla="*/ T80 w 2092"/>
                <a:gd name="T82" fmla="+- 0 8685 8551"/>
                <a:gd name="T83" fmla="*/ 8685 h 138"/>
                <a:gd name="T84" fmla="+- 0 10025 9454"/>
                <a:gd name="T85" fmla="*/ T84 w 2092"/>
                <a:gd name="T86" fmla="+- 0 8682 8551"/>
                <a:gd name="T87" fmla="*/ 8682 h 138"/>
                <a:gd name="T88" fmla="+- 0 10079 9454"/>
                <a:gd name="T89" fmla="*/ T88 w 2092"/>
                <a:gd name="T90" fmla="+- 0 8669 8551"/>
                <a:gd name="T91" fmla="*/ 8669 h 138"/>
                <a:gd name="T92" fmla="+- 0 10124 9454"/>
                <a:gd name="T93" fmla="*/ T92 w 2092"/>
                <a:gd name="T94" fmla="+- 0 8645 8551"/>
                <a:gd name="T95" fmla="*/ 8645 h 138"/>
                <a:gd name="T96" fmla="+- 0 10139 9454"/>
                <a:gd name="T97" fmla="*/ T96 w 2092"/>
                <a:gd name="T98" fmla="+- 0 8628 8551"/>
                <a:gd name="T99" fmla="*/ 8628 h 138"/>
                <a:gd name="T100" fmla="+- 0 10889 9454"/>
                <a:gd name="T101" fmla="*/ T100 w 2092"/>
                <a:gd name="T102" fmla="+- 0 8621 8551"/>
                <a:gd name="T103" fmla="*/ 8621 h 138"/>
                <a:gd name="T104" fmla="+- 0 10956 9454"/>
                <a:gd name="T105" fmla="*/ T104 w 2092"/>
                <a:gd name="T106" fmla="+- 0 8665 8551"/>
                <a:gd name="T107" fmla="*/ 8665 h 138"/>
                <a:gd name="T108" fmla="+- 0 11026 9454"/>
                <a:gd name="T109" fmla="*/ T108 w 2092"/>
                <a:gd name="T110" fmla="+- 0 8682 8551"/>
                <a:gd name="T111" fmla="*/ 8682 h 138"/>
                <a:gd name="T112" fmla="+- 0 11070 9454"/>
                <a:gd name="T113" fmla="*/ T112 w 2092"/>
                <a:gd name="T114" fmla="+- 0 8686 8551"/>
                <a:gd name="T115" fmla="*/ 8686 h 138"/>
                <a:gd name="T116" fmla="+- 0 11339 9454"/>
                <a:gd name="T117" fmla="*/ T116 w 2092"/>
                <a:gd name="T118" fmla="+- 0 8686 8551"/>
                <a:gd name="T119" fmla="*/ 8686 h 138"/>
                <a:gd name="T120" fmla="+- 0 11380 9454"/>
                <a:gd name="T121" fmla="*/ T120 w 2092"/>
                <a:gd name="T122" fmla="+- 0 8678 8551"/>
                <a:gd name="T123" fmla="*/ 8678 h 138"/>
                <a:gd name="T124" fmla="+- 0 11432 9454"/>
                <a:gd name="T125" fmla="*/ T124 w 2092"/>
                <a:gd name="T126" fmla="+- 0 8675 8551"/>
                <a:gd name="T127" fmla="*/ 8675 h 138"/>
                <a:gd name="T128" fmla="+- 0 11473 9454"/>
                <a:gd name="T129" fmla="*/ T128 w 2092"/>
                <a:gd name="T130" fmla="+- 0 8668 8551"/>
                <a:gd name="T131" fmla="*/ 8668 h 138"/>
                <a:gd name="T132" fmla="+- 0 11531 9454"/>
                <a:gd name="T133" fmla="*/ T132 w 2092"/>
                <a:gd name="T134" fmla="+- 0 8646 8551"/>
                <a:gd name="T135" fmla="*/ 8646 h 138"/>
                <a:gd name="T136" fmla="+- 0 11545 9454"/>
                <a:gd name="T137" fmla="*/ T136 w 2092"/>
                <a:gd name="T138" fmla="+- 0 8616 8551"/>
                <a:gd name="T139" fmla="*/ 8616 h 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092" h="138">
                  <a:moveTo>
                    <a:pt x="2091" y="65"/>
                  </a:moveTo>
                  <a:lnTo>
                    <a:pt x="2091" y="5"/>
                  </a:lnTo>
                  <a:lnTo>
                    <a:pt x="0" y="0"/>
                  </a:lnTo>
                  <a:lnTo>
                    <a:pt x="26" y="91"/>
                  </a:lnTo>
                  <a:lnTo>
                    <a:pt x="86" y="113"/>
                  </a:lnTo>
                  <a:lnTo>
                    <a:pt x="124" y="120"/>
                  </a:lnTo>
                  <a:lnTo>
                    <a:pt x="141" y="124"/>
                  </a:lnTo>
                  <a:lnTo>
                    <a:pt x="163" y="127"/>
                  </a:lnTo>
                  <a:lnTo>
                    <a:pt x="187" y="130"/>
                  </a:lnTo>
                  <a:lnTo>
                    <a:pt x="212" y="130"/>
                  </a:lnTo>
                  <a:lnTo>
                    <a:pt x="238" y="127"/>
                  </a:lnTo>
                  <a:lnTo>
                    <a:pt x="246" y="129"/>
                  </a:lnTo>
                  <a:lnTo>
                    <a:pt x="266" y="131"/>
                  </a:lnTo>
                  <a:lnTo>
                    <a:pt x="296" y="135"/>
                  </a:lnTo>
                  <a:lnTo>
                    <a:pt x="332" y="137"/>
                  </a:lnTo>
                  <a:lnTo>
                    <a:pt x="369" y="138"/>
                  </a:lnTo>
                  <a:lnTo>
                    <a:pt x="406" y="138"/>
                  </a:lnTo>
                  <a:lnTo>
                    <a:pt x="439" y="135"/>
                  </a:lnTo>
                  <a:lnTo>
                    <a:pt x="463" y="127"/>
                  </a:lnTo>
                  <a:lnTo>
                    <a:pt x="465" y="127"/>
                  </a:lnTo>
                  <a:lnTo>
                    <a:pt x="516" y="134"/>
                  </a:lnTo>
                  <a:lnTo>
                    <a:pt x="571" y="131"/>
                  </a:lnTo>
                  <a:lnTo>
                    <a:pt x="625" y="118"/>
                  </a:lnTo>
                  <a:lnTo>
                    <a:pt x="670" y="94"/>
                  </a:lnTo>
                  <a:lnTo>
                    <a:pt x="685" y="77"/>
                  </a:lnTo>
                  <a:lnTo>
                    <a:pt x="1435" y="70"/>
                  </a:lnTo>
                  <a:lnTo>
                    <a:pt x="1502" y="114"/>
                  </a:lnTo>
                  <a:lnTo>
                    <a:pt x="1572" y="131"/>
                  </a:lnTo>
                  <a:lnTo>
                    <a:pt x="1616" y="135"/>
                  </a:lnTo>
                  <a:lnTo>
                    <a:pt x="1885" y="135"/>
                  </a:lnTo>
                  <a:lnTo>
                    <a:pt x="1926" y="127"/>
                  </a:lnTo>
                  <a:lnTo>
                    <a:pt x="1978" y="124"/>
                  </a:lnTo>
                  <a:lnTo>
                    <a:pt x="2019" y="117"/>
                  </a:lnTo>
                  <a:lnTo>
                    <a:pt x="2077" y="95"/>
                  </a:lnTo>
                  <a:lnTo>
                    <a:pt x="2091" y="65"/>
                  </a:lnTo>
                  <a:close/>
                </a:path>
              </a:pathLst>
            </a:custGeom>
            <a:solidFill>
              <a:srgbClr val="75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3" name="Rectangle 29"/>
            <p:cNvSpPr>
              <a:spLocks noChangeArrowheads="1"/>
            </p:cNvSpPr>
            <p:nvPr/>
          </p:nvSpPr>
          <p:spPr bwMode="auto">
            <a:xfrm>
              <a:off x="10659" y="8061"/>
              <a:ext cx="291" cy="381"/>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4" name="AutoShape 30"/>
            <p:cNvSpPr>
              <a:spLocks/>
            </p:cNvSpPr>
            <p:nvPr/>
          </p:nvSpPr>
          <p:spPr bwMode="auto">
            <a:xfrm>
              <a:off x="9634" y="8129"/>
              <a:ext cx="1570" cy="2"/>
            </a:xfrm>
            <a:custGeom>
              <a:avLst/>
              <a:gdLst>
                <a:gd name="T0" fmla="+- 0 11000 9635"/>
                <a:gd name="T1" fmla="*/ T0 w 1570"/>
                <a:gd name="T2" fmla="+- 0 11204 9635"/>
                <a:gd name="T3" fmla="*/ T2 w 1570"/>
                <a:gd name="T4" fmla="+- 0 10392 9635"/>
                <a:gd name="T5" fmla="*/ T4 w 1570"/>
                <a:gd name="T6" fmla="+- 0 10595 9635"/>
                <a:gd name="T7" fmla="*/ T6 w 1570"/>
                <a:gd name="T8" fmla="+- 0 10142 9635"/>
                <a:gd name="T9" fmla="*/ T8 w 1570"/>
                <a:gd name="T10" fmla="+- 0 10344 9635"/>
                <a:gd name="T11" fmla="*/ T10 w 1570"/>
                <a:gd name="T12" fmla="+- 0 9895 9635"/>
                <a:gd name="T13" fmla="*/ T12 w 1570"/>
                <a:gd name="T14" fmla="+- 0 10099 9635"/>
                <a:gd name="T15" fmla="*/ T14 w 1570"/>
                <a:gd name="T16" fmla="+- 0 9635 9635"/>
                <a:gd name="T17" fmla="*/ T16 w 1570"/>
                <a:gd name="T18" fmla="+- 0 9838 9635"/>
                <a:gd name="T19" fmla="*/ T18 w 1570"/>
              </a:gdLst>
              <a:ahLst/>
              <a:cxnLst>
                <a:cxn ang="0">
                  <a:pos x="T1" y="0"/>
                </a:cxn>
                <a:cxn ang="0">
                  <a:pos x="T3" y="0"/>
                </a:cxn>
                <a:cxn ang="0">
                  <a:pos x="T5" y="0"/>
                </a:cxn>
                <a:cxn ang="0">
                  <a:pos x="T7" y="0"/>
                </a:cxn>
                <a:cxn ang="0">
                  <a:pos x="T9" y="0"/>
                </a:cxn>
                <a:cxn ang="0">
                  <a:pos x="T11" y="0"/>
                </a:cxn>
                <a:cxn ang="0">
                  <a:pos x="T13" y="0"/>
                </a:cxn>
                <a:cxn ang="0">
                  <a:pos x="T15" y="0"/>
                </a:cxn>
                <a:cxn ang="0">
                  <a:pos x="T17" y="0"/>
                </a:cxn>
                <a:cxn ang="0">
                  <a:pos x="T19" y="0"/>
                </a:cxn>
              </a:cxnLst>
              <a:rect l="0" t="0" r="r" b="b"/>
              <a:pathLst>
                <a:path w="1570">
                  <a:moveTo>
                    <a:pt x="1365" y="0"/>
                  </a:moveTo>
                  <a:lnTo>
                    <a:pt x="1569" y="0"/>
                  </a:lnTo>
                  <a:moveTo>
                    <a:pt x="757" y="0"/>
                  </a:moveTo>
                  <a:lnTo>
                    <a:pt x="960" y="0"/>
                  </a:lnTo>
                  <a:moveTo>
                    <a:pt x="507" y="0"/>
                  </a:moveTo>
                  <a:lnTo>
                    <a:pt x="709" y="0"/>
                  </a:lnTo>
                  <a:moveTo>
                    <a:pt x="260" y="0"/>
                  </a:moveTo>
                  <a:lnTo>
                    <a:pt x="464" y="0"/>
                  </a:lnTo>
                  <a:moveTo>
                    <a:pt x="0" y="0"/>
                  </a:moveTo>
                  <a:lnTo>
                    <a:pt x="203" y="0"/>
                  </a:lnTo>
                </a:path>
              </a:pathLst>
            </a:custGeom>
            <a:noFill/>
            <a:ln w="83058">
              <a:solidFill>
                <a:srgbClr val="A8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5" name="Line 31"/>
            <p:cNvSpPr>
              <a:spLocks noChangeShapeType="1"/>
            </p:cNvSpPr>
            <p:nvPr/>
          </p:nvSpPr>
          <p:spPr bwMode="auto">
            <a:xfrm>
              <a:off x="9258" y="8117"/>
              <a:ext cx="203" cy="0"/>
            </a:xfrm>
            <a:prstGeom prst="line">
              <a:avLst/>
            </a:prstGeom>
            <a:noFill/>
            <a:ln w="67056">
              <a:solidFill>
                <a:srgbClr val="A8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6" name="Line 32"/>
            <p:cNvSpPr>
              <a:spLocks noChangeShapeType="1"/>
            </p:cNvSpPr>
            <p:nvPr/>
          </p:nvSpPr>
          <p:spPr bwMode="auto">
            <a:xfrm>
              <a:off x="11266" y="8129"/>
              <a:ext cx="204" cy="0"/>
            </a:xfrm>
            <a:prstGeom prst="line">
              <a:avLst/>
            </a:prstGeom>
            <a:noFill/>
            <a:ln w="83058">
              <a:solidFill>
                <a:srgbClr val="A8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7" name="Rectangle 33"/>
            <p:cNvSpPr>
              <a:spLocks noChangeArrowheads="1"/>
            </p:cNvSpPr>
            <p:nvPr/>
          </p:nvSpPr>
          <p:spPr bwMode="auto">
            <a:xfrm>
              <a:off x="11530" y="8064"/>
              <a:ext cx="110" cy="131"/>
            </a:xfrm>
            <a:prstGeom prst="rect">
              <a:avLst/>
            </a:pr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8" name="Line 34"/>
            <p:cNvSpPr>
              <a:spLocks noChangeShapeType="1"/>
            </p:cNvSpPr>
            <p:nvPr/>
          </p:nvSpPr>
          <p:spPr bwMode="auto">
            <a:xfrm>
              <a:off x="9635" y="8157"/>
              <a:ext cx="2136" cy="0"/>
            </a:xfrm>
            <a:prstGeom prst="line">
              <a:avLst/>
            </a:prstGeom>
            <a:noFill/>
            <a:ln w="48006">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9" name="AutoShape 35"/>
            <p:cNvSpPr>
              <a:spLocks/>
            </p:cNvSpPr>
            <p:nvPr/>
          </p:nvSpPr>
          <p:spPr bwMode="auto">
            <a:xfrm>
              <a:off x="9147" y="7444"/>
              <a:ext cx="2700" cy="1271"/>
            </a:xfrm>
            <a:custGeom>
              <a:avLst/>
              <a:gdLst>
                <a:gd name="T0" fmla="+- 0 9368 9148"/>
                <a:gd name="T1" fmla="*/ T0 w 2700"/>
                <a:gd name="T2" fmla="+- 0 7696 7445"/>
                <a:gd name="T3" fmla="*/ 7696 h 1271"/>
                <a:gd name="T4" fmla="+- 0 9348 9148"/>
                <a:gd name="T5" fmla="*/ T4 w 2700"/>
                <a:gd name="T6" fmla="+- 0 7738 7445"/>
                <a:gd name="T7" fmla="*/ 7738 h 1271"/>
                <a:gd name="T8" fmla="+- 0 9688 9148"/>
                <a:gd name="T9" fmla="*/ T8 w 2700"/>
                <a:gd name="T10" fmla="+- 0 7655 7445"/>
                <a:gd name="T11" fmla="*/ 7655 h 1271"/>
                <a:gd name="T12" fmla="+- 0 9268 9148"/>
                <a:gd name="T13" fmla="*/ T12 w 2700"/>
                <a:gd name="T14" fmla="+- 0 7848 7445"/>
                <a:gd name="T15" fmla="*/ 7848 h 1271"/>
                <a:gd name="T16" fmla="+- 0 9228 9148"/>
                <a:gd name="T17" fmla="*/ T16 w 2700"/>
                <a:gd name="T18" fmla="+- 0 7886 7445"/>
                <a:gd name="T19" fmla="*/ 7886 h 1271"/>
                <a:gd name="T20" fmla="+- 0 11708 9148"/>
                <a:gd name="T21" fmla="*/ T20 w 2700"/>
                <a:gd name="T22" fmla="+- 0 8566 7445"/>
                <a:gd name="T23" fmla="*/ 8566 h 1271"/>
                <a:gd name="T24" fmla="+- 0 9508 9148"/>
                <a:gd name="T25" fmla="*/ T24 w 2700"/>
                <a:gd name="T26" fmla="+- 0 7829 7445"/>
                <a:gd name="T27" fmla="*/ 7829 h 1271"/>
                <a:gd name="T28" fmla="+- 0 9488 9148"/>
                <a:gd name="T29" fmla="*/ T28 w 2700"/>
                <a:gd name="T30" fmla="+- 0 7854 7445"/>
                <a:gd name="T31" fmla="*/ 7854 h 1271"/>
                <a:gd name="T32" fmla="+- 0 9548 9148"/>
                <a:gd name="T33" fmla="*/ T32 w 2700"/>
                <a:gd name="T34" fmla="+- 0 8645 7445"/>
                <a:gd name="T35" fmla="*/ 8645 h 1271"/>
                <a:gd name="T36" fmla="+- 0 9448 9148"/>
                <a:gd name="T37" fmla="*/ T36 w 2700"/>
                <a:gd name="T38" fmla="+- 0 8659 7445"/>
                <a:gd name="T39" fmla="*/ 8659 h 1271"/>
                <a:gd name="T40" fmla="+- 0 9528 9148"/>
                <a:gd name="T41" fmla="*/ T40 w 2700"/>
                <a:gd name="T42" fmla="+- 0 7558 7445"/>
                <a:gd name="T43" fmla="*/ 7558 h 1271"/>
                <a:gd name="T44" fmla="+- 0 11428 9148"/>
                <a:gd name="T45" fmla="*/ T44 w 2700"/>
                <a:gd name="T46" fmla="+- 0 7481 7445"/>
                <a:gd name="T47" fmla="*/ 7481 h 1271"/>
                <a:gd name="T48" fmla="+- 0 11248 9148"/>
                <a:gd name="T49" fmla="*/ T48 w 2700"/>
                <a:gd name="T50" fmla="+- 0 7500 7445"/>
                <a:gd name="T51" fmla="*/ 7500 h 1271"/>
                <a:gd name="T52" fmla="+- 0 11268 9148"/>
                <a:gd name="T53" fmla="*/ T52 w 2700"/>
                <a:gd name="T54" fmla="+- 0 7535 7445"/>
                <a:gd name="T55" fmla="*/ 7535 h 1271"/>
                <a:gd name="T56" fmla="+- 0 11528 9148"/>
                <a:gd name="T57" fmla="*/ T56 w 2700"/>
                <a:gd name="T58" fmla="+- 0 7603 7445"/>
                <a:gd name="T59" fmla="*/ 7603 h 1271"/>
                <a:gd name="T60" fmla="+- 0 9608 9148"/>
                <a:gd name="T61" fmla="*/ T60 w 2700"/>
                <a:gd name="T62" fmla="+- 0 8665 7445"/>
                <a:gd name="T63" fmla="*/ 8665 h 1271"/>
                <a:gd name="T64" fmla="+- 0 9668 9148"/>
                <a:gd name="T65" fmla="*/ T64 w 2700"/>
                <a:gd name="T66" fmla="+- 0 8704 7445"/>
                <a:gd name="T67" fmla="*/ 8704 h 1271"/>
                <a:gd name="T68" fmla="+- 0 9608 9148"/>
                <a:gd name="T69" fmla="*/ T68 w 2700"/>
                <a:gd name="T70" fmla="+- 0 7603 7445"/>
                <a:gd name="T71" fmla="*/ 7603 h 1271"/>
                <a:gd name="T72" fmla="+- 0 11668 9148"/>
                <a:gd name="T73" fmla="*/ T72 w 2700"/>
                <a:gd name="T74" fmla="+- 0 7800 7445"/>
                <a:gd name="T75" fmla="*/ 7800 h 1271"/>
                <a:gd name="T76" fmla="+- 0 11228 9148"/>
                <a:gd name="T77" fmla="*/ T76 w 2700"/>
                <a:gd name="T78" fmla="+- 0 8078 7445"/>
                <a:gd name="T79" fmla="*/ 8078 h 1271"/>
                <a:gd name="T80" fmla="+- 0 10968 9148"/>
                <a:gd name="T81" fmla="*/ T80 w 2700"/>
                <a:gd name="T82" fmla="+- 0 8082 7445"/>
                <a:gd name="T83" fmla="*/ 8082 h 1271"/>
                <a:gd name="T84" fmla="+- 0 10648 9148"/>
                <a:gd name="T85" fmla="*/ T84 w 2700"/>
                <a:gd name="T86" fmla="+- 0 7819 7445"/>
                <a:gd name="T87" fmla="*/ 7819 h 1271"/>
                <a:gd name="T88" fmla="+- 0 10448 9148"/>
                <a:gd name="T89" fmla="*/ T88 w 2700"/>
                <a:gd name="T90" fmla="+- 0 7800 7445"/>
                <a:gd name="T91" fmla="*/ 7800 h 1271"/>
                <a:gd name="T92" fmla="+- 0 10248 9148"/>
                <a:gd name="T93" fmla="*/ T92 w 2700"/>
                <a:gd name="T94" fmla="+- 0 7792 7445"/>
                <a:gd name="T95" fmla="*/ 7792 h 1271"/>
                <a:gd name="T96" fmla="+- 0 10088 9148"/>
                <a:gd name="T97" fmla="*/ T96 w 2700"/>
                <a:gd name="T98" fmla="+- 0 7864 7445"/>
                <a:gd name="T99" fmla="*/ 7864 h 1271"/>
                <a:gd name="T100" fmla="+- 0 9848 9148"/>
                <a:gd name="T101" fmla="*/ T100 w 2700"/>
                <a:gd name="T102" fmla="+- 0 8096 7445"/>
                <a:gd name="T103" fmla="*/ 8096 h 1271"/>
                <a:gd name="T104" fmla="+- 0 9588 9148"/>
                <a:gd name="T105" fmla="*/ T104 w 2700"/>
                <a:gd name="T106" fmla="+- 0 7891 7445"/>
                <a:gd name="T107" fmla="*/ 7891 h 1271"/>
                <a:gd name="T108" fmla="+- 0 9748 9148"/>
                <a:gd name="T109" fmla="*/ T108 w 2700"/>
                <a:gd name="T110" fmla="+- 0 7827 7445"/>
                <a:gd name="T111" fmla="*/ 7827 h 1271"/>
                <a:gd name="T112" fmla="+- 0 10008 9148"/>
                <a:gd name="T113" fmla="*/ T112 w 2700"/>
                <a:gd name="T114" fmla="+- 0 7827 7445"/>
                <a:gd name="T115" fmla="*/ 7827 h 1271"/>
                <a:gd name="T116" fmla="+- 0 10288 9148"/>
                <a:gd name="T117" fmla="*/ T116 w 2700"/>
                <a:gd name="T118" fmla="+- 0 7847 7445"/>
                <a:gd name="T119" fmla="*/ 7847 h 1271"/>
                <a:gd name="T120" fmla="+- 0 10548 9148"/>
                <a:gd name="T121" fmla="*/ T120 w 2700"/>
                <a:gd name="T122" fmla="+- 0 7855 7445"/>
                <a:gd name="T123" fmla="*/ 7855 h 1271"/>
                <a:gd name="T124" fmla="+- 0 10808 9148"/>
                <a:gd name="T125" fmla="*/ T124 w 2700"/>
                <a:gd name="T126" fmla="+- 0 7800 7445"/>
                <a:gd name="T127" fmla="*/ 7800 h 1271"/>
                <a:gd name="T128" fmla="+- 0 11148 9148"/>
                <a:gd name="T129" fmla="*/ T128 w 2700"/>
                <a:gd name="T130" fmla="+- 0 7849 7445"/>
                <a:gd name="T131" fmla="*/ 7849 h 1271"/>
                <a:gd name="T132" fmla="+- 0 11608 9148"/>
                <a:gd name="T133" fmla="*/ T132 w 2700"/>
                <a:gd name="T134" fmla="+- 0 7836 7445"/>
                <a:gd name="T135" fmla="*/ 7836 h 1271"/>
                <a:gd name="T136" fmla="+- 0 11608 9148"/>
                <a:gd name="T137" fmla="*/ T136 w 2700"/>
                <a:gd name="T138" fmla="+- 0 8184 7445"/>
                <a:gd name="T139" fmla="*/ 8184 h 1271"/>
                <a:gd name="T140" fmla="+- 0 10628 9148"/>
                <a:gd name="T141" fmla="*/ T140 w 2700"/>
                <a:gd name="T142" fmla="+- 0 8227 7445"/>
                <a:gd name="T143" fmla="*/ 8227 h 1271"/>
                <a:gd name="T144" fmla="+- 0 11608 9148"/>
                <a:gd name="T145" fmla="*/ T144 w 2700"/>
                <a:gd name="T146" fmla="+- 0 8223 7445"/>
                <a:gd name="T147" fmla="*/ 8223 h 1271"/>
                <a:gd name="T148" fmla="+- 0 11848 9148"/>
                <a:gd name="T149" fmla="*/ T148 w 2700"/>
                <a:gd name="T150" fmla="+- 0 8243 7445"/>
                <a:gd name="T151" fmla="*/ 8243 h 1271"/>
                <a:gd name="T152" fmla="+- 0 9728 9148"/>
                <a:gd name="T153" fmla="*/ T152 w 2700"/>
                <a:gd name="T154" fmla="+- 0 8666 7445"/>
                <a:gd name="T155" fmla="*/ 8666 h 1271"/>
                <a:gd name="T156" fmla="+- 0 9888 9148"/>
                <a:gd name="T157" fmla="*/ T156 w 2700"/>
                <a:gd name="T158" fmla="+- 0 8711 7445"/>
                <a:gd name="T159" fmla="*/ 8711 h 1271"/>
                <a:gd name="T160" fmla="+- 0 11068 9148"/>
                <a:gd name="T161" fmla="*/ T160 w 2700"/>
                <a:gd name="T162" fmla="+- 0 8664 7445"/>
                <a:gd name="T163" fmla="*/ 8664 h 1271"/>
                <a:gd name="T164" fmla="+- 0 10948 9148"/>
                <a:gd name="T165" fmla="*/ T164 w 2700"/>
                <a:gd name="T166" fmla="+- 0 8654 7445"/>
                <a:gd name="T167" fmla="*/ 8654 h 1271"/>
                <a:gd name="T168" fmla="+- 0 10068 9148"/>
                <a:gd name="T169" fmla="*/ T168 w 2700"/>
                <a:gd name="T170" fmla="+- 0 8653 7445"/>
                <a:gd name="T171" fmla="*/ 8653 h 1271"/>
                <a:gd name="T172" fmla="+- 0 9968 9148"/>
                <a:gd name="T173" fmla="*/ T172 w 2700"/>
                <a:gd name="T174" fmla="+- 0 8713 7445"/>
                <a:gd name="T175" fmla="*/ 8713 h 1271"/>
                <a:gd name="T176" fmla="+- 0 10868 9148"/>
                <a:gd name="T177" fmla="*/ T176 w 2700"/>
                <a:gd name="T178" fmla="+- 0 8645 7445"/>
                <a:gd name="T179" fmla="*/ 8645 h 1271"/>
                <a:gd name="T180" fmla="+- 0 11048 9148"/>
                <a:gd name="T181" fmla="*/ T180 w 2700"/>
                <a:gd name="T182" fmla="+- 0 8708 7445"/>
                <a:gd name="T183" fmla="*/ 8708 h 1271"/>
                <a:gd name="T184" fmla="+- 0 11328 9148"/>
                <a:gd name="T185" fmla="*/ T184 w 2700"/>
                <a:gd name="T186" fmla="+- 0 8666 7445"/>
                <a:gd name="T187" fmla="*/ 8666 h 1271"/>
                <a:gd name="T188" fmla="+- 0 11448 9148"/>
                <a:gd name="T189" fmla="*/ T188 w 2700"/>
                <a:gd name="T190" fmla="+- 0 8648 7445"/>
                <a:gd name="T191" fmla="*/ 8648 h 1271"/>
                <a:gd name="T192" fmla="+- 0 11348 9148"/>
                <a:gd name="T193" fmla="*/ T192 w 2700"/>
                <a:gd name="T194" fmla="+- 0 8701 7445"/>
                <a:gd name="T195" fmla="*/ 8701 h 1271"/>
                <a:gd name="T196" fmla="+- 0 11448 9148"/>
                <a:gd name="T197" fmla="*/ T196 w 2700"/>
                <a:gd name="T198" fmla="+- 0 7654 7445"/>
                <a:gd name="T199" fmla="*/ 7654 h 1271"/>
                <a:gd name="T200" fmla="+- 0 11528 9148"/>
                <a:gd name="T201" fmla="*/ T200 w 2700"/>
                <a:gd name="T202" fmla="+- 0 8616 7445"/>
                <a:gd name="T203" fmla="*/ 8616 h 1271"/>
                <a:gd name="T204" fmla="+- 0 11508 9148"/>
                <a:gd name="T205" fmla="*/ T204 w 2700"/>
                <a:gd name="T206" fmla="+- 0 8680 7445"/>
                <a:gd name="T207" fmla="*/ 8680 h 1271"/>
                <a:gd name="T208" fmla="+- 0 11588 9148"/>
                <a:gd name="T209" fmla="*/ T208 w 2700"/>
                <a:gd name="T210" fmla="+- 0 7667 7445"/>
                <a:gd name="T211" fmla="*/ 7667 h 1271"/>
                <a:gd name="T212" fmla="+- 0 11608 9148"/>
                <a:gd name="T213" fmla="*/ T212 w 2700"/>
                <a:gd name="T214" fmla="+- 0 7715 7445"/>
                <a:gd name="T215" fmla="*/ 7715 h 1271"/>
                <a:gd name="T216" fmla="+- 0 11768 9148"/>
                <a:gd name="T217" fmla="*/ T216 w 2700"/>
                <a:gd name="T218" fmla="+- 0 8594 7445"/>
                <a:gd name="T219" fmla="*/ 8594 h 1271"/>
                <a:gd name="T220" fmla="+- 0 11808 9148"/>
                <a:gd name="T221" fmla="*/ T220 w 2700"/>
                <a:gd name="T222" fmla="+- 0 8231 7445"/>
                <a:gd name="T223" fmla="*/ 8231 h 1271"/>
                <a:gd name="T224" fmla="+- 0 11788 9148"/>
                <a:gd name="T225" fmla="*/ T224 w 2700"/>
                <a:gd name="T226" fmla="+- 0 8484 7445"/>
                <a:gd name="T227" fmla="*/ 8484 h 1271"/>
                <a:gd name="T228" fmla="+- 0 11808 9148"/>
                <a:gd name="T229" fmla="*/ T228 w 2700"/>
                <a:gd name="T230" fmla="+- 0 8567 7445"/>
                <a:gd name="T231" fmla="*/ 8567 h 1271"/>
                <a:gd name="T232" fmla="+- 0 11828 9148"/>
                <a:gd name="T233" fmla="*/ T232 w 2700"/>
                <a:gd name="T234" fmla="+- 0 8382 7445"/>
                <a:gd name="T235" fmla="*/ 8382 h 12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2700" h="1271">
                  <a:moveTo>
                    <a:pt x="540" y="210"/>
                  </a:moveTo>
                  <a:lnTo>
                    <a:pt x="540" y="169"/>
                  </a:lnTo>
                  <a:lnTo>
                    <a:pt x="520" y="155"/>
                  </a:lnTo>
                  <a:lnTo>
                    <a:pt x="500" y="141"/>
                  </a:lnTo>
                  <a:lnTo>
                    <a:pt x="500" y="189"/>
                  </a:lnTo>
                  <a:lnTo>
                    <a:pt x="460" y="212"/>
                  </a:lnTo>
                  <a:lnTo>
                    <a:pt x="380" y="227"/>
                  </a:lnTo>
                  <a:lnTo>
                    <a:pt x="300" y="239"/>
                  </a:lnTo>
                  <a:lnTo>
                    <a:pt x="220" y="251"/>
                  </a:lnTo>
                  <a:lnTo>
                    <a:pt x="140" y="266"/>
                  </a:lnTo>
                  <a:lnTo>
                    <a:pt x="60" y="287"/>
                  </a:lnTo>
                  <a:lnTo>
                    <a:pt x="20" y="319"/>
                  </a:lnTo>
                  <a:lnTo>
                    <a:pt x="0" y="363"/>
                  </a:lnTo>
                  <a:lnTo>
                    <a:pt x="0" y="384"/>
                  </a:lnTo>
                  <a:lnTo>
                    <a:pt x="60" y="384"/>
                  </a:lnTo>
                  <a:lnTo>
                    <a:pt x="60" y="331"/>
                  </a:lnTo>
                  <a:lnTo>
                    <a:pt x="140" y="308"/>
                  </a:lnTo>
                  <a:lnTo>
                    <a:pt x="200" y="293"/>
                  </a:lnTo>
                  <a:lnTo>
                    <a:pt x="280" y="281"/>
                  </a:lnTo>
                  <a:lnTo>
                    <a:pt x="360" y="271"/>
                  </a:lnTo>
                  <a:lnTo>
                    <a:pt x="420" y="260"/>
                  </a:lnTo>
                  <a:lnTo>
                    <a:pt x="440" y="255"/>
                  </a:lnTo>
                  <a:lnTo>
                    <a:pt x="460" y="252"/>
                  </a:lnTo>
                  <a:lnTo>
                    <a:pt x="480" y="246"/>
                  </a:lnTo>
                  <a:lnTo>
                    <a:pt x="500" y="238"/>
                  </a:lnTo>
                  <a:lnTo>
                    <a:pt x="520" y="226"/>
                  </a:lnTo>
                  <a:lnTo>
                    <a:pt x="540" y="210"/>
                  </a:lnTo>
                  <a:close/>
                  <a:moveTo>
                    <a:pt x="300" y="741"/>
                  </a:moveTo>
                  <a:lnTo>
                    <a:pt x="300" y="702"/>
                  </a:lnTo>
                  <a:lnTo>
                    <a:pt x="280" y="702"/>
                  </a:lnTo>
                  <a:lnTo>
                    <a:pt x="240" y="700"/>
                  </a:lnTo>
                  <a:lnTo>
                    <a:pt x="200" y="699"/>
                  </a:lnTo>
                  <a:lnTo>
                    <a:pt x="160" y="699"/>
                  </a:lnTo>
                  <a:lnTo>
                    <a:pt x="140" y="698"/>
                  </a:lnTo>
                  <a:lnTo>
                    <a:pt x="120" y="698"/>
                  </a:lnTo>
                  <a:lnTo>
                    <a:pt x="120" y="403"/>
                  </a:lnTo>
                  <a:lnTo>
                    <a:pt x="20" y="402"/>
                  </a:lnTo>
                  <a:lnTo>
                    <a:pt x="20" y="1035"/>
                  </a:lnTo>
                  <a:lnTo>
                    <a:pt x="0" y="1057"/>
                  </a:lnTo>
                  <a:lnTo>
                    <a:pt x="0" y="1118"/>
                  </a:lnTo>
                  <a:lnTo>
                    <a:pt x="40" y="1118"/>
                  </a:lnTo>
                  <a:lnTo>
                    <a:pt x="40" y="1063"/>
                  </a:lnTo>
                  <a:lnTo>
                    <a:pt x="60" y="1056"/>
                  </a:lnTo>
                  <a:lnTo>
                    <a:pt x="60" y="441"/>
                  </a:lnTo>
                  <a:lnTo>
                    <a:pt x="80" y="441"/>
                  </a:lnTo>
                  <a:lnTo>
                    <a:pt x="80" y="739"/>
                  </a:lnTo>
                  <a:lnTo>
                    <a:pt x="300" y="741"/>
                  </a:lnTo>
                  <a:close/>
                  <a:moveTo>
                    <a:pt x="2520" y="1121"/>
                  </a:moveTo>
                  <a:lnTo>
                    <a:pt x="2520" y="1080"/>
                  </a:lnTo>
                  <a:lnTo>
                    <a:pt x="320" y="1078"/>
                  </a:lnTo>
                  <a:lnTo>
                    <a:pt x="40" y="1077"/>
                  </a:lnTo>
                  <a:lnTo>
                    <a:pt x="40" y="1118"/>
                  </a:lnTo>
                  <a:lnTo>
                    <a:pt x="2520" y="1121"/>
                  </a:lnTo>
                  <a:close/>
                  <a:moveTo>
                    <a:pt x="2560" y="1121"/>
                  </a:moveTo>
                  <a:lnTo>
                    <a:pt x="2560" y="1027"/>
                  </a:lnTo>
                  <a:lnTo>
                    <a:pt x="1720" y="1026"/>
                  </a:lnTo>
                  <a:lnTo>
                    <a:pt x="1180" y="1024"/>
                  </a:lnTo>
                  <a:lnTo>
                    <a:pt x="700" y="1023"/>
                  </a:lnTo>
                  <a:lnTo>
                    <a:pt x="400" y="1022"/>
                  </a:lnTo>
                  <a:lnTo>
                    <a:pt x="400" y="344"/>
                  </a:lnTo>
                  <a:lnTo>
                    <a:pt x="60" y="344"/>
                  </a:lnTo>
                  <a:lnTo>
                    <a:pt x="60" y="384"/>
                  </a:lnTo>
                  <a:lnTo>
                    <a:pt x="360" y="384"/>
                  </a:lnTo>
                  <a:lnTo>
                    <a:pt x="360" y="1063"/>
                  </a:lnTo>
                  <a:lnTo>
                    <a:pt x="960" y="1064"/>
                  </a:lnTo>
                  <a:lnTo>
                    <a:pt x="1460" y="1065"/>
                  </a:lnTo>
                  <a:lnTo>
                    <a:pt x="1980" y="1066"/>
                  </a:lnTo>
                  <a:lnTo>
                    <a:pt x="2520" y="1068"/>
                  </a:lnTo>
                  <a:lnTo>
                    <a:pt x="2520" y="1121"/>
                  </a:lnTo>
                  <a:lnTo>
                    <a:pt x="2560" y="1121"/>
                  </a:lnTo>
                  <a:close/>
                  <a:moveTo>
                    <a:pt x="340" y="741"/>
                  </a:moveTo>
                  <a:lnTo>
                    <a:pt x="340" y="409"/>
                  </a:lnTo>
                  <a:lnTo>
                    <a:pt x="140" y="409"/>
                  </a:lnTo>
                  <a:lnTo>
                    <a:pt x="140" y="449"/>
                  </a:lnTo>
                  <a:lnTo>
                    <a:pt x="300" y="449"/>
                  </a:lnTo>
                  <a:lnTo>
                    <a:pt x="300" y="741"/>
                  </a:lnTo>
                  <a:lnTo>
                    <a:pt x="340" y="741"/>
                  </a:lnTo>
                  <a:close/>
                  <a:moveTo>
                    <a:pt x="420" y="1247"/>
                  </a:moveTo>
                  <a:lnTo>
                    <a:pt x="420" y="1205"/>
                  </a:lnTo>
                  <a:lnTo>
                    <a:pt x="400" y="1199"/>
                  </a:lnTo>
                  <a:lnTo>
                    <a:pt x="400" y="1200"/>
                  </a:lnTo>
                  <a:lnTo>
                    <a:pt x="380" y="1201"/>
                  </a:lnTo>
                  <a:lnTo>
                    <a:pt x="360" y="1199"/>
                  </a:lnTo>
                  <a:lnTo>
                    <a:pt x="340" y="1192"/>
                  </a:lnTo>
                  <a:lnTo>
                    <a:pt x="320" y="1178"/>
                  </a:lnTo>
                  <a:lnTo>
                    <a:pt x="320" y="1164"/>
                  </a:lnTo>
                  <a:lnTo>
                    <a:pt x="280" y="1183"/>
                  </a:lnTo>
                  <a:lnTo>
                    <a:pt x="280" y="1193"/>
                  </a:lnTo>
                  <a:lnTo>
                    <a:pt x="300" y="1203"/>
                  </a:lnTo>
                  <a:lnTo>
                    <a:pt x="300" y="1214"/>
                  </a:lnTo>
                  <a:lnTo>
                    <a:pt x="320" y="1225"/>
                  </a:lnTo>
                  <a:lnTo>
                    <a:pt x="360" y="1239"/>
                  </a:lnTo>
                  <a:lnTo>
                    <a:pt x="380" y="1242"/>
                  </a:lnTo>
                  <a:lnTo>
                    <a:pt x="400" y="1241"/>
                  </a:lnTo>
                  <a:lnTo>
                    <a:pt x="420" y="1247"/>
                  </a:lnTo>
                  <a:close/>
                  <a:moveTo>
                    <a:pt x="400" y="125"/>
                  </a:moveTo>
                  <a:lnTo>
                    <a:pt x="400" y="95"/>
                  </a:lnTo>
                  <a:lnTo>
                    <a:pt x="380" y="109"/>
                  </a:lnTo>
                  <a:lnTo>
                    <a:pt x="380" y="113"/>
                  </a:lnTo>
                  <a:lnTo>
                    <a:pt x="400" y="125"/>
                  </a:lnTo>
                  <a:close/>
                  <a:moveTo>
                    <a:pt x="2420" y="158"/>
                  </a:moveTo>
                  <a:lnTo>
                    <a:pt x="2420" y="103"/>
                  </a:lnTo>
                  <a:lnTo>
                    <a:pt x="2400" y="80"/>
                  </a:lnTo>
                  <a:lnTo>
                    <a:pt x="2360" y="71"/>
                  </a:lnTo>
                  <a:lnTo>
                    <a:pt x="2320" y="68"/>
                  </a:lnTo>
                  <a:lnTo>
                    <a:pt x="2300" y="68"/>
                  </a:lnTo>
                  <a:lnTo>
                    <a:pt x="2300" y="57"/>
                  </a:lnTo>
                  <a:lnTo>
                    <a:pt x="2280" y="36"/>
                  </a:lnTo>
                  <a:lnTo>
                    <a:pt x="2260" y="19"/>
                  </a:lnTo>
                  <a:lnTo>
                    <a:pt x="2240" y="7"/>
                  </a:lnTo>
                  <a:lnTo>
                    <a:pt x="2220" y="1"/>
                  </a:lnTo>
                  <a:lnTo>
                    <a:pt x="2200" y="0"/>
                  </a:lnTo>
                  <a:lnTo>
                    <a:pt x="2180" y="2"/>
                  </a:lnTo>
                  <a:lnTo>
                    <a:pt x="2160" y="9"/>
                  </a:lnTo>
                  <a:lnTo>
                    <a:pt x="2140" y="21"/>
                  </a:lnTo>
                  <a:lnTo>
                    <a:pt x="2120" y="36"/>
                  </a:lnTo>
                  <a:lnTo>
                    <a:pt x="2100" y="55"/>
                  </a:lnTo>
                  <a:lnTo>
                    <a:pt x="2100" y="65"/>
                  </a:lnTo>
                  <a:lnTo>
                    <a:pt x="420" y="65"/>
                  </a:lnTo>
                  <a:lnTo>
                    <a:pt x="420" y="67"/>
                  </a:lnTo>
                  <a:lnTo>
                    <a:pt x="400" y="73"/>
                  </a:lnTo>
                  <a:lnTo>
                    <a:pt x="400" y="140"/>
                  </a:lnTo>
                  <a:lnTo>
                    <a:pt x="440" y="152"/>
                  </a:lnTo>
                  <a:lnTo>
                    <a:pt x="440" y="104"/>
                  </a:lnTo>
                  <a:lnTo>
                    <a:pt x="2120" y="104"/>
                  </a:lnTo>
                  <a:lnTo>
                    <a:pt x="2120" y="90"/>
                  </a:lnTo>
                  <a:lnTo>
                    <a:pt x="2160" y="53"/>
                  </a:lnTo>
                  <a:lnTo>
                    <a:pt x="2200" y="39"/>
                  </a:lnTo>
                  <a:lnTo>
                    <a:pt x="2240" y="51"/>
                  </a:lnTo>
                  <a:lnTo>
                    <a:pt x="2260" y="91"/>
                  </a:lnTo>
                  <a:lnTo>
                    <a:pt x="2260" y="108"/>
                  </a:lnTo>
                  <a:lnTo>
                    <a:pt x="2280" y="108"/>
                  </a:lnTo>
                  <a:lnTo>
                    <a:pt x="2360" y="111"/>
                  </a:lnTo>
                  <a:lnTo>
                    <a:pt x="2380" y="113"/>
                  </a:lnTo>
                  <a:lnTo>
                    <a:pt x="2380" y="158"/>
                  </a:lnTo>
                  <a:lnTo>
                    <a:pt x="2420" y="158"/>
                  </a:lnTo>
                  <a:close/>
                  <a:moveTo>
                    <a:pt x="560" y="1258"/>
                  </a:moveTo>
                  <a:lnTo>
                    <a:pt x="560" y="1216"/>
                  </a:lnTo>
                  <a:lnTo>
                    <a:pt x="540" y="1213"/>
                  </a:lnTo>
                  <a:lnTo>
                    <a:pt x="540" y="1215"/>
                  </a:lnTo>
                  <a:lnTo>
                    <a:pt x="520" y="1221"/>
                  </a:lnTo>
                  <a:lnTo>
                    <a:pt x="500" y="1223"/>
                  </a:lnTo>
                  <a:lnTo>
                    <a:pt x="460" y="1221"/>
                  </a:lnTo>
                  <a:lnTo>
                    <a:pt x="460" y="1220"/>
                  </a:lnTo>
                  <a:lnTo>
                    <a:pt x="440" y="1216"/>
                  </a:lnTo>
                  <a:lnTo>
                    <a:pt x="420" y="1211"/>
                  </a:lnTo>
                  <a:lnTo>
                    <a:pt x="420" y="1249"/>
                  </a:lnTo>
                  <a:lnTo>
                    <a:pt x="440" y="1255"/>
                  </a:lnTo>
                  <a:lnTo>
                    <a:pt x="460" y="1260"/>
                  </a:lnTo>
                  <a:lnTo>
                    <a:pt x="480" y="1262"/>
                  </a:lnTo>
                  <a:lnTo>
                    <a:pt x="500" y="1262"/>
                  </a:lnTo>
                  <a:lnTo>
                    <a:pt x="520" y="1261"/>
                  </a:lnTo>
                  <a:lnTo>
                    <a:pt x="520" y="1259"/>
                  </a:lnTo>
                  <a:lnTo>
                    <a:pt x="540" y="1256"/>
                  </a:lnTo>
                  <a:lnTo>
                    <a:pt x="560" y="1258"/>
                  </a:lnTo>
                  <a:close/>
                  <a:moveTo>
                    <a:pt x="500" y="186"/>
                  </a:moveTo>
                  <a:lnTo>
                    <a:pt x="500" y="132"/>
                  </a:lnTo>
                  <a:lnTo>
                    <a:pt x="480" y="123"/>
                  </a:lnTo>
                  <a:lnTo>
                    <a:pt x="460" y="116"/>
                  </a:lnTo>
                  <a:lnTo>
                    <a:pt x="440" y="111"/>
                  </a:lnTo>
                  <a:lnTo>
                    <a:pt x="440" y="152"/>
                  </a:lnTo>
                  <a:lnTo>
                    <a:pt x="460" y="158"/>
                  </a:lnTo>
                  <a:lnTo>
                    <a:pt x="460" y="163"/>
                  </a:lnTo>
                  <a:lnTo>
                    <a:pt x="480" y="169"/>
                  </a:lnTo>
                  <a:lnTo>
                    <a:pt x="480" y="175"/>
                  </a:lnTo>
                  <a:lnTo>
                    <a:pt x="500" y="186"/>
                  </a:lnTo>
                  <a:close/>
                  <a:moveTo>
                    <a:pt x="2680" y="396"/>
                  </a:moveTo>
                  <a:lnTo>
                    <a:pt x="2680" y="309"/>
                  </a:lnTo>
                  <a:lnTo>
                    <a:pt x="2660" y="299"/>
                  </a:lnTo>
                  <a:lnTo>
                    <a:pt x="2660" y="355"/>
                  </a:lnTo>
                  <a:lnTo>
                    <a:pt x="2520" y="355"/>
                  </a:lnTo>
                  <a:lnTo>
                    <a:pt x="2520" y="666"/>
                  </a:lnTo>
                  <a:lnTo>
                    <a:pt x="2500" y="666"/>
                  </a:lnTo>
                  <a:lnTo>
                    <a:pt x="2500" y="351"/>
                  </a:lnTo>
                  <a:lnTo>
                    <a:pt x="2360" y="351"/>
                  </a:lnTo>
                  <a:lnTo>
                    <a:pt x="2360" y="666"/>
                  </a:lnTo>
                  <a:lnTo>
                    <a:pt x="2320" y="666"/>
                  </a:lnTo>
                  <a:lnTo>
                    <a:pt x="2320" y="351"/>
                  </a:lnTo>
                  <a:lnTo>
                    <a:pt x="2080" y="351"/>
                  </a:lnTo>
                  <a:lnTo>
                    <a:pt x="2080" y="633"/>
                  </a:lnTo>
                  <a:lnTo>
                    <a:pt x="2060" y="633"/>
                  </a:lnTo>
                  <a:lnTo>
                    <a:pt x="2060" y="391"/>
                  </a:lnTo>
                  <a:lnTo>
                    <a:pt x="2000" y="359"/>
                  </a:lnTo>
                  <a:lnTo>
                    <a:pt x="1920" y="348"/>
                  </a:lnTo>
                  <a:lnTo>
                    <a:pt x="1900" y="349"/>
                  </a:lnTo>
                  <a:lnTo>
                    <a:pt x="1900" y="353"/>
                  </a:lnTo>
                  <a:lnTo>
                    <a:pt x="1840" y="380"/>
                  </a:lnTo>
                  <a:lnTo>
                    <a:pt x="1820" y="417"/>
                  </a:lnTo>
                  <a:lnTo>
                    <a:pt x="1820" y="637"/>
                  </a:lnTo>
                  <a:lnTo>
                    <a:pt x="1800" y="637"/>
                  </a:lnTo>
                  <a:lnTo>
                    <a:pt x="1800" y="380"/>
                  </a:lnTo>
                  <a:lnTo>
                    <a:pt x="1760" y="338"/>
                  </a:lnTo>
                  <a:lnTo>
                    <a:pt x="1680" y="315"/>
                  </a:lnTo>
                  <a:lnTo>
                    <a:pt x="1640" y="315"/>
                  </a:lnTo>
                  <a:lnTo>
                    <a:pt x="1600" y="320"/>
                  </a:lnTo>
                  <a:lnTo>
                    <a:pt x="1560" y="333"/>
                  </a:lnTo>
                  <a:lnTo>
                    <a:pt x="1520" y="353"/>
                  </a:lnTo>
                  <a:lnTo>
                    <a:pt x="1500" y="374"/>
                  </a:lnTo>
                  <a:lnTo>
                    <a:pt x="1500" y="397"/>
                  </a:lnTo>
                  <a:lnTo>
                    <a:pt x="1480" y="416"/>
                  </a:lnTo>
                  <a:lnTo>
                    <a:pt x="1480" y="641"/>
                  </a:lnTo>
                  <a:lnTo>
                    <a:pt x="1460" y="641"/>
                  </a:lnTo>
                  <a:lnTo>
                    <a:pt x="1460" y="421"/>
                  </a:lnTo>
                  <a:lnTo>
                    <a:pt x="1420" y="378"/>
                  </a:lnTo>
                  <a:lnTo>
                    <a:pt x="1360" y="353"/>
                  </a:lnTo>
                  <a:lnTo>
                    <a:pt x="1320" y="351"/>
                  </a:lnTo>
                  <a:lnTo>
                    <a:pt x="1300" y="355"/>
                  </a:lnTo>
                  <a:lnTo>
                    <a:pt x="1240" y="387"/>
                  </a:lnTo>
                  <a:lnTo>
                    <a:pt x="1220" y="430"/>
                  </a:lnTo>
                  <a:lnTo>
                    <a:pt x="1220" y="641"/>
                  </a:lnTo>
                  <a:lnTo>
                    <a:pt x="1200" y="641"/>
                  </a:lnTo>
                  <a:lnTo>
                    <a:pt x="1200" y="432"/>
                  </a:lnTo>
                  <a:lnTo>
                    <a:pt x="1180" y="389"/>
                  </a:lnTo>
                  <a:lnTo>
                    <a:pt x="1140" y="355"/>
                  </a:lnTo>
                  <a:lnTo>
                    <a:pt x="1120" y="348"/>
                  </a:lnTo>
                  <a:lnTo>
                    <a:pt x="1100" y="347"/>
                  </a:lnTo>
                  <a:lnTo>
                    <a:pt x="1060" y="349"/>
                  </a:lnTo>
                  <a:lnTo>
                    <a:pt x="1040" y="356"/>
                  </a:lnTo>
                  <a:lnTo>
                    <a:pt x="1020" y="369"/>
                  </a:lnTo>
                  <a:lnTo>
                    <a:pt x="1000" y="385"/>
                  </a:lnTo>
                  <a:lnTo>
                    <a:pt x="980" y="404"/>
                  </a:lnTo>
                  <a:lnTo>
                    <a:pt x="980" y="442"/>
                  </a:lnTo>
                  <a:lnTo>
                    <a:pt x="960" y="459"/>
                  </a:lnTo>
                  <a:lnTo>
                    <a:pt x="960" y="477"/>
                  </a:lnTo>
                  <a:lnTo>
                    <a:pt x="940" y="419"/>
                  </a:lnTo>
                  <a:lnTo>
                    <a:pt x="920" y="373"/>
                  </a:lnTo>
                  <a:lnTo>
                    <a:pt x="860" y="344"/>
                  </a:lnTo>
                  <a:lnTo>
                    <a:pt x="860" y="342"/>
                  </a:lnTo>
                  <a:lnTo>
                    <a:pt x="840" y="341"/>
                  </a:lnTo>
                  <a:lnTo>
                    <a:pt x="760" y="356"/>
                  </a:lnTo>
                  <a:lnTo>
                    <a:pt x="740" y="400"/>
                  </a:lnTo>
                  <a:lnTo>
                    <a:pt x="720" y="462"/>
                  </a:lnTo>
                  <a:lnTo>
                    <a:pt x="720" y="651"/>
                  </a:lnTo>
                  <a:lnTo>
                    <a:pt x="700" y="651"/>
                  </a:lnTo>
                  <a:lnTo>
                    <a:pt x="700" y="434"/>
                  </a:lnTo>
                  <a:lnTo>
                    <a:pt x="680" y="385"/>
                  </a:lnTo>
                  <a:lnTo>
                    <a:pt x="620" y="348"/>
                  </a:lnTo>
                  <a:lnTo>
                    <a:pt x="620" y="344"/>
                  </a:lnTo>
                  <a:lnTo>
                    <a:pt x="600" y="342"/>
                  </a:lnTo>
                  <a:lnTo>
                    <a:pt x="560" y="342"/>
                  </a:lnTo>
                  <a:lnTo>
                    <a:pt x="500" y="359"/>
                  </a:lnTo>
                  <a:lnTo>
                    <a:pt x="460" y="393"/>
                  </a:lnTo>
                  <a:lnTo>
                    <a:pt x="440" y="446"/>
                  </a:lnTo>
                  <a:lnTo>
                    <a:pt x="440" y="782"/>
                  </a:lnTo>
                  <a:lnTo>
                    <a:pt x="500" y="782"/>
                  </a:lnTo>
                  <a:lnTo>
                    <a:pt x="500" y="405"/>
                  </a:lnTo>
                  <a:lnTo>
                    <a:pt x="520" y="399"/>
                  </a:lnTo>
                  <a:lnTo>
                    <a:pt x="520" y="390"/>
                  </a:lnTo>
                  <a:lnTo>
                    <a:pt x="540" y="387"/>
                  </a:lnTo>
                  <a:lnTo>
                    <a:pt x="560" y="384"/>
                  </a:lnTo>
                  <a:lnTo>
                    <a:pt x="560" y="383"/>
                  </a:lnTo>
                  <a:lnTo>
                    <a:pt x="600" y="382"/>
                  </a:lnTo>
                  <a:lnTo>
                    <a:pt x="620" y="390"/>
                  </a:lnTo>
                  <a:lnTo>
                    <a:pt x="640" y="411"/>
                  </a:lnTo>
                  <a:lnTo>
                    <a:pt x="660" y="447"/>
                  </a:lnTo>
                  <a:lnTo>
                    <a:pt x="660" y="691"/>
                  </a:lnTo>
                  <a:lnTo>
                    <a:pt x="760" y="691"/>
                  </a:lnTo>
                  <a:lnTo>
                    <a:pt x="760" y="455"/>
                  </a:lnTo>
                  <a:lnTo>
                    <a:pt x="780" y="408"/>
                  </a:lnTo>
                  <a:lnTo>
                    <a:pt x="820" y="384"/>
                  </a:lnTo>
                  <a:lnTo>
                    <a:pt x="860" y="382"/>
                  </a:lnTo>
                  <a:lnTo>
                    <a:pt x="900" y="406"/>
                  </a:lnTo>
                  <a:lnTo>
                    <a:pt x="920" y="455"/>
                  </a:lnTo>
                  <a:lnTo>
                    <a:pt x="920" y="689"/>
                  </a:lnTo>
                  <a:lnTo>
                    <a:pt x="1020" y="689"/>
                  </a:lnTo>
                  <a:lnTo>
                    <a:pt x="1020" y="419"/>
                  </a:lnTo>
                  <a:lnTo>
                    <a:pt x="1060" y="389"/>
                  </a:lnTo>
                  <a:lnTo>
                    <a:pt x="1100" y="387"/>
                  </a:lnTo>
                  <a:lnTo>
                    <a:pt x="1120" y="391"/>
                  </a:lnTo>
                  <a:lnTo>
                    <a:pt x="1140" y="402"/>
                  </a:lnTo>
                  <a:lnTo>
                    <a:pt x="1160" y="419"/>
                  </a:lnTo>
                  <a:lnTo>
                    <a:pt x="1160" y="680"/>
                  </a:lnTo>
                  <a:lnTo>
                    <a:pt x="1260" y="681"/>
                  </a:lnTo>
                  <a:lnTo>
                    <a:pt x="1260" y="427"/>
                  </a:lnTo>
                  <a:lnTo>
                    <a:pt x="1300" y="404"/>
                  </a:lnTo>
                  <a:lnTo>
                    <a:pt x="1320" y="392"/>
                  </a:lnTo>
                  <a:lnTo>
                    <a:pt x="1360" y="392"/>
                  </a:lnTo>
                  <a:lnTo>
                    <a:pt x="1380" y="398"/>
                  </a:lnTo>
                  <a:lnTo>
                    <a:pt x="1400" y="410"/>
                  </a:lnTo>
                  <a:lnTo>
                    <a:pt x="1400" y="423"/>
                  </a:lnTo>
                  <a:lnTo>
                    <a:pt x="1420" y="437"/>
                  </a:lnTo>
                  <a:lnTo>
                    <a:pt x="1420" y="681"/>
                  </a:lnTo>
                  <a:lnTo>
                    <a:pt x="1520" y="681"/>
                  </a:lnTo>
                  <a:lnTo>
                    <a:pt x="1520" y="431"/>
                  </a:lnTo>
                  <a:lnTo>
                    <a:pt x="1540" y="393"/>
                  </a:lnTo>
                  <a:lnTo>
                    <a:pt x="1580" y="370"/>
                  </a:lnTo>
                  <a:lnTo>
                    <a:pt x="1620" y="357"/>
                  </a:lnTo>
                  <a:lnTo>
                    <a:pt x="1660" y="355"/>
                  </a:lnTo>
                  <a:lnTo>
                    <a:pt x="1680" y="356"/>
                  </a:lnTo>
                  <a:lnTo>
                    <a:pt x="1740" y="382"/>
                  </a:lnTo>
                  <a:lnTo>
                    <a:pt x="1760" y="427"/>
                  </a:lnTo>
                  <a:lnTo>
                    <a:pt x="1760" y="677"/>
                  </a:lnTo>
                  <a:lnTo>
                    <a:pt x="1860" y="677"/>
                  </a:lnTo>
                  <a:lnTo>
                    <a:pt x="1860" y="444"/>
                  </a:lnTo>
                  <a:lnTo>
                    <a:pt x="1880" y="400"/>
                  </a:lnTo>
                  <a:lnTo>
                    <a:pt x="1940" y="387"/>
                  </a:lnTo>
                  <a:lnTo>
                    <a:pt x="2000" y="404"/>
                  </a:lnTo>
                  <a:lnTo>
                    <a:pt x="2020" y="447"/>
                  </a:lnTo>
                  <a:lnTo>
                    <a:pt x="2020" y="673"/>
                  </a:lnTo>
                  <a:lnTo>
                    <a:pt x="2120" y="674"/>
                  </a:lnTo>
                  <a:lnTo>
                    <a:pt x="2120" y="391"/>
                  </a:lnTo>
                  <a:lnTo>
                    <a:pt x="2280" y="391"/>
                  </a:lnTo>
                  <a:lnTo>
                    <a:pt x="2280" y="705"/>
                  </a:lnTo>
                  <a:lnTo>
                    <a:pt x="2400" y="705"/>
                  </a:lnTo>
                  <a:lnTo>
                    <a:pt x="2400" y="391"/>
                  </a:lnTo>
                  <a:lnTo>
                    <a:pt x="2460" y="391"/>
                  </a:lnTo>
                  <a:lnTo>
                    <a:pt x="2460" y="705"/>
                  </a:lnTo>
                  <a:lnTo>
                    <a:pt x="2560" y="705"/>
                  </a:lnTo>
                  <a:lnTo>
                    <a:pt x="2560" y="396"/>
                  </a:lnTo>
                  <a:lnTo>
                    <a:pt x="2680" y="396"/>
                  </a:lnTo>
                  <a:close/>
                  <a:moveTo>
                    <a:pt x="2700" y="798"/>
                  </a:moveTo>
                  <a:lnTo>
                    <a:pt x="2700" y="440"/>
                  </a:lnTo>
                  <a:lnTo>
                    <a:pt x="2600" y="410"/>
                  </a:lnTo>
                  <a:lnTo>
                    <a:pt x="2600" y="739"/>
                  </a:lnTo>
                  <a:lnTo>
                    <a:pt x="2460" y="739"/>
                  </a:lnTo>
                  <a:lnTo>
                    <a:pt x="2340" y="740"/>
                  </a:lnTo>
                  <a:lnTo>
                    <a:pt x="1940" y="741"/>
                  </a:lnTo>
                  <a:lnTo>
                    <a:pt x="1780" y="741"/>
                  </a:lnTo>
                  <a:lnTo>
                    <a:pt x="1780" y="974"/>
                  </a:lnTo>
                  <a:lnTo>
                    <a:pt x="1520" y="974"/>
                  </a:lnTo>
                  <a:lnTo>
                    <a:pt x="1520" y="741"/>
                  </a:lnTo>
                  <a:lnTo>
                    <a:pt x="500" y="741"/>
                  </a:lnTo>
                  <a:lnTo>
                    <a:pt x="500" y="782"/>
                  </a:lnTo>
                  <a:lnTo>
                    <a:pt x="1480" y="782"/>
                  </a:lnTo>
                  <a:lnTo>
                    <a:pt x="1480" y="1014"/>
                  </a:lnTo>
                  <a:lnTo>
                    <a:pt x="1820" y="1013"/>
                  </a:lnTo>
                  <a:lnTo>
                    <a:pt x="1820" y="782"/>
                  </a:lnTo>
                  <a:lnTo>
                    <a:pt x="1920" y="782"/>
                  </a:lnTo>
                  <a:lnTo>
                    <a:pt x="2000" y="782"/>
                  </a:lnTo>
                  <a:lnTo>
                    <a:pt x="2080" y="781"/>
                  </a:lnTo>
                  <a:lnTo>
                    <a:pt x="2320" y="779"/>
                  </a:lnTo>
                  <a:lnTo>
                    <a:pt x="2380" y="778"/>
                  </a:lnTo>
                  <a:lnTo>
                    <a:pt x="2460" y="778"/>
                  </a:lnTo>
                  <a:lnTo>
                    <a:pt x="2500" y="778"/>
                  </a:lnTo>
                  <a:lnTo>
                    <a:pt x="2560" y="777"/>
                  </a:lnTo>
                  <a:lnTo>
                    <a:pt x="2640" y="777"/>
                  </a:lnTo>
                  <a:lnTo>
                    <a:pt x="2640" y="467"/>
                  </a:lnTo>
                  <a:lnTo>
                    <a:pt x="2660" y="469"/>
                  </a:lnTo>
                  <a:lnTo>
                    <a:pt x="2660" y="831"/>
                  </a:lnTo>
                  <a:lnTo>
                    <a:pt x="2680" y="822"/>
                  </a:lnTo>
                  <a:lnTo>
                    <a:pt x="2680" y="805"/>
                  </a:lnTo>
                  <a:lnTo>
                    <a:pt x="2700" y="798"/>
                  </a:lnTo>
                  <a:close/>
                  <a:moveTo>
                    <a:pt x="760" y="1265"/>
                  </a:moveTo>
                  <a:lnTo>
                    <a:pt x="760" y="1225"/>
                  </a:lnTo>
                  <a:lnTo>
                    <a:pt x="740" y="1227"/>
                  </a:lnTo>
                  <a:lnTo>
                    <a:pt x="700" y="1229"/>
                  </a:lnTo>
                  <a:lnTo>
                    <a:pt x="680" y="1230"/>
                  </a:lnTo>
                  <a:lnTo>
                    <a:pt x="640" y="1229"/>
                  </a:lnTo>
                  <a:lnTo>
                    <a:pt x="600" y="1227"/>
                  </a:lnTo>
                  <a:lnTo>
                    <a:pt x="580" y="1225"/>
                  </a:lnTo>
                  <a:lnTo>
                    <a:pt x="580" y="1221"/>
                  </a:lnTo>
                  <a:lnTo>
                    <a:pt x="560" y="1221"/>
                  </a:lnTo>
                  <a:lnTo>
                    <a:pt x="560" y="1262"/>
                  </a:lnTo>
                  <a:lnTo>
                    <a:pt x="580" y="1266"/>
                  </a:lnTo>
                  <a:lnTo>
                    <a:pt x="600" y="1268"/>
                  </a:lnTo>
                  <a:lnTo>
                    <a:pt x="620" y="1269"/>
                  </a:lnTo>
                  <a:lnTo>
                    <a:pt x="640" y="1270"/>
                  </a:lnTo>
                  <a:lnTo>
                    <a:pt x="680" y="1271"/>
                  </a:lnTo>
                  <a:lnTo>
                    <a:pt x="720" y="1270"/>
                  </a:lnTo>
                  <a:lnTo>
                    <a:pt x="740" y="1266"/>
                  </a:lnTo>
                  <a:lnTo>
                    <a:pt x="760" y="1265"/>
                  </a:lnTo>
                  <a:close/>
                  <a:moveTo>
                    <a:pt x="780" y="1259"/>
                  </a:moveTo>
                  <a:lnTo>
                    <a:pt x="780" y="1220"/>
                  </a:lnTo>
                  <a:lnTo>
                    <a:pt x="760" y="1215"/>
                  </a:lnTo>
                  <a:lnTo>
                    <a:pt x="760" y="1262"/>
                  </a:lnTo>
                  <a:lnTo>
                    <a:pt x="780" y="1259"/>
                  </a:lnTo>
                  <a:close/>
                  <a:moveTo>
                    <a:pt x="1940" y="1259"/>
                  </a:moveTo>
                  <a:lnTo>
                    <a:pt x="1940" y="1218"/>
                  </a:lnTo>
                  <a:lnTo>
                    <a:pt x="1920" y="1219"/>
                  </a:lnTo>
                  <a:lnTo>
                    <a:pt x="1920" y="1221"/>
                  </a:lnTo>
                  <a:lnTo>
                    <a:pt x="1900" y="1223"/>
                  </a:lnTo>
                  <a:lnTo>
                    <a:pt x="1880" y="1223"/>
                  </a:lnTo>
                  <a:lnTo>
                    <a:pt x="1880" y="1221"/>
                  </a:lnTo>
                  <a:lnTo>
                    <a:pt x="1860" y="1219"/>
                  </a:lnTo>
                  <a:lnTo>
                    <a:pt x="1840" y="1215"/>
                  </a:lnTo>
                  <a:lnTo>
                    <a:pt x="1820" y="1214"/>
                  </a:lnTo>
                  <a:lnTo>
                    <a:pt x="1820" y="1212"/>
                  </a:lnTo>
                  <a:lnTo>
                    <a:pt x="1800" y="1209"/>
                  </a:lnTo>
                  <a:lnTo>
                    <a:pt x="1780" y="1203"/>
                  </a:lnTo>
                  <a:lnTo>
                    <a:pt x="1760" y="1193"/>
                  </a:lnTo>
                  <a:lnTo>
                    <a:pt x="1760" y="1179"/>
                  </a:lnTo>
                  <a:lnTo>
                    <a:pt x="1740" y="1176"/>
                  </a:lnTo>
                  <a:lnTo>
                    <a:pt x="1740" y="1161"/>
                  </a:lnTo>
                  <a:lnTo>
                    <a:pt x="960" y="1161"/>
                  </a:lnTo>
                  <a:lnTo>
                    <a:pt x="960" y="1185"/>
                  </a:lnTo>
                  <a:lnTo>
                    <a:pt x="940" y="1199"/>
                  </a:lnTo>
                  <a:lnTo>
                    <a:pt x="920" y="1208"/>
                  </a:lnTo>
                  <a:lnTo>
                    <a:pt x="900" y="1213"/>
                  </a:lnTo>
                  <a:lnTo>
                    <a:pt x="860" y="1214"/>
                  </a:lnTo>
                  <a:lnTo>
                    <a:pt x="860" y="1218"/>
                  </a:lnTo>
                  <a:lnTo>
                    <a:pt x="840" y="1226"/>
                  </a:lnTo>
                  <a:lnTo>
                    <a:pt x="820" y="1229"/>
                  </a:lnTo>
                  <a:lnTo>
                    <a:pt x="800" y="1226"/>
                  </a:lnTo>
                  <a:lnTo>
                    <a:pt x="780" y="1221"/>
                  </a:lnTo>
                  <a:lnTo>
                    <a:pt x="780" y="1262"/>
                  </a:lnTo>
                  <a:lnTo>
                    <a:pt x="820" y="1268"/>
                  </a:lnTo>
                  <a:lnTo>
                    <a:pt x="840" y="1264"/>
                  </a:lnTo>
                  <a:lnTo>
                    <a:pt x="880" y="1256"/>
                  </a:lnTo>
                  <a:lnTo>
                    <a:pt x="920" y="1250"/>
                  </a:lnTo>
                  <a:lnTo>
                    <a:pt x="920" y="1244"/>
                  </a:lnTo>
                  <a:lnTo>
                    <a:pt x="940" y="1239"/>
                  </a:lnTo>
                  <a:lnTo>
                    <a:pt x="960" y="1229"/>
                  </a:lnTo>
                  <a:lnTo>
                    <a:pt x="980" y="1215"/>
                  </a:lnTo>
                  <a:lnTo>
                    <a:pt x="1000" y="1200"/>
                  </a:lnTo>
                  <a:lnTo>
                    <a:pt x="1720" y="1200"/>
                  </a:lnTo>
                  <a:lnTo>
                    <a:pt x="1720" y="1214"/>
                  </a:lnTo>
                  <a:lnTo>
                    <a:pt x="1740" y="1221"/>
                  </a:lnTo>
                  <a:lnTo>
                    <a:pt x="1760" y="1237"/>
                  </a:lnTo>
                  <a:lnTo>
                    <a:pt x="1780" y="1245"/>
                  </a:lnTo>
                  <a:lnTo>
                    <a:pt x="1800" y="1249"/>
                  </a:lnTo>
                  <a:lnTo>
                    <a:pt x="1820" y="1255"/>
                  </a:lnTo>
                  <a:lnTo>
                    <a:pt x="1840" y="1257"/>
                  </a:lnTo>
                  <a:lnTo>
                    <a:pt x="1860" y="1261"/>
                  </a:lnTo>
                  <a:lnTo>
                    <a:pt x="1900" y="1263"/>
                  </a:lnTo>
                  <a:lnTo>
                    <a:pt x="1920" y="1262"/>
                  </a:lnTo>
                  <a:lnTo>
                    <a:pt x="1940" y="1259"/>
                  </a:lnTo>
                  <a:close/>
                  <a:moveTo>
                    <a:pt x="1980" y="1263"/>
                  </a:moveTo>
                  <a:lnTo>
                    <a:pt x="1980" y="1223"/>
                  </a:lnTo>
                  <a:lnTo>
                    <a:pt x="1940" y="1220"/>
                  </a:lnTo>
                  <a:lnTo>
                    <a:pt x="1940" y="1261"/>
                  </a:lnTo>
                  <a:lnTo>
                    <a:pt x="1980" y="1263"/>
                  </a:lnTo>
                  <a:close/>
                  <a:moveTo>
                    <a:pt x="2180" y="1263"/>
                  </a:moveTo>
                  <a:lnTo>
                    <a:pt x="2180" y="1221"/>
                  </a:lnTo>
                  <a:lnTo>
                    <a:pt x="2160" y="1225"/>
                  </a:lnTo>
                  <a:lnTo>
                    <a:pt x="2160" y="1226"/>
                  </a:lnTo>
                  <a:lnTo>
                    <a:pt x="2000" y="1226"/>
                  </a:lnTo>
                  <a:lnTo>
                    <a:pt x="1980" y="1225"/>
                  </a:lnTo>
                  <a:lnTo>
                    <a:pt x="1980" y="1265"/>
                  </a:lnTo>
                  <a:lnTo>
                    <a:pt x="2160" y="1265"/>
                  </a:lnTo>
                  <a:lnTo>
                    <a:pt x="2180" y="1263"/>
                  </a:lnTo>
                  <a:close/>
                  <a:moveTo>
                    <a:pt x="2300" y="1250"/>
                  </a:moveTo>
                  <a:lnTo>
                    <a:pt x="2300" y="1203"/>
                  </a:lnTo>
                  <a:lnTo>
                    <a:pt x="2280" y="1211"/>
                  </a:lnTo>
                  <a:lnTo>
                    <a:pt x="2280" y="1215"/>
                  </a:lnTo>
                  <a:lnTo>
                    <a:pt x="2260" y="1219"/>
                  </a:lnTo>
                  <a:lnTo>
                    <a:pt x="2240" y="1219"/>
                  </a:lnTo>
                  <a:lnTo>
                    <a:pt x="2200" y="1217"/>
                  </a:lnTo>
                  <a:lnTo>
                    <a:pt x="2180" y="1213"/>
                  </a:lnTo>
                  <a:lnTo>
                    <a:pt x="2180" y="1261"/>
                  </a:lnTo>
                  <a:lnTo>
                    <a:pt x="2200" y="1255"/>
                  </a:lnTo>
                  <a:lnTo>
                    <a:pt x="2200" y="1256"/>
                  </a:lnTo>
                  <a:lnTo>
                    <a:pt x="2240" y="1259"/>
                  </a:lnTo>
                  <a:lnTo>
                    <a:pt x="2260" y="1257"/>
                  </a:lnTo>
                  <a:lnTo>
                    <a:pt x="2280" y="1255"/>
                  </a:lnTo>
                  <a:lnTo>
                    <a:pt x="2300" y="1250"/>
                  </a:lnTo>
                  <a:close/>
                  <a:moveTo>
                    <a:pt x="2300" y="209"/>
                  </a:moveTo>
                  <a:lnTo>
                    <a:pt x="2300" y="132"/>
                  </a:lnTo>
                  <a:lnTo>
                    <a:pt x="2280" y="140"/>
                  </a:lnTo>
                  <a:lnTo>
                    <a:pt x="2280" y="196"/>
                  </a:lnTo>
                  <a:lnTo>
                    <a:pt x="2300" y="209"/>
                  </a:lnTo>
                  <a:close/>
                  <a:moveTo>
                    <a:pt x="2380" y="158"/>
                  </a:moveTo>
                  <a:lnTo>
                    <a:pt x="2380" y="119"/>
                  </a:lnTo>
                  <a:lnTo>
                    <a:pt x="2300" y="119"/>
                  </a:lnTo>
                  <a:lnTo>
                    <a:pt x="2300" y="218"/>
                  </a:lnTo>
                  <a:lnTo>
                    <a:pt x="2320" y="223"/>
                  </a:lnTo>
                  <a:lnTo>
                    <a:pt x="2320" y="158"/>
                  </a:lnTo>
                  <a:lnTo>
                    <a:pt x="2380" y="158"/>
                  </a:lnTo>
                  <a:close/>
                  <a:moveTo>
                    <a:pt x="2380" y="1229"/>
                  </a:moveTo>
                  <a:lnTo>
                    <a:pt x="2380" y="1171"/>
                  </a:lnTo>
                  <a:lnTo>
                    <a:pt x="2360" y="1183"/>
                  </a:lnTo>
                  <a:lnTo>
                    <a:pt x="2360" y="1193"/>
                  </a:lnTo>
                  <a:lnTo>
                    <a:pt x="2340" y="1199"/>
                  </a:lnTo>
                  <a:lnTo>
                    <a:pt x="2340" y="1201"/>
                  </a:lnTo>
                  <a:lnTo>
                    <a:pt x="2320" y="1205"/>
                  </a:lnTo>
                  <a:lnTo>
                    <a:pt x="2300" y="1205"/>
                  </a:lnTo>
                  <a:lnTo>
                    <a:pt x="2300" y="1244"/>
                  </a:lnTo>
                  <a:lnTo>
                    <a:pt x="2320" y="1244"/>
                  </a:lnTo>
                  <a:lnTo>
                    <a:pt x="2360" y="1235"/>
                  </a:lnTo>
                  <a:lnTo>
                    <a:pt x="2380" y="1229"/>
                  </a:lnTo>
                  <a:close/>
                  <a:moveTo>
                    <a:pt x="2660" y="348"/>
                  </a:moveTo>
                  <a:lnTo>
                    <a:pt x="2660" y="297"/>
                  </a:lnTo>
                  <a:lnTo>
                    <a:pt x="2640" y="295"/>
                  </a:lnTo>
                  <a:lnTo>
                    <a:pt x="2620" y="289"/>
                  </a:lnTo>
                  <a:lnTo>
                    <a:pt x="2580" y="272"/>
                  </a:lnTo>
                  <a:lnTo>
                    <a:pt x="2540" y="255"/>
                  </a:lnTo>
                  <a:lnTo>
                    <a:pt x="2480" y="239"/>
                  </a:lnTo>
                  <a:lnTo>
                    <a:pt x="2440" y="222"/>
                  </a:lnTo>
                  <a:lnTo>
                    <a:pt x="2400" y="211"/>
                  </a:lnTo>
                  <a:lnTo>
                    <a:pt x="2380" y="203"/>
                  </a:lnTo>
                  <a:lnTo>
                    <a:pt x="2340" y="188"/>
                  </a:lnTo>
                  <a:lnTo>
                    <a:pt x="2340" y="183"/>
                  </a:lnTo>
                  <a:lnTo>
                    <a:pt x="2320" y="182"/>
                  </a:lnTo>
                  <a:lnTo>
                    <a:pt x="2320" y="223"/>
                  </a:lnTo>
                  <a:lnTo>
                    <a:pt x="2360" y="239"/>
                  </a:lnTo>
                  <a:lnTo>
                    <a:pt x="2400" y="255"/>
                  </a:lnTo>
                  <a:lnTo>
                    <a:pt x="2460" y="270"/>
                  </a:lnTo>
                  <a:lnTo>
                    <a:pt x="2500" y="288"/>
                  </a:lnTo>
                  <a:lnTo>
                    <a:pt x="2540" y="297"/>
                  </a:lnTo>
                  <a:lnTo>
                    <a:pt x="2560" y="308"/>
                  </a:lnTo>
                  <a:lnTo>
                    <a:pt x="2580" y="316"/>
                  </a:lnTo>
                  <a:lnTo>
                    <a:pt x="2600" y="324"/>
                  </a:lnTo>
                  <a:lnTo>
                    <a:pt x="2640" y="335"/>
                  </a:lnTo>
                  <a:lnTo>
                    <a:pt x="2660" y="348"/>
                  </a:lnTo>
                  <a:close/>
                  <a:moveTo>
                    <a:pt x="2620" y="1197"/>
                  </a:moveTo>
                  <a:lnTo>
                    <a:pt x="2620" y="1149"/>
                  </a:lnTo>
                  <a:lnTo>
                    <a:pt x="2600" y="1154"/>
                  </a:lnTo>
                  <a:lnTo>
                    <a:pt x="2600" y="1157"/>
                  </a:lnTo>
                  <a:lnTo>
                    <a:pt x="2380" y="1157"/>
                  </a:lnTo>
                  <a:lnTo>
                    <a:pt x="2380" y="1220"/>
                  </a:lnTo>
                  <a:lnTo>
                    <a:pt x="2400" y="1211"/>
                  </a:lnTo>
                  <a:lnTo>
                    <a:pt x="2400" y="1197"/>
                  </a:lnTo>
                  <a:lnTo>
                    <a:pt x="2620" y="1197"/>
                  </a:lnTo>
                  <a:close/>
                  <a:moveTo>
                    <a:pt x="2660" y="965"/>
                  </a:moveTo>
                  <a:lnTo>
                    <a:pt x="2660" y="786"/>
                  </a:lnTo>
                  <a:lnTo>
                    <a:pt x="2640" y="795"/>
                  </a:lnTo>
                  <a:lnTo>
                    <a:pt x="2620" y="812"/>
                  </a:lnTo>
                  <a:lnTo>
                    <a:pt x="2620" y="924"/>
                  </a:lnTo>
                  <a:lnTo>
                    <a:pt x="2640" y="935"/>
                  </a:lnTo>
                  <a:lnTo>
                    <a:pt x="2640" y="949"/>
                  </a:lnTo>
                  <a:lnTo>
                    <a:pt x="2660" y="965"/>
                  </a:lnTo>
                  <a:close/>
                  <a:moveTo>
                    <a:pt x="2660" y="1158"/>
                  </a:moveTo>
                  <a:lnTo>
                    <a:pt x="2660" y="1031"/>
                  </a:lnTo>
                  <a:lnTo>
                    <a:pt x="2640" y="1039"/>
                  </a:lnTo>
                  <a:lnTo>
                    <a:pt x="2640" y="1098"/>
                  </a:lnTo>
                  <a:lnTo>
                    <a:pt x="2620" y="1110"/>
                  </a:lnTo>
                  <a:lnTo>
                    <a:pt x="2620" y="1189"/>
                  </a:lnTo>
                  <a:lnTo>
                    <a:pt x="2640" y="1177"/>
                  </a:lnTo>
                  <a:lnTo>
                    <a:pt x="2660" y="1158"/>
                  </a:lnTo>
                  <a:close/>
                  <a:moveTo>
                    <a:pt x="2680" y="1106"/>
                  </a:moveTo>
                  <a:lnTo>
                    <a:pt x="2680" y="915"/>
                  </a:lnTo>
                  <a:lnTo>
                    <a:pt x="2660" y="893"/>
                  </a:lnTo>
                  <a:lnTo>
                    <a:pt x="2660" y="1122"/>
                  </a:lnTo>
                  <a:lnTo>
                    <a:pt x="2680" y="1106"/>
                  </a:lnTo>
                  <a:close/>
                  <a:moveTo>
                    <a:pt x="2700" y="377"/>
                  </a:moveTo>
                  <a:lnTo>
                    <a:pt x="2700" y="335"/>
                  </a:lnTo>
                  <a:lnTo>
                    <a:pt x="2680" y="321"/>
                  </a:lnTo>
                  <a:lnTo>
                    <a:pt x="2680" y="385"/>
                  </a:lnTo>
                  <a:lnTo>
                    <a:pt x="2700" y="377"/>
                  </a:lnTo>
                  <a:close/>
                  <a:moveTo>
                    <a:pt x="2700" y="1035"/>
                  </a:moveTo>
                  <a:lnTo>
                    <a:pt x="2700" y="960"/>
                  </a:lnTo>
                  <a:lnTo>
                    <a:pt x="2680" y="937"/>
                  </a:lnTo>
                  <a:lnTo>
                    <a:pt x="2680" y="1051"/>
                  </a:lnTo>
                  <a:lnTo>
                    <a:pt x="2700" y="10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0" name="AutoShape 36"/>
            <p:cNvSpPr>
              <a:spLocks/>
            </p:cNvSpPr>
            <p:nvPr/>
          </p:nvSpPr>
          <p:spPr bwMode="auto">
            <a:xfrm>
              <a:off x="9642" y="7681"/>
              <a:ext cx="1943" cy="68"/>
            </a:xfrm>
            <a:custGeom>
              <a:avLst/>
              <a:gdLst>
                <a:gd name="T0" fmla="+- 0 11404 9642"/>
                <a:gd name="T1" fmla="*/ T0 w 1943"/>
                <a:gd name="T2" fmla="+- 0 7748 7681"/>
                <a:gd name="T3" fmla="*/ 7748 h 68"/>
                <a:gd name="T4" fmla="+- 0 11404 9642"/>
                <a:gd name="T5" fmla="*/ T4 w 1943"/>
                <a:gd name="T6" fmla="+- 0 7690 7681"/>
                <a:gd name="T7" fmla="*/ 7690 h 68"/>
                <a:gd name="T8" fmla="+- 0 11395 9642"/>
                <a:gd name="T9" fmla="*/ T8 w 1943"/>
                <a:gd name="T10" fmla="+- 0 7697 7681"/>
                <a:gd name="T11" fmla="*/ 7697 h 68"/>
                <a:gd name="T12" fmla="+- 0 11377 9642"/>
                <a:gd name="T13" fmla="*/ T12 w 1943"/>
                <a:gd name="T14" fmla="+- 0 7704 7681"/>
                <a:gd name="T15" fmla="*/ 7704 h 68"/>
                <a:gd name="T16" fmla="+- 0 11300 9642"/>
                <a:gd name="T17" fmla="*/ T16 w 1943"/>
                <a:gd name="T18" fmla="+- 0 7715 7681"/>
                <a:gd name="T19" fmla="*/ 7715 h 68"/>
                <a:gd name="T20" fmla="+- 0 11223 9642"/>
                <a:gd name="T21" fmla="*/ T20 w 1943"/>
                <a:gd name="T22" fmla="+- 0 7722 7681"/>
                <a:gd name="T23" fmla="*/ 7722 h 68"/>
                <a:gd name="T24" fmla="+- 0 11146 9642"/>
                <a:gd name="T25" fmla="*/ T24 w 1943"/>
                <a:gd name="T26" fmla="+- 0 7728 7681"/>
                <a:gd name="T27" fmla="*/ 7728 h 68"/>
                <a:gd name="T28" fmla="+- 0 11068 9642"/>
                <a:gd name="T29" fmla="*/ T28 w 1943"/>
                <a:gd name="T30" fmla="+- 0 7731 7681"/>
                <a:gd name="T31" fmla="*/ 7731 h 68"/>
                <a:gd name="T32" fmla="+- 0 10991 9642"/>
                <a:gd name="T33" fmla="*/ T32 w 1943"/>
                <a:gd name="T34" fmla="+- 0 7734 7681"/>
                <a:gd name="T35" fmla="*/ 7734 h 68"/>
                <a:gd name="T36" fmla="+- 0 10913 9642"/>
                <a:gd name="T37" fmla="*/ T36 w 1943"/>
                <a:gd name="T38" fmla="+- 0 7734 7681"/>
                <a:gd name="T39" fmla="*/ 7734 h 68"/>
                <a:gd name="T40" fmla="+- 0 10680 9642"/>
                <a:gd name="T41" fmla="*/ T40 w 1943"/>
                <a:gd name="T42" fmla="+- 0 7735 7681"/>
                <a:gd name="T43" fmla="*/ 7735 h 68"/>
                <a:gd name="T44" fmla="+- 0 10602 9642"/>
                <a:gd name="T45" fmla="*/ T44 w 1943"/>
                <a:gd name="T46" fmla="+- 0 7735 7681"/>
                <a:gd name="T47" fmla="*/ 7735 h 68"/>
                <a:gd name="T48" fmla="+- 0 10442 9642"/>
                <a:gd name="T49" fmla="*/ T48 w 1943"/>
                <a:gd name="T50" fmla="+- 0 7735 7681"/>
                <a:gd name="T51" fmla="*/ 7735 h 68"/>
                <a:gd name="T52" fmla="+- 0 10365 9642"/>
                <a:gd name="T53" fmla="*/ T52 w 1943"/>
                <a:gd name="T54" fmla="+- 0 7734 7681"/>
                <a:gd name="T55" fmla="*/ 7734 h 68"/>
                <a:gd name="T56" fmla="+- 0 10288 9642"/>
                <a:gd name="T57" fmla="*/ T56 w 1943"/>
                <a:gd name="T58" fmla="+- 0 7733 7681"/>
                <a:gd name="T59" fmla="*/ 7733 h 68"/>
                <a:gd name="T60" fmla="+- 0 10211 9642"/>
                <a:gd name="T61" fmla="*/ T60 w 1943"/>
                <a:gd name="T62" fmla="+- 0 7732 7681"/>
                <a:gd name="T63" fmla="*/ 7732 h 68"/>
                <a:gd name="T64" fmla="+- 0 10133 9642"/>
                <a:gd name="T65" fmla="*/ T64 w 1943"/>
                <a:gd name="T66" fmla="+- 0 7731 7681"/>
                <a:gd name="T67" fmla="*/ 7731 h 68"/>
                <a:gd name="T68" fmla="+- 0 10056 9642"/>
                <a:gd name="T69" fmla="*/ T68 w 1943"/>
                <a:gd name="T70" fmla="+- 0 7730 7681"/>
                <a:gd name="T71" fmla="*/ 7730 h 68"/>
                <a:gd name="T72" fmla="+- 0 9978 9642"/>
                <a:gd name="T73" fmla="*/ T72 w 1943"/>
                <a:gd name="T74" fmla="+- 0 7728 7681"/>
                <a:gd name="T75" fmla="*/ 7728 h 68"/>
                <a:gd name="T76" fmla="+- 0 9901 9642"/>
                <a:gd name="T77" fmla="*/ T76 w 1943"/>
                <a:gd name="T78" fmla="+- 0 7726 7681"/>
                <a:gd name="T79" fmla="*/ 7726 h 68"/>
                <a:gd name="T80" fmla="+- 0 9823 9642"/>
                <a:gd name="T81" fmla="*/ T80 w 1943"/>
                <a:gd name="T82" fmla="+- 0 7724 7681"/>
                <a:gd name="T83" fmla="*/ 7724 h 68"/>
                <a:gd name="T84" fmla="+- 0 9746 9642"/>
                <a:gd name="T85" fmla="*/ T84 w 1943"/>
                <a:gd name="T86" fmla="+- 0 7722 7681"/>
                <a:gd name="T87" fmla="*/ 7722 h 68"/>
                <a:gd name="T88" fmla="+- 0 9743 9642"/>
                <a:gd name="T89" fmla="*/ T88 w 1943"/>
                <a:gd name="T90" fmla="+- 0 7722 7681"/>
                <a:gd name="T91" fmla="*/ 7722 h 68"/>
                <a:gd name="T92" fmla="+- 0 9642 9642"/>
                <a:gd name="T93" fmla="*/ T92 w 1943"/>
                <a:gd name="T94" fmla="+- 0 7748 7681"/>
                <a:gd name="T95" fmla="*/ 7748 h 68"/>
                <a:gd name="T96" fmla="+- 0 11404 9642"/>
                <a:gd name="T97" fmla="*/ T96 w 1943"/>
                <a:gd name="T98" fmla="+- 0 7748 7681"/>
                <a:gd name="T99" fmla="*/ 7748 h 68"/>
                <a:gd name="T100" fmla="+- 0 11585 9642"/>
                <a:gd name="T101" fmla="*/ T100 w 1943"/>
                <a:gd name="T102" fmla="+- 0 7748 7681"/>
                <a:gd name="T103" fmla="*/ 7748 h 68"/>
                <a:gd name="T104" fmla="+- 0 11401 9642"/>
                <a:gd name="T105" fmla="*/ T104 w 1943"/>
                <a:gd name="T106" fmla="+- 0 7681 7681"/>
                <a:gd name="T107" fmla="*/ 7681 h 68"/>
                <a:gd name="T108" fmla="+- 0 11404 9642"/>
                <a:gd name="T109" fmla="*/ T108 w 1943"/>
                <a:gd name="T110" fmla="+- 0 7690 7681"/>
                <a:gd name="T111" fmla="*/ 7690 h 68"/>
                <a:gd name="T112" fmla="+- 0 11404 9642"/>
                <a:gd name="T113" fmla="*/ T112 w 1943"/>
                <a:gd name="T114" fmla="+- 0 7748 7681"/>
                <a:gd name="T115" fmla="*/ 7748 h 68"/>
                <a:gd name="T116" fmla="+- 0 11585 9642"/>
                <a:gd name="T117" fmla="*/ T116 w 1943"/>
                <a:gd name="T118" fmla="+- 0 7748 7681"/>
                <a:gd name="T119" fmla="*/ 7748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943" h="68">
                  <a:moveTo>
                    <a:pt x="1762" y="67"/>
                  </a:moveTo>
                  <a:lnTo>
                    <a:pt x="1762" y="9"/>
                  </a:lnTo>
                  <a:lnTo>
                    <a:pt x="1753" y="16"/>
                  </a:lnTo>
                  <a:lnTo>
                    <a:pt x="1735" y="23"/>
                  </a:lnTo>
                  <a:lnTo>
                    <a:pt x="1658" y="34"/>
                  </a:lnTo>
                  <a:lnTo>
                    <a:pt x="1581" y="41"/>
                  </a:lnTo>
                  <a:lnTo>
                    <a:pt x="1504" y="47"/>
                  </a:lnTo>
                  <a:lnTo>
                    <a:pt x="1426" y="50"/>
                  </a:lnTo>
                  <a:lnTo>
                    <a:pt x="1349" y="53"/>
                  </a:lnTo>
                  <a:lnTo>
                    <a:pt x="1271" y="53"/>
                  </a:lnTo>
                  <a:lnTo>
                    <a:pt x="1038" y="54"/>
                  </a:lnTo>
                  <a:lnTo>
                    <a:pt x="960" y="54"/>
                  </a:lnTo>
                  <a:lnTo>
                    <a:pt x="800" y="54"/>
                  </a:lnTo>
                  <a:lnTo>
                    <a:pt x="723" y="53"/>
                  </a:lnTo>
                  <a:lnTo>
                    <a:pt x="646" y="52"/>
                  </a:lnTo>
                  <a:lnTo>
                    <a:pt x="569" y="51"/>
                  </a:lnTo>
                  <a:lnTo>
                    <a:pt x="491" y="50"/>
                  </a:lnTo>
                  <a:lnTo>
                    <a:pt x="414" y="49"/>
                  </a:lnTo>
                  <a:lnTo>
                    <a:pt x="336" y="47"/>
                  </a:lnTo>
                  <a:lnTo>
                    <a:pt x="259" y="45"/>
                  </a:lnTo>
                  <a:lnTo>
                    <a:pt x="181" y="43"/>
                  </a:lnTo>
                  <a:lnTo>
                    <a:pt x="104" y="41"/>
                  </a:lnTo>
                  <a:lnTo>
                    <a:pt x="101" y="41"/>
                  </a:lnTo>
                  <a:lnTo>
                    <a:pt x="0" y="67"/>
                  </a:lnTo>
                  <a:lnTo>
                    <a:pt x="1762" y="67"/>
                  </a:lnTo>
                  <a:close/>
                  <a:moveTo>
                    <a:pt x="1943" y="67"/>
                  </a:moveTo>
                  <a:lnTo>
                    <a:pt x="1759" y="0"/>
                  </a:lnTo>
                  <a:lnTo>
                    <a:pt x="1762" y="9"/>
                  </a:lnTo>
                  <a:lnTo>
                    <a:pt x="1762" y="67"/>
                  </a:lnTo>
                  <a:lnTo>
                    <a:pt x="1943" y="67"/>
                  </a:lnTo>
                  <a:close/>
                </a:path>
              </a:pathLst>
            </a:custGeom>
            <a:solidFill>
              <a:srgbClr val="E865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pic>
        <p:nvPicPr>
          <p:cNvPr id="42" name="image38.png"/>
          <p:cNvPicPr/>
          <p:nvPr/>
        </p:nvPicPr>
        <p:blipFill>
          <a:blip r:embed="rId5" cstate="print"/>
          <a:stretch>
            <a:fillRect/>
          </a:stretch>
        </p:blipFill>
        <p:spPr>
          <a:xfrm>
            <a:off x="2511187" y="5111285"/>
            <a:ext cx="2251881" cy="1420195"/>
          </a:xfrm>
          <a:prstGeom prst="rect">
            <a:avLst/>
          </a:prstGeom>
        </p:spPr>
      </p:pic>
      <p:pic>
        <p:nvPicPr>
          <p:cNvPr id="43" name="image42.png"/>
          <p:cNvPicPr/>
          <p:nvPr/>
        </p:nvPicPr>
        <p:blipFill>
          <a:blip r:embed="rId6" cstate="print"/>
          <a:stretch>
            <a:fillRect/>
          </a:stretch>
        </p:blipFill>
        <p:spPr>
          <a:xfrm>
            <a:off x="4663904" y="2975212"/>
            <a:ext cx="1999820" cy="1703420"/>
          </a:xfrm>
          <a:prstGeom prst="rect">
            <a:avLst/>
          </a:prstGeom>
        </p:spPr>
      </p:pic>
      <p:pic>
        <p:nvPicPr>
          <p:cNvPr id="44" name="image40.png"/>
          <p:cNvPicPr/>
          <p:nvPr/>
        </p:nvPicPr>
        <p:blipFill>
          <a:blip r:embed="rId7" cstate="print"/>
          <a:stretch>
            <a:fillRect/>
          </a:stretch>
        </p:blipFill>
        <p:spPr>
          <a:xfrm>
            <a:off x="10458141" y="2467293"/>
            <a:ext cx="1624330" cy="1842770"/>
          </a:xfrm>
          <a:prstGeom prst="rect">
            <a:avLst/>
          </a:prstGeom>
        </p:spPr>
      </p:pic>
      <p:sp>
        <p:nvSpPr>
          <p:cNvPr id="41" name="TextBox 40"/>
          <p:cNvSpPr txBox="1"/>
          <p:nvPr/>
        </p:nvSpPr>
        <p:spPr>
          <a:xfrm>
            <a:off x="2115404" y="565382"/>
            <a:ext cx="7023412" cy="1569660"/>
          </a:xfrm>
          <a:prstGeom prst="rect">
            <a:avLst/>
          </a:prstGeom>
          <a:noFill/>
        </p:spPr>
        <p:txBody>
          <a:bodyPr wrap="square" rtlCol="0">
            <a:spAutoFit/>
          </a:bodyPr>
          <a:lstStyle/>
          <a:p>
            <a:r>
              <a:rPr lang="el-GR" dirty="0" smtClean="0"/>
              <a:t>                      </a:t>
            </a:r>
            <a:r>
              <a:rPr lang="en-US" sz="3200" dirty="0" smtClean="0">
                <a:solidFill>
                  <a:srgbClr val="FF0000"/>
                </a:solidFill>
                <a:latin typeface="Comic Sans MS" panose="030F0702030302020204" pitchFamily="66" charset="0"/>
              </a:rPr>
              <a:t>I use public transport</a:t>
            </a:r>
          </a:p>
          <a:p>
            <a:pPr algn="ctr"/>
            <a:r>
              <a:rPr lang="en-US" sz="3200" dirty="0">
                <a:solidFill>
                  <a:srgbClr val="FF0000"/>
                </a:solidFill>
                <a:latin typeface="Comic Sans MS" panose="030F0702030302020204" pitchFamily="66" charset="0"/>
              </a:rPr>
              <a:t>a</a:t>
            </a:r>
            <a:r>
              <a:rPr lang="en-US" sz="3200" dirty="0" smtClean="0">
                <a:solidFill>
                  <a:srgbClr val="FF0000"/>
                </a:solidFill>
                <a:latin typeface="Comic Sans MS" panose="030F0702030302020204" pitchFamily="66" charset="0"/>
              </a:rPr>
              <a:t>nd reduce the emissions of gases         that overheat the atmosphere</a:t>
            </a:r>
            <a:endParaRPr lang="el-GR"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39824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351"/>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pic>
        <p:nvPicPr>
          <p:cNvPr id="5" name="image62.png"/>
          <p:cNvPicPr/>
          <p:nvPr/>
        </p:nvPicPr>
        <p:blipFill>
          <a:blip r:embed="rId3" cstate="print"/>
          <a:stretch>
            <a:fillRect/>
          </a:stretch>
        </p:blipFill>
        <p:spPr>
          <a:xfrm>
            <a:off x="8598090" y="1030288"/>
            <a:ext cx="2706805" cy="2247359"/>
          </a:xfrm>
          <a:prstGeom prst="rect">
            <a:avLst/>
          </a:prstGeom>
        </p:spPr>
      </p:pic>
      <p:pic>
        <p:nvPicPr>
          <p:cNvPr id="6" name="image63.jpeg"/>
          <p:cNvPicPr/>
          <p:nvPr/>
        </p:nvPicPr>
        <p:blipFill>
          <a:blip r:embed="rId4" cstate="print"/>
          <a:stretch>
            <a:fillRect/>
          </a:stretch>
        </p:blipFill>
        <p:spPr>
          <a:xfrm>
            <a:off x="8297840" y="4120697"/>
            <a:ext cx="2156345" cy="1870670"/>
          </a:xfrm>
          <a:prstGeom prst="rect">
            <a:avLst/>
          </a:prstGeom>
          <a:ln>
            <a:solidFill>
              <a:srgbClr val="0070C0"/>
            </a:solidFill>
          </a:ln>
        </p:spPr>
        <p:style>
          <a:lnRef idx="1">
            <a:schemeClr val="accent1"/>
          </a:lnRef>
          <a:fillRef idx="2">
            <a:schemeClr val="accent1"/>
          </a:fillRef>
          <a:effectRef idx="1">
            <a:schemeClr val="accent1"/>
          </a:effectRef>
          <a:fontRef idx="minor">
            <a:schemeClr val="dk1"/>
          </a:fontRef>
        </p:style>
      </p:pic>
      <p:sp>
        <p:nvSpPr>
          <p:cNvPr id="7" name="TextBox 6"/>
          <p:cNvSpPr txBox="1"/>
          <p:nvPr/>
        </p:nvSpPr>
        <p:spPr>
          <a:xfrm>
            <a:off x="430834" y="832513"/>
            <a:ext cx="7867006" cy="2862322"/>
          </a:xfrm>
          <a:prstGeom prst="rect">
            <a:avLst/>
          </a:prstGeom>
          <a:noFill/>
        </p:spPr>
        <p:txBody>
          <a:bodyPr wrap="square" rtlCol="0">
            <a:spAutoFit/>
          </a:bodyPr>
          <a:lstStyle/>
          <a:p>
            <a:r>
              <a:rPr lang="en-US" sz="3600" dirty="0" smtClean="0">
                <a:solidFill>
                  <a:srgbClr val="FF0000"/>
                </a:solidFill>
                <a:latin typeface="Comic Sans MS" panose="030F0702030302020204" pitchFamily="66" charset="0"/>
              </a:rPr>
              <a:t>I turn off the electrical devices from the main switch</a:t>
            </a:r>
            <a:endParaRPr lang="el-GR" sz="3600" dirty="0" smtClean="0">
              <a:solidFill>
                <a:srgbClr val="FF0000"/>
              </a:solidFill>
              <a:latin typeface="Comic Sans MS" panose="030F0702030302020204" pitchFamily="66" charset="0"/>
            </a:endParaRPr>
          </a:p>
          <a:p>
            <a:r>
              <a:rPr lang="el-GR" sz="3600" dirty="0">
                <a:solidFill>
                  <a:srgbClr val="FF0000"/>
                </a:solidFill>
                <a:latin typeface="Comic Sans MS" panose="030F0702030302020204" pitchFamily="66" charset="0"/>
              </a:rPr>
              <a:t> </a:t>
            </a:r>
            <a:r>
              <a:rPr lang="el-GR" sz="3600" dirty="0" smtClean="0">
                <a:solidFill>
                  <a:srgbClr val="FF0000"/>
                </a:solidFill>
                <a:latin typeface="Comic Sans MS" panose="030F0702030302020204" pitchFamily="66" charset="0"/>
              </a:rPr>
              <a:t>        </a:t>
            </a:r>
            <a:r>
              <a:rPr lang="en-US" sz="3600" dirty="0" smtClean="0">
                <a:solidFill>
                  <a:schemeClr val="accent6">
                    <a:lumMod val="75000"/>
                  </a:schemeClr>
                </a:solidFill>
                <a:latin typeface="Comic Sans MS" panose="030F0702030302020204" pitchFamily="66" charset="0"/>
              </a:rPr>
              <a:t>…</a:t>
            </a:r>
            <a:r>
              <a:rPr lang="el-GR" sz="3600" dirty="0" smtClean="0">
                <a:solidFill>
                  <a:schemeClr val="accent6">
                    <a:lumMod val="75000"/>
                  </a:schemeClr>
                </a:solidFill>
                <a:latin typeface="Comic Sans MS" panose="030F0702030302020204" pitchFamily="66" charset="0"/>
              </a:rPr>
              <a:t> </a:t>
            </a:r>
            <a:r>
              <a:rPr lang="en-US" sz="3600" dirty="0" smtClean="0">
                <a:solidFill>
                  <a:schemeClr val="accent6">
                    <a:lumMod val="75000"/>
                  </a:schemeClr>
                </a:solidFill>
                <a:latin typeface="Comic Sans MS" panose="030F0702030302020204" pitchFamily="66" charset="0"/>
              </a:rPr>
              <a:t>so I save energy capable of</a:t>
            </a:r>
          </a:p>
          <a:p>
            <a:r>
              <a:rPr lang="en-US" sz="3600" dirty="0">
                <a:solidFill>
                  <a:schemeClr val="accent6">
                    <a:lumMod val="75000"/>
                  </a:schemeClr>
                </a:solidFill>
                <a:latin typeface="Comic Sans MS" panose="030F0702030302020204" pitchFamily="66" charset="0"/>
              </a:rPr>
              <a:t>e</a:t>
            </a:r>
            <a:r>
              <a:rPr lang="en-US" sz="3600" dirty="0" smtClean="0">
                <a:solidFill>
                  <a:schemeClr val="accent6">
                    <a:lumMod val="75000"/>
                  </a:schemeClr>
                </a:solidFill>
                <a:latin typeface="Comic Sans MS" panose="030F0702030302020204" pitchFamily="66" charset="0"/>
              </a:rPr>
              <a:t>lectrifying a big  </a:t>
            </a:r>
            <a:r>
              <a:rPr lang="en-US" sz="3600" dirty="0" err="1" smtClean="0">
                <a:solidFill>
                  <a:schemeClr val="accent6">
                    <a:lumMod val="75000"/>
                  </a:schemeClr>
                </a:solidFill>
                <a:latin typeface="Comic Sans MS" panose="030F0702030302020204" pitchFamily="66" charset="0"/>
              </a:rPr>
              <a:t>island,for</a:t>
            </a:r>
            <a:r>
              <a:rPr lang="en-US" sz="3600" dirty="0" smtClean="0">
                <a:solidFill>
                  <a:schemeClr val="accent6">
                    <a:lumMod val="75000"/>
                  </a:schemeClr>
                </a:solidFill>
                <a:latin typeface="Comic Sans MS" panose="030F0702030302020204" pitchFamily="66" charset="0"/>
              </a:rPr>
              <a:t> a year </a:t>
            </a:r>
          </a:p>
          <a:p>
            <a:endParaRPr lang="el-GR" sz="3600" dirty="0">
              <a:solidFill>
                <a:schemeClr val="accent6">
                  <a:lumMod val="75000"/>
                </a:schemeClr>
              </a:solidFill>
              <a:latin typeface="Comic Sans MS" panose="030F0702030302020204" pitchFamily="66" charset="0"/>
            </a:endParaRPr>
          </a:p>
        </p:txBody>
      </p:sp>
      <p:sp>
        <p:nvSpPr>
          <p:cNvPr id="8" name="TextBox 7"/>
          <p:cNvSpPr txBox="1"/>
          <p:nvPr/>
        </p:nvSpPr>
        <p:spPr>
          <a:xfrm>
            <a:off x="791570" y="2538484"/>
            <a:ext cx="45719" cy="369332"/>
          </a:xfrm>
          <a:prstGeom prst="rect">
            <a:avLst/>
          </a:prstGeom>
          <a:noFill/>
        </p:spPr>
        <p:txBody>
          <a:bodyPr wrap="square" rtlCol="0">
            <a:spAutoFit/>
          </a:bodyPr>
          <a:lstStyle/>
          <a:p>
            <a:endParaRPr lang="el-GR" dirty="0"/>
          </a:p>
        </p:txBody>
      </p:sp>
      <p:sp>
        <p:nvSpPr>
          <p:cNvPr id="9" name="TextBox 8"/>
          <p:cNvSpPr txBox="1"/>
          <p:nvPr/>
        </p:nvSpPr>
        <p:spPr>
          <a:xfrm>
            <a:off x="586854" y="3769743"/>
            <a:ext cx="7710985" cy="1754326"/>
          </a:xfrm>
          <a:prstGeom prst="rect">
            <a:avLst/>
          </a:prstGeom>
          <a:noFill/>
        </p:spPr>
        <p:txBody>
          <a:bodyPr wrap="square" rtlCol="0">
            <a:spAutoFit/>
          </a:bodyPr>
          <a:lstStyle/>
          <a:p>
            <a:r>
              <a:rPr lang="en-US" sz="3600" dirty="0" smtClean="0">
                <a:solidFill>
                  <a:srgbClr val="FF0000"/>
                </a:solidFill>
                <a:latin typeface="Comic Sans MS" panose="030F0702030302020204" pitchFamily="66" charset="0"/>
              </a:rPr>
              <a:t>I use energy-saving lamp</a:t>
            </a:r>
          </a:p>
          <a:p>
            <a:r>
              <a:rPr lang="en-US" sz="3600" dirty="0">
                <a:solidFill>
                  <a:srgbClr val="FF0000"/>
                </a:solidFill>
                <a:latin typeface="Comic Sans MS" panose="030F0702030302020204" pitchFamily="66" charset="0"/>
              </a:rPr>
              <a:t> </a:t>
            </a:r>
            <a:r>
              <a:rPr lang="en-US" sz="3600" dirty="0" smtClean="0">
                <a:solidFill>
                  <a:srgbClr val="FF0000"/>
                </a:solidFill>
                <a:latin typeface="Comic Sans MS" panose="030F0702030302020204" pitchFamily="66" charset="0"/>
              </a:rPr>
              <a:t>        </a:t>
            </a:r>
            <a:r>
              <a:rPr lang="en-US" sz="3600" dirty="0" smtClean="0">
                <a:solidFill>
                  <a:schemeClr val="accent6">
                    <a:lumMod val="75000"/>
                  </a:schemeClr>
                </a:solidFill>
                <a:latin typeface="Comic Sans MS" panose="030F0702030302020204" pitchFamily="66" charset="0"/>
              </a:rPr>
              <a:t>….so I prevent the release of</a:t>
            </a:r>
          </a:p>
          <a:p>
            <a:r>
              <a:rPr lang="en-US" sz="3600" dirty="0">
                <a:solidFill>
                  <a:schemeClr val="accent6">
                    <a:lumMod val="75000"/>
                  </a:schemeClr>
                </a:solidFill>
                <a:latin typeface="Comic Sans MS" panose="030F0702030302020204" pitchFamily="66" charset="0"/>
              </a:rPr>
              <a:t>a</a:t>
            </a:r>
            <a:r>
              <a:rPr lang="en-US" sz="3600" dirty="0" smtClean="0">
                <a:solidFill>
                  <a:schemeClr val="accent6">
                    <a:lumMod val="75000"/>
                  </a:schemeClr>
                </a:solidFill>
                <a:latin typeface="Comic Sans MS" panose="030F0702030302020204" pitchFamily="66" charset="0"/>
              </a:rPr>
              <a:t>bout 280kg of CO</a:t>
            </a:r>
            <a:r>
              <a:rPr lang="en-US" sz="3600" baseline="-25000" dirty="0" smtClean="0">
                <a:solidFill>
                  <a:schemeClr val="accent6">
                    <a:lumMod val="75000"/>
                  </a:schemeClr>
                </a:solidFill>
                <a:latin typeface="Comic Sans MS" panose="030F0702030302020204" pitchFamily="66" charset="0"/>
              </a:rPr>
              <a:t>2</a:t>
            </a:r>
            <a:endParaRPr lang="el-GR" sz="3600"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69230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0230" y="0"/>
            <a:ext cx="12372230" cy="683936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pic>
        <p:nvPicPr>
          <p:cNvPr id="5" name="image48.png"/>
          <p:cNvPicPr/>
          <p:nvPr/>
        </p:nvPicPr>
        <p:blipFill>
          <a:blip r:embed="rId3" cstate="print"/>
          <a:stretch>
            <a:fillRect/>
          </a:stretch>
        </p:blipFill>
        <p:spPr>
          <a:xfrm>
            <a:off x="3106277" y="1161778"/>
            <a:ext cx="1248410" cy="816610"/>
          </a:xfrm>
          <a:prstGeom prst="rect">
            <a:avLst/>
          </a:prstGeom>
        </p:spPr>
      </p:pic>
      <p:pic>
        <p:nvPicPr>
          <p:cNvPr id="6" name="image49.png"/>
          <p:cNvPicPr/>
          <p:nvPr/>
        </p:nvPicPr>
        <p:blipFill>
          <a:blip r:embed="rId4" cstate="print"/>
          <a:stretch>
            <a:fillRect/>
          </a:stretch>
        </p:blipFill>
        <p:spPr>
          <a:xfrm>
            <a:off x="9209651" y="1984614"/>
            <a:ext cx="1815465" cy="1042670"/>
          </a:xfrm>
          <a:prstGeom prst="rect">
            <a:avLst/>
          </a:prstGeom>
        </p:spPr>
      </p:pic>
      <p:pic>
        <p:nvPicPr>
          <p:cNvPr id="7" name="image50.png"/>
          <p:cNvPicPr/>
          <p:nvPr/>
        </p:nvPicPr>
        <p:blipFill>
          <a:blip r:embed="rId5" cstate="print"/>
          <a:stretch>
            <a:fillRect/>
          </a:stretch>
        </p:blipFill>
        <p:spPr>
          <a:xfrm>
            <a:off x="9807224" y="3619110"/>
            <a:ext cx="1184910" cy="1202690"/>
          </a:xfrm>
          <a:prstGeom prst="rect">
            <a:avLst/>
          </a:prstGeom>
        </p:spPr>
      </p:pic>
      <p:sp>
        <p:nvSpPr>
          <p:cNvPr id="9" name="TextBox 8"/>
          <p:cNvSpPr txBox="1"/>
          <p:nvPr/>
        </p:nvSpPr>
        <p:spPr>
          <a:xfrm>
            <a:off x="414049" y="-219759"/>
            <a:ext cx="9758149" cy="6494085"/>
          </a:xfrm>
          <a:prstGeom prst="rect">
            <a:avLst/>
          </a:prstGeom>
          <a:noFill/>
        </p:spPr>
        <p:txBody>
          <a:bodyPr wrap="square" rtlCol="0">
            <a:spAutoFit/>
          </a:bodyPr>
          <a:lstStyle/>
          <a:p>
            <a:r>
              <a:rPr lang="en-US" sz="3600" dirty="0" smtClean="0">
                <a:solidFill>
                  <a:schemeClr val="accent5">
                    <a:lumMod val="50000"/>
                  </a:schemeClr>
                </a:solidFill>
                <a:latin typeface="Comic Sans MS" panose="030F0702030302020204" pitchFamily="66" charset="0"/>
              </a:rPr>
              <a:t>I use household electrical appliances, correctly!!</a:t>
            </a:r>
          </a:p>
          <a:p>
            <a:endParaRPr lang="en-US" sz="3600" dirty="0">
              <a:solidFill>
                <a:schemeClr val="accent5">
                  <a:lumMod val="50000"/>
                </a:schemeClr>
              </a:solidFill>
              <a:latin typeface="Comic Sans MS" panose="030F0702030302020204" pitchFamily="66" charset="0"/>
            </a:endParaRPr>
          </a:p>
          <a:p>
            <a:pPr marL="457200" indent="-457200">
              <a:buFont typeface="Arial" panose="020B0604020202020204" pitchFamily="34" charset="0"/>
              <a:buChar char="•"/>
            </a:pPr>
            <a:r>
              <a:rPr lang="en-US" sz="2800" dirty="0" smtClean="0">
                <a:solidFill>
                  <a:srgbClr val="FF0000"/>
                </a:solidFill>
                <a:latin typeface="Comic Sans MS" panose="030F0702030302020204" pitchFamily="66" charset="0"/>
              </a:rPr>
              <a:t>I prefer</a:t>
            </a:r>
            <a:r>
              <a:rPr lang="en-US" sz="2800" dirty="0" smtClean="0">
                <a:solidFill>
                  <a:schemeClr val="accent5">
                    <a:lumMod val="50000"/>
                  </a:schemeClr>
                </a:solidFill>
                <a:latin typeface="Comic Sans MS" panose="030F0702030302020204" pitchFamily="66" charset="0"/>
              </a:rPr>
              <a:t>………</a:t>
            </a:r>
          </a:p>
          <a:p>
            <a:r>
              <a:rPr lang="en-US" sz="2800" dirty="0" smtClean="0">
                <a:solidFill>
                  <a:srgbClr val="FF0000"/>
                </a:solidFill>
                <a:latin typeface="Comic Sans MS" panose="030F0702030302020204" pitchFamily="66" charset="0"/>
              </a:rPr>
              <a:t>Instead of the electric heater to heat water.</a:t>
            </a:r>
          </a:p>
          <a:p>
            <a:endParaRPr lang="en-US" sz="2800" dirty="0" smtClean="0">
              <a:solidFill>
                <a:schemeClr val="accent5">
                  <a:lumMod val="50000"/>
                </a:schemeClr>
              </a:solidFill>
              <a:latin typeface="Comic Sans MS" panose="030F0702030302020204" pitchFamily="66" charset="0"/>
            </a:endParaRPr>
          </a:p>
          <a:p>
            <a:pPr marL="457200" indent="-457200">
              <a:buFont typeface="Arial" panose="020B0604020202020204" pitchFamily="34" charset="0"/>
              <a:buChar char="•"/>
            </a:pPr>
            <a:r>
              <a:rPr lang="en-US" sz="2800" dirty="0" smtClean="0">
                <a:solidFill>
                  <a:srgbClr val="FF0000"/>
                </a:solidFill>
                <a:latin typeface="Comic Sans MS" panose="030F0702030302020204" pitchFamily="66" charset="0"/>
              </a:rPr>
              <a:t>I boil as much water as I need , no more.</a:t>
            </a:r>
          </a:p>
          <a:p>
            <a:endParaRPr lang="en-US" sz="2800" dirty="0" smtClean="0">
              <a:solidFill>
                <a:schemeClr val="accent5">
                  <a:lumMod val="50000"/>
                </a:schemeClr>
              </a:solidFill>
              <a:latin typeface="Comic Sans MS" panose="030F0702030302020204" pitchFamily="66" charset="0"/>
            </a:endParaRPr>
          </a:p>
          <a:p>
            <a:pPr marL="457200" indent="-457200">
              <a:buFont typeface="Arial" panose="020B0604020202020204" pitchFamily="34" charset="0"/>
              <a:buChar char="•"/>
            </a:pPr>
            <a:r>
              <a:rPr lang="en-US" sz="2800" dirty="0" smtClean="0">
                <a:solidFill>
                  <a:srgbClr val="FF0000"/>
                </a:solidFill>
                <a:latin typeface="Comic Sans MS" panose="030F0702030302020204" pitchFamily="66" charset="0"/>
              </a:rPr>
              <a:t>I prefer small appliances because they consume less power.</a:t>
            </a:r>
          </a:p>
          <a:p>
            <a:endParaRPr lang="en-US" sz="2800" dirty="0" smtClean="0">
              <a:solidFill>
                <a:srgbClr val="FF0000"/>
              </a:solidFill>
              <a:latin typeface="Comic Sans MS" panose="030F0702030302020204" pitchFamily="66" charset="0"/>
            </a:endParaRPr>
          </a:p>
          <a:p>
            <a:pPr marL="457200" indent="-457200">
              <a:buFont typeface="Arial" panose="020B0604020202020204" pitchFamily="34" charset="0"/>
              <a:buChar char="•"/>
            </a:pPr>
            <a:r>
              <a:rPr lang="en-US" sz="2800" dirty="0" smtClean="0">
                <a:solidFill>
                  <a:srgbClr val="FF0000"/>
                </a:solidFill>
                <a:latin typeface="Comic Sans MS" panose="030F0702030302020204" pitchFamily="66" charset="0"/>
              </a:rPr>
              <a:t>I cook .in the pressure </a:t>
            </a:r>
            <a:r>
              <a:rPr lang="en-US" sz="2800" dirty="0" err="1" smtClean="0">
                <a:solidFill>
                  <a:srgbClr val="FF0000"/>
                </a:solidFill>
                <a:latin typeface="Comic Sans MS" panose="030F0702030302020204" pitchFamily="66" charset="0"/>
              </a:rPr>
              <a:t>cooker.Isave</a:t>
            </a:r>
            <a:r>
              <a:rPr lang="en-US" sz="2800" dirty="0" smtClean="0">
                <a:solidFill>
                  <a:srgbClr val="FF0000"/>
                </a:solidFill>
                <a:latin typeface="Comic Sans MS" panose="030F0702030302020204" pitchFamily="66" charset="0"/>
              </a:rPr>
              <a:t> up to</a:t>
            </a:r>
          </a:p>
          <a:p>
            <a:r>
              <a:rPr lang="en-US" sz="2800" dirty="0" smtClean="0">
                <a:solidFill>
                  <a:srgbClr val="FF0000"/>
                </a:solidFill>
                <a:latin typeface="Comic Sans MS" panose="030F0702030302020204" pitchFamily="66" charset="0"/>
              </a:rPr>
              <a:t>60% electricity and a lot of time.</a:t>
            </a:r>
          </a:p>
          <a:p>
            <a:endParaRPr lang="el-GR" sz="2800" dirty="0">
              <a:solidFill>
                <a:srgbClr val="FF0000"/>
              </a:solidFill>
              <a:latin typeface="Comic Sans MS" panose="030F0702030302020204" pitchFamily="66" charset="0"/>
            </a:endParaRP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8414" y="4958123"/>
            <a:ext cx="1298810" cy="1298810"/>
          </a:xfrm>
          <a:prstGeom prst="rect">
            <a:avLst/>
          </a:prstGeom>
        </p:spPr>
      </p:pic>
    </p:spTree>
    <p:extLst>
      <p:ext uri="{BB962C8B-B14F-4D97-AF65-F5344CB8AC3E}">
        <p14:creationId xmlns:p14="http://schemas.microsoft.com/office/powerpoint/2010/main" val="257816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3620" y="571510"/>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sp>
        <p:nvSpPr>
          <p:cNvPr id="5" name="TextBox 4"/>
          <p:cNvSpPr txBox="1"/>
          <p:nvPr/>
        </p:nvSpPr>
        <p:spPr>
          <a:xfrm>
            <a:off x="90700" y="128915"/>
            <a:ext cx="12010600" cy="6946246"/>
          </a:xfrm>
          <a:prstGeom prst="rect">
            <a:avLst/>
          </a:prstGeom>
          <a:solidFill>
            <a:schemeClr val="accent1">
              <a:lumMod val="60000"/>
              <a:lumOff val="40000"/>
            </a:schemeClr>
          </a:solidFill>
          <a:ln w="76200">
            <a:solidFill>
              <a:schemeClr val="accent1">
                <a:lumMod val="75000"/>
              </a:schemeClr>
            </a:solidFill>
          </a:ln>
          <a:effectLst>
            <a:glow rad="228600">
              <a:schemeClr val="accent5">
                <a:satMod val="175000"/>
                <a:alpha val="40000"/>
              </a:schemeClr>
            </a:glow>
          </a:effectLst>
        </p:spPr>
        <p:txBody>
          <a:bodyPr wrap="square" rtlCol="0">
            <a:spAutoFit/>
          </a:bodyPr>
          <a:lstStyle/>
          <a:p>
            <a:endParaRPr lang="en-US" sz="4000" dirty="0" smtClean="0">
              <a:solidFill>
                <a:schemeClr val="accent5">
                  <a:lumMod val="75000"/>
                </a:schemeClr>
              </a:solidFill>
              <a:latin typeface="Freestyle Script" panose="030804020302050B0404" pitchFamily="66" charset="0"/>
            </a:endParaRPr>
          </a:p>
          <a:p>
            <a:r>
              <a:rPr lang="el-GR" sz="4000" dirty="0" smtClean="0">
                <a:solidFill>
                  <a:schemeClr val="accent5">
                    <a:lumMod val="75000"/>
                  </a:schemeClr>
                </a:solidFill>
                <a:latin typeface="Comic Sans MS" panose="030F0702030302020204" pitchFamily="66" charset="0"/>
              </a:rPr>
              <a:t>    </a:t>
            </a:r>
          </a:p>
          <a:p>
            <a:endParaRPr lang="el-GR" sz="4000" dirty="0">
              <a:solidFill>
                <a:schemeClr val="accent5">
                  <a:lumMod val="75000"/>
                </a:schemeClr>
              </a:solidFill>
              <a:latin typeface="Comic Sans MS" panose="030F0702030302020204" pitchFamily="66" charset="0"/>
            </a:endParaRPr>
          </a:p>
          <a:p>
            <a:pPr algn="ctr"/>
            <a:r>
              <a:rPr lang="el-GR" sz="4000" dirty="0" smtClean="0">
                <a:solidFill>
                  <a:schemeClr val="accent5">
                    <a:lumMod val="75000"/>
                  </a:schemeClr>
                </a:solidFill>
                <a:latin typeface="Comic Sans MS" panose="030F0702030302020204" pitchFamily="66" charset="0"/>
              </a:rPr>
              <a:t>   </a:t>
            </a:r>
            <a:r>
              <a:rPr lang="en-US" sz="4000" dirty="0" smtClean="0">
                <a:solidFill>
                  <a:schemeClr val="accent5">
                    <a:lumMod val="75000"/>
                  </a:schemeClr>
                </a:solidFill>
                <a:latin typeface="Comic Sans MS" panose="030F0702030302020204" pitchFamily="66" charset="0"/>
              </a:rPr>
              <a:t>        </a:t>
            </a:r>
            <a:r>
              <a:rPr lang="en-US" sz="4000" dirty="0" smtClean="0">
                <a:solidFill>
                  <a:schemeClr val="accent5">
                    <a:lumMod val="75000"/>
                  </a:schemeClr>
                </a:solidFill>
                <a:latin typeface="Freestyle Script" panose="030804020302050B0404" pitchFamily="66" charset="0"/>
              </a:rPr>
              <a:t>ALTHOUGH  WE  ARE PART</a:t>
            </a:r>
          </a:p>
          <a:p>
            <a:pPr algn="ctr"/>
            <a:r>
              <a:rPr lang="en-US" sz="4000" dirty="0">
                <a:solidFill>
                  <a:schemeClr val="accent5">
                    <a:lumMod val="75000"/>
                  </a:schemeClr>
                </a:solidFill>
                <a:latin typeface="Freestyle Script" panose="030804020302050B0404" pitchFamily="66" charset="0"/>
              </a:rPr>
              <a:t> </a:t>
            </a:r>
            <a:r>
              <a:rPr lang="en-US" sz="4000" dirty="0" smtClean="0">
                <a:solidFill>
                  <a:schemeClr val="accent5">
                    <a:lumMod val="75000"/>
                  </a:schemeClr>
                </a:solidFill>
                <a:latin typeface="Freestyle Script" panose="030804020302050B0404" pitchFamily="66" charset="0"/>
              </a:rPr>
              <a:t>    </a:t>
            </a:r>
            <a:r>
              <a:rPr lang="el-GR" sz="4000" dirty="0" smtClean="0">
                <a:solidFill>
                  <a:schemeClr val="accent5">
                    <a:lumMod val="75000"/>
                  </a:schemeClr>
                </a:solidFill>
                <a:latin typeface="Comic Sans MS" panose="030F0702030302020204" pitchFamily="66" charset="0"/>
              </a:rPr>
              <a:t>                       </a:t>
            </a:r>
            <a:r>
              <a:rPr lang="en-US" sz="4000" dirty="0" smtClean="0">
                <a:solidFill>
                  <a:schemeClr val="accent5">
                    <a:lumMod val="75000"/>
                  </a:schemeClr>
                </a:solidFill>
                <a:latin typeface="Freestyle Script" panose="030804020302050B0404" pitchFamily="66" charset="0"/>
              </a:rPr>
              <a:t> OF  THE  CAUSE</a:t>
            </a:r>
          </a:p>
          <a:p>
            <a:pPr algn="ctr"/>
            <a:endParaRPr lang="en-US" sz="4000" dirty="0">
              <a:solidFill>
                <a:schemeClr val="accent5">
                  <a:lumMod val="75000"/>
                </a:schemeClr>
              </a:solidFill>
              <a:latin typeface="Freestyle Script" panose="030804020302050B0404" pitchFamily="66" charset="0"/>
            </a:endParaRPr>
          </a:p>
          <a:p>
            <a:pPr algn="ctr"/>
            <a:r>
              <a:rPr lang="en-US" sz="4000" dirty="0" smtClean="0">
                <a:solidFill>
                  <a:schemeClr val="accent5">
                    <a:lumMod val="75000"/>
                  </a:schemeClr>
                </a:solidFill>
                <a:latin typeface="Freestyle Script" panose="030804020302050B0404" pitchFamily="66" charset="0"/>
              </a:rPr>
              <a:t>            WE  CAN  ALSO  BE  PART</a:t>
            </a:r>
          </a:p>
          <a:p>
            <a:pPr algn="ctr"/>
            <a:r>
              <a:rPr lang="en-US" sz="4000" dirty="0">
                <a:solidFill>
                  <a:schemeClr val="accent5">
                    <a:lumMod val="75000"/>
                  </a:schemeClr>
                </a:solidFill>
                <a:latin typeface="Freestyle Script" panose="030804020302050B0404" pitchFamily="66" charset="0"/>
              </a:rPr>
              <a:t> </a:t>
            </a:r>
            <a:r>
              <a:rPr lang="en-US" sz="4000" dirty="0" smtClean="0">
                <a:solidFill>
                  <a:schemeClr val="accent5">
                    <a:lumMod val="75000"/>
                  </a:schemeClr>
                </a:solidFill>
                <a:latin typeface="Freestyle Script" panose="030804020302050B0404" pitchFamily="66" charset="0"/>
              </a:rPr>
              <a:t>                      </a:t>
            </a:r>
            <a:r>
              <a:rPr lang="el-GR" sz="4000" dirty="0" smtClean="0">
                <a:solidFill>
                  <a:schemeClr val="accent5">
                    <a:lumMod val="75000"/>
                  </a:schemeClr>
                </a:solidFill>
                <a:latin typeface="Comic Sans MS" panose="030F0702030302020204" pitchFamily="66" charset="0"/>
              </a:rPr>
              <a:t>     </a:t>
            </a:r>
            <a:r>
              <a:rPr lang="en-US" sz="4000" dirty="0" smtClean="0">
                <a:solidFill>
                  <a:schemeClr val="accent5">
                    <a:lumMod val="75000"/>
                  </a:schemeClr>
                </a:solidFill>
                <a:latin typeface="Freestyle Script" panose="030804020302050B0404" pitchFamily="66" charset="0"/>
              </a:rPr>
              <a:t> OF  THE  SOLUTION</a:t>
            </a:r>
          </a:p>
          <a:p>
            <a:pPr algn="ctr"/>
            <a:endParaRPr lang="en-US" sz="4000" dirty="0" smtClean="0">
              <a:solidFill>
                <a:schemeClr val="accent5">
                  <a:lumMod val="75000"/>
                </a:schemeClr>
              </a:solidFill>
              <a:latin typeface="Freestyle Script" panose="030804020302050B0404" pitchFamily="66" charset="0"/>
            </a:endParaRPr>
          </a:p>
          <a:p>
            <a:endParaRPr lang="en-US" sz="4000" dirty="0" smtClean="0">
              <a:solidFill>
                <a:schemeClr val="accent5">
                  <a:lumMod val="75000"/>
                </a:schemeClr>
              </a:solidFill>
              <a:latin typeface="Freestyle Script" panose="030804020302050B0404" pitchFamily="66" charset="0"/>
            </a:endParaRPr>
          </a:p>
          <a:p>
            <a:r>
              <a:rPr lang="en-US" sz="4000" dirty="0" smtClean="0">
                <a:solidFill>
                  <a:schemeClr val="accent5">
                    <a:lumMod val="75000"/>
                  </a:schemeClr>
                </a:solidFill>
                <a:latin typeface="Freestyle Script" panose="030804020302050B0404" pitchFamily="66" charset="0"/>
              </a:rPr>
              <a:t> </a:t>
            </a:r>
            <a:endParaRPr lang="el-GR" sz="4000" dirty="0">
              <a:solidFill>
                <a:schemeClr val="accent5">
                  <a:lumMod val="75000"/>
                </a:schemeClr>
              </a:solidFill>
              <a:latin typeface="Comic Sans MS" panose="030F0702030302020204" pitchFamily="66" charset="0"/>
            </a:endParaRPr>
          </a:p>
        </p:txBody>
      </p:sp>
      <p:pic>
        <p:nvPicPr>
          <p:cNvPr id="6" name="Εικόνα 5"/>
          <p:cNvPicPr>
            <a:picLocks noChangeAspect="1"/>
          </p:cNvPicPr>
          <p:nvPr/>
        </p:nvPicPr>
        <p:blipFill>
          <a:blip r:embed="rId3"/>
          <a:stretch>
            <a:fillRect/>
          </a:stretch>
        </p:blipFill>
        <p:spPr>
          <a:xfrm>
            <a:off x="599919" y="1721674"/>
            <a:ext cx="3717437" cy="3576577"/>
          </a:xfrm>
          <a:prstGeom prst="rect">
            <a:avLst/>
          </a:prstGeom>
          <a:ln w="76200">
            <a:solidFill>
              <a:schemeClr val="accent2">
                <a:lumMod val="40000"/>
                <a:lumOff val="60000"/>
              </a:schemeClr>
            </a:solidFill>
          </a:ln>
        </p:spPr>
      </p:pic>
    </p:spTree>
    <p:extLst>
      <p:ext uri="{BB962C8B-B14F-4D97-AF65-F5344CB8AC3E}">
        <p14:creationId xmlns:p14="http://schemas.microsoft.com/office/powerpoint/2010/main" val="2520493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351"/>
            <a:ext cx="12398062" cy="6853649"/>
          </a:xfrm>
          <a:prstGeom prst="rect">
            <a:avLst/>
          </a:prstGeom>
        </p:spPr>
      </p:pic>
      <p:sp>
        <p:nvSpPr>
          <p:cNvPr id="2" name="Τίτλος 1"/>
          <p:cNvSpPr>
            <a:spLocks noGrp="1"/>
          </p:cNvSpPr>
          <p:nvPr>
            <p:ph type="ctrTitle"/>
          </p:nvPr>
        </p:nvSpPr>
        <p:spPr/>
        <p:txBody>
          <a:bodyPr>
            <a:normAutofit fontScale="90000"/>
          </a:bodyPr>
          <a:lstStyle/>
          <a:p>
            <a:r>
              <a:rPr lang="el-GR" u="sng" dirty="0">
                <a:hlinkClick r:id="rId3"/>
              </a:rPr>
              <a:t>http://ec.europa.eu/clima/sites/quiz/index.html</a:t>
            </a:r>
            <a:r>
              <a:rPr lang="el-GR" dirty="0"/>
              <a:t/>
            </a:r>
            <a:br>
              <a:rPr lang="el-GR" dirty="0"/>
            </a:b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69203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86" y="636608"/>
            <a:ext cx="10602979" cy="5590571"/>
          </a:xfrm>
          <a:prstGeom prst="rect">
            <a:avLst/>
          </a:prstGeom>
          <a:ln>
            <a:solidFill>
              <a:schemeClr val="accent2"/>
            </a:solidFill>
            <a:prstDash val="solid"/>
          </a:ln>
        </p:spPr>
      </p:pic>
    </p:spTree>
    <p:extLst>
      <p:ext uri="{BB962C8B-B14F-4D97-AF65-F5344CB8AC3E}">
        <p14:creationId xmlns:p14="http://schemas.microsoft.com/office/powerpoint/2010/main" val="2831505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28" y="486137"/>
            <a:ext cx="10752881" cy="7848302"/>
          </a:xfrm>
          <a:prstGeom prst="rect">
            <a:avLst/>
          </a:prstGeom>
          <a:noFill/>
        </p:spPr>
        <p:txBody>
          <a:bodyPr wrap="square" rtlCol="0">
            <a:spAutoFit/>
          </a:bodyPr>
          <a:lstStyle/>
          <a:p>
            <a:pPr algn="ctr"/>
            <a:endParaRPr lang="en-US" sz="3600" dirty="0" smtClean="0">
              <a:latin typeface="Comic Sans MS" panose="030F0702030302020204" pitchFamily="66" charset="0"/>
            </a:endParaRPr>
          </a:p>
          <a:p>
            <a:pPr algn="ctr"/>
            <a:r>
              <a:rPr lang="en-US" sz="3600" dirty="0" smtClean="0">
                <a:latin typeface="Comic Sans MS" panose="030F0702030302020204" pitchFamily="66" charset="0"/>
              </a:rPr>
              <a:t>THE ENERGY CHAIN</a:t>
            </a:r>
          </a:p>
          <a:p>
            <a:pPr algn="ctr"/>
            <a:endParaRPr lang="en-US" sz="3600" dirty="0" smtClean="0">
              <a:latin typeface="Comic Sans MS" panose="030F0702030302020204" pitchFamily="66" charset="0"/>
            </a:endParaRPr>
          </a:p>
          <a:p>
            <a:pPr algn="ctr"/>
            <a:r>
              <a:rPr lang="en-US" sz="3600" dirty="0" smtClean="0">
                <a:solidFill>
                  <a:srgbClr val="FF0000"/>
                </a:solidFill>
                <a:latin typeface="Comic Sans MS" panose="030F0702030302020204" pitchFamily="66" charset="0"/>
              </a:rPr>
              <a:t>A group  </a:t>
            </a:r>
            <a:r>
              <a:rPr lang="en-US" sz="3600" dirty="0" smtClean="0">
                <a:latin typeface="Comic Sans MS" panose="030F0702030302020204" pitchFamily="66" charset="0"/>
              </a:rPr>
              <a:t>What</a:t>
            </a:r>
            <a:r>
              <a:rPr lang="el-GR" sz="3600" dirty="0" smtClean="0">
                <a:latin typeface="Comic Sans MS" panose="030F0702030302020204" pitchFamily="66" charset="0"/>
              </a:rPr>
              <a:t>΄</a:t>
            </a:r>
            <a:r>
              <a:rPr lang="en-US" sz="3600" dirty="0" smtClean="0">
                <a:latin typeface="Comic Sans MS" panose="030F0702030302020204" pitchFamily="66" charset="0"/>
              </a:rPr>
              <a:t>s behind the lamp</a:t>
            </a:r>
          </a:p>
          <a:p>
            <a:pPr algn="ctr"/>
            <a:endParaRPr lang="en-US" sz="3600" dirty="0" smtClean="0">
              <a:latin typeface="Comic Sans MS" panose="030F0702030302020204" pitchFamily="66" charset="0"/>
            </a:endParaRPr>
          </a:p>
          <a:p>
            <a:pPr algn="ctr"/>
            <a:r>
              <a:rPr lang="en-US" sz="3600" dirty="0" smtClean="0">
                <a:solidFill>
                  <a:schemeClr val="accent6"/>
                </a:solidFill>
                <a:latin typeface="Comic Sans MS" panose="030F0702030302020204" pitchFamily="66" charset="0"/>
              </a:rPr>
              <a:t>B group </a:t>
            </a:r>
            <a:r>
              <a:rPr lang="en-US" sz="3600" dirty="0" smtClean="0">
                <a:latin typeface="Comic Sans MS" panose="030F0702030302020204" pitchFamily="66" charset="0"/>
              </a:rPr>
              <a:t>What</a:t>
            </a:r>
            <a:r>
              <a:rPr lang="el-GR" sz="3600" dirty="0" smtClean="0">
                <a:latin typeface="Comic Sans MS" panose="030F0702030302020204" pitchFamily="66" charset="0"/>
              </a:rPr>
              <a:t>΄</a:t>
            </a:r>
            <a:r>
              <a:rPr lang="en-US" sz="3600" dirty="0" smtClean="0">
                <a:latin typeface="Comic Sans MS" panose="030F0702030302020204" pitchFamily="66" charset="0"/>
              </a:rPr>
              <a:t>s</a:t>
            </a:r>
            <a:r>
              <a:rPr lang="el-GR" sz="3600" dirty="0">
                <a:latin typeface="Comic Sans MS" panose="030F0702030302020204" pitchFamily="66" charset="0"/>
              </a:rPr>
              <a:t> </a:t>
            </a:r>
            <a:r>
              <a:rPr lang="en-US" sz="3600" dirty="0" smtClean="0">
                <a:latin typeface="Comic Sans MS" panose="030F0702030302020204" pitchFamily="66" charset="0"/>
              </a:rPr>
              <a:t>behind the chimney of the house</a:t>
            </a:r>
          </a:p>
          <a:p>
            <a:pPr algn="ctr"/>
            <a:endParaRPr lang="en-US" sz="3600" dirty="0" smtClean="0">
              <a:latin typeface="Comic Sans MS" panose="030F0702030302020204" pitchFamily="66" charset="0"/>
            </a:endParaRPr>
          </a:p>
          <a:p>
            <a:pPr algn="ctr"/>
            <a:r>
              <a:rPr lang="en-US" sz="3600" dirty="0" smtClean="0">
                <a:latin typeface="Comic Sans MS" panose="030F0702030302020204" pitchFamily="66" charset="0"/>
              </a:rPr>
              <a:t>C group What</a:t>
            </a:r>
            <a:r>
              <a:rPr lang="el-GR" sz="3600" dirty="0" smtClean="0">
                <a:latin typeface="Comic Sans MS" panose="030F0702030302020204" pitchFamily="66" charset="0"/>
              </a:rPr>
              <a:t>’</a:t>
            </a:r>
            <a:r>
              <a:rPr lang="en-US" sz="3600" dirty="0" smtClean="0">
                <a:latin typeface="Comic Sans MS" panose="030F0702030302020204" pitchFamily="66" charset="0"/>
              </a:rPr>
              <a:t>s behind the exhaust of the car</a:t>
            </a:r>
          </a:p>
          <a:p>
            <a:pPr algn="ctr"/>
            <a:endParaRPr lang="en-US" sz="3600" dirty="0">
              <a:latin typeface="Comic Sans MS" panose="030F0702030302020204" pitchFamily="66" charset="0"/>
            </a:endParaRPr>
          </a:p>
          <a:p>
            <a:pPr algn="ctr"/>
            <a:endParaRPr lang="en-US" sz="3600" dirty="0" smtClean="0">
              <a:latin typeface="Comic Sans MS" panose="030F0702030302020204" pitchFamily="66" charset="0"/>
            </a:endParaRPr>
          </a:p>
          <a:p>
            <a:pPr algn="ctr"/>
            <a:endParaRPr lang="en-US" sz="3600" dirty="0">
              <a:latin typeface="Comic Sans MS" panose="030F0702030302020204" pitchFamily="66" charset="0"/>
            </a:endParaRPr>
          </a:p>
          <a:p>
            <a:pPr algn="ctr"/>
            <a:endParaRPr lang="en-US" sz="3600" dirty="0" smtClean="0">
              <a:latin typeface="Comic Sans MS" panose="030F0702030302020204" pitchFamily="66" charset="0"/>
            </a:endParaRPr>
          </a:p>
          <a:p>
            <a:pPr algn="ctr"/>
            <a:endParaRPr lang="en-US" sz="3600" dirty="0">
              <a:latin typeface="Comic Sans MS" panose="030F0702030302020204" pitchFamily="66" charset="0"/>
            </a:endParaRPr>
          </a:p>
          <a:p>
            <a:pPr algn="ctr"/>
            <a:endParaRPr lang="el-GR" sz="3600" dirty="0">
              <a:latin typeface="Comic Sans MS" panose="030F0702030302020204" pitchFamily="66" charset="0"/>
            </a:endParaRPr>
          </a:p>
        </p:txBody>
      </p:sp>
    </p:spTree>
    <p:extLst>
      <p:ext uri="{BB962C8B-B14F-4D97-AF65-F5344CB8AC3E}">
        <p14:creationId xmlns:p14="http://schemas.microsoft.com/office/powerpoint/2010/main" val="4642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351"/>
            <a:ext cx="12398062" cy="6853649"/>
          </a:xfrm>
          <a:prstGeom prst="rect">
            <a:avLst/>
          </a:prstGeom>
        </p:spPr>
      </p:pic>
      <p:sp>
        <p:nvSpPr>
          <p:cNvPr id="2" name="Τίτλος 1"/>
          <p:cNvSpPr>
            <a:spLocks noGrp="1"/>
          </p:cNvSpPr>
          <p:nvPr>
            <p:ph type="ctrTitle"/>
          </p:nvPr>
        </p:nvSpPr>
        <p:spPr>
          <a:xfrm>
            <a:off x="1674254" y="1122364"/>
            <a:ext cx="8993746" cy="75372"/>
          </a:xfrm>
        </p:spPr>
        <p:txBody>
          <a:bodyPr>
            <a:normAutofit fontScale="90000"/>
          </a:bodyPr>
          <a:lstStyle/>
          <a:p>
            <a:r>
              <a:rPr lang="en-US" sz="3600" dirty="0" smtClean="0">
                <a:latin typeface="Comic Sans MS" panose="030F0702030302020204" pitchFamily="66" charset="0"/>
              </a:rPr>
              <a:t>WHAT ABOUT CLIMATE CHANGE?</a:t>
            </a:r>
            <a:br>
              <a:rPr lang="en-US" sz="3600" dirty="0" smtClean="0">
                <a:latin typeface="Comic Sans MS" panose="030F0702030302020204" pitchFamily="66" charset="0"/>
              </a:rPr>
            </a:br>
            <a:endParaRPr lang="el-GR" sz="3600" dirty="0">
              <a:latin typeface="Comic Sans MS" panose="030F0702030302020204" pitchFamily="66" charset="0"/>
            </a:endParaRPr>
          </a:p>
        </p:txBody>
      </p:sp>
      <p:sp>
        <p:nvSpPr>
          <p:cNvPr id="3" name="Υπότιτλος 2"/>
          <p:cNvSpPr>
            <a:spLocks noGrp="1"/>
          </p:cNvSpPr>
          <p:nvPr>
            <p:ph type="subTitle" idx="1"/>
          </p:nvPr>
        </p:nvSpPr>
        <p:spPr>
          <a:xfrm>
            <a:off x="0" y="3602038"/>
            <a:ext cx="12398062" cy="1655762"/>
          </a:xfrm>
        </p:spPr>
        <p:txBody>
          <a:bodyPr/>
          <a:lstStyle/>
          <a:p>
            <a:endParaRPr lang="el-GR" dirty="0">
              <a:latin typeface="Comic Sans MS" panose="030F0702030302020204" pitchFamily="66" charset="0"/>
            </a:endParaRPr>
          </a:p>
        </p:txBody>
      </p:sp>
      <p:sp>
        <p:nvSpPr>
          <p:cNvPr id="5" name="TextBox 4"/>
          <p:cNvSpPr txBox="1"/>
          <p:nvPr/>
        </p:nvSpPr>
        <p:spPr>
          <a:xfrm>
            <a:off x="244700" y="877689"/>
            <a:ext cx="3812145" cy="1569660"/>
          </a:xfrm>
          <a:prstGeom prst="rect">
            <a:avLst/>
          </a:prstGeom>
          <a:noFill/>
        </p:spPr>
        <p:txBody>
          <a:bodyPr wrap="square" rtlCol="0">
            <a:spAutoFit/>
          </a:bodyPr>
          <a:lstStyle/>
          <a:p>
            <a:r>
              <a:rPr lang="en-US" sz="2400" dirty="0" smtClean="0">
                <a:latin typeface="Comic Sans MS" panose="030F0702030302020204" pitchFamily="66" charset="0"/>
              </a:rPr>
              <a:t>Today</a:t>
            </a:r>
            <a:r>
              <a:rPr lang="el-GR" sz="2400" dirty="0" smtClean="0">
                <a:latin typeface="Comic Sans MS" panose="030F0702030302020204" pitchFamily="66" charset="0"/>
              </a:rPr>
              <a:t>΄</a:t>
            </a:r>
            <a:r>
              <a:rPr lang="en-US" sz="2400" dirty="0" smtClean="0">
                <a:latin typeface="Comic Sans MS" panose="030F0702030302020204" pitchFamily="66" charset="0"/>
              </a:rPr>
              <a:t>s average earth temperature is 0,85 </a:t>
            </a:r>
            <a:r>
              <a:rPr lang="en-US" sz="2400" baseline="30000" dirty="0" smtClean="0">
                <a:latin typeface="Comic Sans MS" panose="030F0702030302020204" pitchFamily="66" charset="0"/>
              </a:rPr>
              <a:t>0</a:t>
            </a:r>
            <a:r>
              <a:rPr lang="en-US" sz="2400" dirty="0" smtClean="0">
                <a:latin typeface="Comic Sans MS" panose="030F0702030302020204" pitchFamily="66" charset="0"/>
              </a:rPr>
              <a:t>C higher than at the end of the 19</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century</a:t>
            </a:r>
            <a:endParaRPr lang="el-GR" sz="2400" dirty="0">
              <a:latin typeface="Comic Sans MS" panose="030F0702030302020204" pitchFamily="66" charset="0"/>
            </a:endParaRPr>
          </a:p>
        </p:txBody>
      </p:sp>
      <p:pic>
        <p:nvPicPr>
          <p:cNvPr id="6" name="Εικόνα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845" y="1290147"/>
            <a:ext cx="3219718" cy="3307611"/>
          </a:xfrm>
          <a:prstGeom prst="rect">
            <a:avLst/>
          </a:prstGeom>
        </p:spPr>
      </p:pic>
      <p:sp>
        <p:nvSpPr>
          <p:cNvPr id="9" name="TextBox 8"/>
          <p:cNvSpPr txBox="1"/>
          <p:nvPr/>
        </p:nvSpPr>
        <p:spPr>
          <a:xfrm flipH="1">
            <a:off x="7491211" y="778298"/>
            <a:ext cx="4906851" cy="2677656"/>
          </a:xfrm>
          <a:prstGeom prst="rect">
            <a:avLst/>
          </a:prstGeom>
          <a:noFill/>
        </p:spPr>
        <p:txBody>
          <a:bodyPr wrap="square" rtlCol="0">
            <a:spAutoFit/>
          </a:bodyPr>
          <a:lstStyle/>
          <a:p>
            <a:r>
              <a:rPr lang="en-US" sz="2400" dirty="0" smtClean="0">
                <a:latin typeface="Comic Sans MS" panose="030F0702030302020204" pitchFamily="66" charset="0"/>
              </a:rPr>
              <a:t>If the temperature rise</a:t>
            </a:r>
            <a:r>
              <a:rPr lang="el-GR" sz="2400" smtClean="0">
                <a:latin typeface="Comic Sans MS" panose="030F0702030302020204" pitchFamily="66" charset="0"/>
              </a:rPr>
              <a:t>,</a:t>
            </a:r>
            <a:r>
              <a:rPr lang="en-US" sz="2400" smtClean="0">
                <a:latin typeface="Comic Sans MS" panose="030F0702030302020204" pitchFamily="66" charset="0"/>
              </a:rPr>
              <a:t> </a:t>
            </a:r>
            <a:r>
              <a:rPr lang="en-US" sz="2400" dirty="0" smtClean="0">
                <a:latin typeface="Comic Sans MS" panose="030F0702030302020204" pitchFamily="66" charset="0"/>
              </a:rPr>
              <a:t>reaches 2 </a:t>
            </a:r>
            <a:r>
              <a:rPr lang="en-US" sz="2400" baseline="30000" dirty="0" smtClean="0">
                <a:latin typeface="Comic Sans MS" panose="030F0702030302020204" pitchFamily="66" charset="0"/>
              </a:rPr>
              <a:t>0,</a:t>
            </a:r>
            <a:r>
              <a:rPr lang="en-US" sz="2400" dirty="0" smtClean="0">
                <a:latin typeface="Comic Sans MS" panose="030F0702030302020204" pitchFamily="66" charset="0"/>
              </a:rPr>
              <a:t>C scientists think it will be very dangerous for the planet. For this reason, the international community has recognized the need to keep global warming below 2</a:t>
            </a:r>
            <a:r>
              <a:rPr lang="en-US" sz="2400" baseline="30000" dirty="0" smtClean="0">
                <a:latin typeface="Comic Sans MS" panose="030F0702030302020204" pitchFamily="66" charset="0"/>
              </a:rPr>
              <a:t>0</a:t>
            </a:r>
            <a:r>
              <a:rPr lang="en-US" sz="2400" dirty="0" smtClean="0">
                <a:latin typeface="Comic Sans MS" panose="030F0702030302020204" pitchFamily="66" charset="0"/>
              </a:rPr>
              <a:t> C</a:t>
            </a:r>
            <a:endParaRPr lang="el-GR" sz="2400" dirty="0">
              <a:latin typeface="Comic Sans MS" panose="030F0702030302020204" pitchFamily="66" charset="0"/>
            </a:endParaRPr>
          </a:p>
        </p:txBody>
      </p:sp>
      <p:sp>
        <p:nvSpPr>
          <p:cNvPr id="11" name="TextBox 10"/>
          <p:cNvSpPr txBox="1"/>
          <p:nvPr/>
        </p:nvSpPr>
        <p:spPr>
          <a:xfrm>
            <a:off x="347730" y="3309870"/>
            <a:ext cx="3438659" cy="3046988"/>
          </a:xfrm>
          <a:prstGeom prst="rect">
            <a:avLst/>
          </a:prstGeom>
          <a:noFill/>
        </p:spPr>
        <p:txBody>
          <a:bodyPr wrap="square" rtlCol="0">
            <a:spAutoFit/>
          </a:bodyPr>
          <a:lstStyle/>
          <a:p>
            <a:r>
              <a:rPr lang="en-US" sz="2400" dirty="0" smtClean="0">
                <a:latin typeface="Comic Sans MS" panose="030F0702030302020204" pitchFamily="66" charset="0"/>
              </a:rPr>
              <a:t>Climate scientists in the world believe that human activities are almost certainly the main cause of overheating observed since the mid-20</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century</a:t>
            </a:r>
            <a:endParaRPr lang="el-GR" sz="2400" dirty="0">
              <a:latin typeface="Comic Sans MS" panose="030F0702030302020204" pitchFamily="66" charset="0"/>
            </a:endParaRPr>
          </a:p>
        </p:txBody>
      </p:sp>
      <p:sp>
        <p:nvSpPr>
          <p:cNvPr id="12" name="TextBox 11"/>
          <p:cNvSpPr txBox="1"/>
          <p:nvPr/>
        </p:nvSpPr>
        <p:spPr>
          <a:xfrm>
            <a:off x="7403203" y="4271820"/>
            <a:ext cx="4775917" cy="1569660"/>
          </a:xfrm>
          <a:prstGeom prst="rect">
            <a:avLst/>
          </a:prstGeom>
          <a:noFill/>
        </p:spPr>
        <p:txBody>
          <a:bodyPr wrap="square" rtlCol="0">
            <a:spAutoFit/>
          </a:bodyPr>
          <a:lstStyle/>
          <a:p>
            <a:r>
              <a:rPr lang="en-US" sz="2400" dirty="0" smtClean="0">
                <a:latin typeface="Comic Sans MS" panose="030F0702030302020204" pitchFamily="66" charset="0"/>
              </a:rPr>
              <a:t>So the goal of the EU for 2020 is to reduce greenhouse gas emissions by 20% compared to 1990 level</a:t>
            </a:r>
            <a:endParaRPr lang="el-GR" sz="2400" dirty="0">
              <a:latin typeface="Comic Sans MS" panose="030F0702030302020204" pitchFamily="66" charset="0"/>
            </a:endParaRPr>
          </a:p>
        </p:txBody>
      </p:sp>
    </p:spTree>
    <p:extLst>
      <p:ext uri="{BB962C8B-B14F-4D97-AF65-F5344CB8AC3E}">
        <p14:creationId xmlns:p14="http://schemas.microsoft.com/office/powerpoint/2010/main" val="3520976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18383" y="0"/>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grpSp>
        <p:nvGrpSpPr>
          <p:cNvPr id="5" name="Group 2"/>
          <p:cNvGrpSpPr>
            <a:grpSpLocks/>
          </p:cNvGrpSpPr>
          <p:nvPr/>
        </p:nvGrpSpPr>
        <p:grpSpPr bwMode="auto">
          <a:xfrm>
            <a:off x="-3180759" y="-183"/>
            <a:ext cx="18301883" cy="7564084"/>
            <a:chOff x="0" y="-548"/>
            <a:chExt cx="16346" cy="1109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5" cy="2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0" y="9225"/>
              <a:ext cx="2236" cy="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 y="-548"/>
              <a:ext cx="14400" cy="108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 y="3612508"/>
            <a:ext cx="3361387" cy="1815882"/>
          </a:xfrm>
          <a:prstGeom prst="rect">
            <a:avLst/>
          </a:prstGeom>
          <a:noFill/>
        </p:spPr>
        <p:txBody>
          <a:bodyPr wrap="square" rtlCol="0">
            <a:spAutoFit/>
          </a:bodyPr>
          <a:lstStyle/>
          <a:p>
            <a:r>
              <a:rPr lang="en-US" sz="2800" dirty="0" smtClean="0">
                <a:solidFill>
                  <a:schemeClr val="bg1"/>
                </a:solidFill>
                <a:latin typeface="Comic Sans MS" panose="030F0702030302020204" pitchFamily="66" charset="0"/>
              </a:rPr>
              <a:t>The solar radiation</a:t>
            </a:r>
          </a:p>
          <a:p>
            <a:r>
              <a:rPr lang="en-US" sz="2800" dirty="0">
                <a:solidFill>
                  <a:schemeClr val="bg1"/>
                </a:solidFill>
                <a:latin typeface="Comic Sans MS" panose="030F0702030302020204" pitchFamily="66" charset="0"/>
              </a:rPr>
              <a:t>g</a:t>
            </a:r>
            <a:r>
              <a:rPr lang="en-US" sz="2800" dirty="0" smtClean="0">
                <a:solidFill>
                  <a:schemeClr val="bg1"/>
                </a:solidFill>
                <a:latin typeface="Comic Sans MS" panose="030F0702030302020204" pitchFamily="66" charset="0"/>
              </a:rPr>
              <a:t>oing through the Earth’s atmosphere</a:t>
            </a:r>
            <a:endParaRPr lang="el-GR" sz="2800" dirty="0">
              <a:solidFill>
                <a:schemeClr val="bg1"/>
              </a:solidFill>
              <a:latin typeface="Comic Sans MS" panose="030F0702030302020204" pitchFamily="66" charset="0"/>
            </a:endParaRPr>
          </a:p>
        </p:txBody>
      </p:sp>
      <p:sp>
        <p:nvSpPr>
          <p:cNvPr id="7" name="TextBox 6"/>
          <p:cNvSpPr txBox="1"/>
          <p:nvPr/>
        </p:nvSpPr>
        <p:spPr>
          <a:xfrm>
            <a:off x="3915177" y="373487"/>
            <a:ext cx="3374265" cy="646331"/>
          </a:xfrm>
          <a:prstGeom prst="rect">
            <a:avLst/>
          </a:prstGeom>
          <a:noFill/>
        </p:spPr>
        <p:txBody>
          <a:bodyPr wrap="square" rtlCol="0">
            <a:spAutoFit/>
          </a:bodyPr>
          <a:lstStyle/>
          <a:p>
            <a:r>
              <a:rPr lang="en-US" sz="3600" dirty="0" smtClean="0">
                <a:solidFill>
                  <a:schemeClr val="accent4"/>
                </a:solidFill>
                <a:latin typeface="Comic Sans MS" panose="030F0702030302020204" pitchFamily="66" charset="0"/>
              </a:rPr>
              <a:t>GREENHOUSE</a:t>
            </a:r>
            <a:endParaRPr lang="el-GR" sz="3600" dirty="0">
              <a:solidFill>
                <a:schemeClr val="accent4"/>
              </a:solidFill>
              <a:latin typeface="Comic Sans MS" panose="030F0702030302020204" pitchFamily="66" charset="0"/>
            </a:endParaRPr>
          </a:p>
        </p:txBody>
      </p:sp>
      <p:sp>
        <p:nvSpPr>
          <p:cNvPr id="8" name="TextBox 7"/>
          <p:cNvSpPr txBox="1"/>
          <p:nvPr/>
        </p:nvSpPr>
        <p:spPr>
          <a:xfrm>
            <a:off x="3361387" y="1450586"/>
            <a:ext cx="3593205" cy="1569660"/>
          </a:xfrm>
          <a:prstGeom prst="rect">
            <a:avLst/>
          </a:prstGeom>
          <a:noFill/>
        </p:spPr>
        <p:txBody>
          <a:bodyPr wrap="square" rtlCol="0">
            <a:spAutoFit/>
          </a:bodyPr>
          <a:lstStyle/>
          <a:p>
            <a:r>
              <a:rPr lang="en-US" sz="2400" dirty="0" smtClean="0">
                <a:solidFill>
                  <a:schemeClr val="bg1"/>
                </a:solidFill>
                <a:latin typeface="Comic Sans MS" panose="030F0702030302020204" pitchFamily="66" charset="0"/>
              </a:rPr>
              <a:t>Part of the solar radiation is reflected</a:t>
            </a:r>
          </a:p>
          <a:p>
            <a:r>
              <a:rPr lang="en-US" sz="2400" dirty="0" smtClean="0">
                <a:solidFill>
                  <a:schemeClr val="bg1"/>
                </a:solidFill>
                <a:latin typeface="Comic Sans MS" panose="030F0702030302020204" pitchFamily="66" charset="0"/>
              </a:rPr>
              <a:t>by the Earth and the</a:t>
            </a:r>
          </a:p>
          <a:p>
            <a:r>
              <a:rPr lang="en-US" sz="2400" dirty="0" smtClean="0">
                <a:solidFill>
                  <a:schemeClr val="bg1"/>
                </a:solidFill>
                <a:latin typeface="Comic Sans MS" panose="030F0702030302020204" pitchFamily="66" charset="0"/>
              </a:rPr>
              <a:t>atmosphere</a:t>
            </a:r>
            <a:endParaRPr lang="el-GR" sz="2400" dirty="0">
              <a:solidFill>
                <a:schemeClr val="bg1"/>
              </a:solidFill>
            </a:endParaRPr>
          </a:p>
        </p:txBody>
      </p:sp>
      <p:sp>
        <p:nvSpPr>
          <p:cNvPr id="10" name="TextBox 9"/>
          <p:cNvSpPr txBox="1"/>
          <p:nvPr/>
        </p:nvSpPr>
        <p:spPr>
          <a:xfrm>
            <a:off x="7190704" y="1030288"/>
            <a:ext cx="4387007" cy="2554545"/>
          </a:xfrm>
          <a:prstGeom prst="rect">
            <a:avLst/>
          </a:prstGeom>
          <a:noFill/>
        </p:spPr>
        <p:txBody>
          <a:bodyPr wrap="square" rtlCol="0">
            <a:spAutoFit/>
          </a:bodyPr>
          <a:lstStyle/>
          <a:p>
            <a:r>
              <a:rPr lang="en-US" sz="2000" dirty="0" smtClean="0">
                <a:solidFill>
                  <a:schemeClr val="bg2"/>
                </a:solidFill>
                <a:latin typeface="Comic Sans MS" panose="030F0702030302020204" pitchFamily="66" charset="0"/>
              </a:rPr>
              <a:t>Part of infrared radiation penetrates the</a:t>
            </a:r>
          </a:p>
          <a:p>
            <a:r>
              <a:rPr lang="en-US" sz="2000" dirty="0" smtClean="0">
                <a:solidFill>
                  <a:schemeClr val="bg2"/>
                </a:solidFill>
                <a:latin typeface="Comic Sans MS" panose="030F0702030302020204" pitchFamily="66" charset="0"/>
              </a:rPr>
              <a:t>Atmosphere while part of it returns and is absorbed by greenhouse gas molecules. So the </a:t>
            </a:r>
            <a:r>
              <a:rPr lang="en-US" sz="2000" dirty="0">
                <a:solidFill>
                  <a:schemeClr val="bg2"/>
                </a:solidFill>
                <a:latin typeface="Comic Sans MS" panose="030F0702030302020204" pitchFamily="66" charset="0"/>
              </a:rPr>
              <a:t>surface and the atmosphere of the </a:t>
            </a:r>
            <a:endParaRPr lang="en-US" sz="2000" dirty="0" smtClean="0">
              <a:solidFill>
                <a:schemeClr val="bg2"/>
              </a:solidFill>
              <a:latin typeface="Comic Sans MS" panose="030F0702030302020204" pitchFamily="66" charset="0"/>
            </a:endParaRPr>
          </a:p>
          <a:p>
            <a:r>
              <a:rPr lang="en-US" sz="2000" dirty="0" smtClean="0">
                <a:solidFill>
                  <a:schemeClr val="bg2"/>
                </a:solidFill>
                <a:latin typeface="Comic Sans MS" panose="030F0702030302020204" pitchFamily="66" charset="0"/>
              </a:rPr>
              <a:t>Earth are warmed </a:t>
            </a:r>
            <a:r>
              <a:rPr lang="en-US" sz="2000" dirty="0">
                <a:solidFill>
                  <a:schemeClr val="bg2"/>
                </a:solidFill>
                <a:latin typeface="Comic Sans MS" panose="030F0702030302020204" pitchFamily="66" charset="0"/>
              </a:rPr>
              <a:t>up</a:t>
            </a:r>
            <a:endParaRPr lang="el-GR" sz="2000" dirty="0">
              <a:solidFill>
                <a:schemeClr val="bg2"/>
              </a:solidFill>
              <a:latin typeface="Comic Sans MS" panose="030F0702030302020204" pitchFamily="66" charset="0"/>
            </a:endParaRPr>
          </a:p>
          <a:p>
            <a:endParaRPr lang="en-US" sz="2000" dirty="0" smtClean="0">
              <a:solidFill>
                <a:schemeClr val="bg2"/>
              </a:solidFill>
              <a:latin typeface="Comic Sans MS" panose="030F0702030302020204" pitchFamily="66" charset="0"/>
            </a:endParaRPr>
          </a:p>
        </p:txBody>
      </p:sp>
    </p:spTree>
    <p:extLst>
      <p:ext uri="{BB962C8B-B14F-4D97-AF65-F5344CB8AC3E}">
        <p14:creationId xmlns:p14="http://schemas.microsoft.com/office/powerpoint/2010/main" val="214370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136"/>
            <a:ext cx="12398062" cy="6853649"/>
          </a:xfrm>
          <a:prstGeom prst="rect">
            <a:avLst/>
          </a:prstGeom>
        </p:spPr>
      </p:pic>
      <p:sp>
        <p:nvSpPr>
          <p:cNvPr id="2" name="Τίτλος 1"/>
          <p:cNvSpPr>
            <a:spLocks noGrp="1"/>
          </p:cNvSpPr>
          <p:nvPr>
            <p:ph type="ctrTitle"/>
          </p:nvPr>
        </p:nvSpPr>
        <p:spPr>
          <a:xfrm>
            <a:off x="848139" y="1122363"/>
            <a:ext cx="9819861" cy="2387600"/>
          </a:xfrm>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sp>
        <p:nvSpPr>
          <p:cNvPr id="5" name="TextBox 4"/>
          <p:cNvSpPr txBox="1"/>
          <p:nvPr/>
        </p:nvSpPr>
        <p:spPr>
          <a:xfrm>
            <a:off x="4247788" y="351786"/>
            <a:ext cx="3232597" cy="769441"/>
          </a:xfrm>
          <a:prstGeom prst="rect">
            <a:avLst/>
          </a:prstGeom>
          <a:noFill/>
        </p:spPr>
        <p:txBody>
          <a:bodyPr wrap="square" rtlCol="0" anchor="ctr">
            <a:spAutoFit/>
          </a:bodyPr>
          <a:lstStyle/>
          <a:p>
            <a:pPr algn="ctr"/>
            <a:r>
              <a:rPr lang="en-US" sz="4400" dirty="0" smtClean="0">
                <a:solidFill>
                  <a:schemeClr val="accent4">
                    <a:lumMod val="60000"/>
                    <a:lumOff val="40000"/>
                  </a:schemeClr>
                </a:solidFill>
                <a:latin typeface="Comic Sans MS" panose="030F0702030302020204" pitchFamily="66" charset="0"/>
              </a:rPr>
              <a:t>CAUSES</a:t>
            </a:r>
            <a:endParaRPr lang="el-GR" sz="4400" dirty="0">
              <a:solidFill>
                <a:schemeClr val="accent4">
                  <a:lumMod val="60000"/>
                  <a:lumOff val="40000"/>
                </a:schemeClr>
              </a:solidFill>
              <a:latin typeface="Comic Sans MS" panose="030F0702030302020204" pitchFamily="66" charset="0"/>
            </a:endParaRPr>
          </a:p>
        </p:txBody>
      </p:sp>
      <p:sp>
        <p:nvSpPr>
          <p:cNvPr id="6" name="TextBox 5"/>
          <p:cNvSpPr txBox="1"/>
          <p:nvPr/>
        </p:nvSpPr>
        <p:spPr>
          <a:xfrm>
            <a:off x="0" y="1220202"/>
            <a:ext cx="10296939" cy="6001643"/>
          </a:xfrm>
          <a:prstGeom prst="rect">
            <a:avLst/>
          </a:prstGeom>
          <a:noFill/>
        </p:spPr>
        <p:txBody>
          <a:bodyPr wrap="square" rtlCol="0">
            <a:spAutoFit/>
          </a:bodyPr>
          <a:lstStyle/>
          <a:p>
            <a:r>
              <a:rPr lang="en-US" sz="2400" dirty="0" smtClean="0">
                <a:latin typeface="Comic Sans MS" panose="030F0702030302020204" pitchFamily="66" charset="0"/>
              </a:rPr>
              <a:t>  Concentrations of carbon dioxide ( CO</a:t>
            </a:r>
            <a:r>
              <a:rPr lang="en-US" sz="2400" baseline="-25000" dirty="0" smtClean="0">
                <a:latin typeface="Comic Sans MS" panose="030F0702030302020204" pitchFamily="66" charset="0"/>
              </a:rPr>
              <a:t>2</a:t>
            </a:r>
            <a:r>
              <a:rPr lang="en-US" sz="2400" dirty="0" smtClean="0">
                <a:latin typeface="Comic Sans MS" panose="030F0702030302020204" pitchFamily="66" charset="0"/>
              </a:rPr>
              <a:t>) into the atmosphere have increased by </a:t>
            </a:r>
            <a:r>
              <a:rPr lang="en-US" sz="2400" dirty="0" smtClean="0">
                <a:latin typeface="Comic Sans MS" panose="030F0702030302020204" pitchFamily="66" charset="0"/>
                <a:hlinkClick r:id="rId3" action="ppaction://hlinksldjump"/>
              </a:rPr>
              <a:t>40%</a:t>
            </a:r>
            <a:r>
              <a:rPr lang="en-US" sz="2400" dirty="0" smtClean="0">
                <a:latin typeface="Comic Sans MS" panose="030F0702030302020204" pitchFamily="66" charset="0"/>
              </a:rPr>
              <a:t> over the last 200 years</a:t>
            </a:r>
            <a:endParaRPr lang="en-US" sz="2400" dirty="0">
              <a:latin typeface="Comic Sans MS" panose="030F0702030302020204" pitchFamily="66" charset="0"/>
            </a:endParaRPr>
          </a:p>
          <a:p>
            <a:endParaRPr lang="en-US" sz="2400" dirty="0" smtClean="0">
              <a:latin typeface="Comic Sans MS" panose="030F0702030302020204" pitchFamily="66" charset="0"/>
            </a:endParaRPr>
          </a:p>
          <a:p>
            <a:r>
              <a:rPr lang="en-US" sz="2400" dirty="0" smtClean="0">
                <a:latin typeface="Comic Sans MS" panose="030F0702030302020204" pitchFamily="66" charset="0"/>
              </a:rPr>
              <a:t>…. and since 2000, they continue to grow by more than </a:t>
            </a:r>
            <a:r>
              <a:rPr lang="en-US" sz="2400" dirty="0">
                <a:latin typeface="Comic Sans MS" panose="030F0702030302020204" pitchFamily="66" charset="0"/>
              </a:rPr>
              <a:t>2% per year</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The increase in carbon dioxide CO</a:t>
            </a:r>
            <a:r>
              <a:rPr lang="en-US" sz="2400" baseline="-25000" dirty="0" smtClean="0">
                <a:latin typeface="Comic Sans MS" panose="030F0702030302020204" pitchFamily="66" charset="0"/>
              </a:rPr>
              <a:t>2 </a:t>
            </a:r>
            <a:r>
              <a:rPr lang="en-US" sz="2400" dirty="0" smtClean="0">
                <a:latin typeface="Comic Sans MS" panose="030F0702030302020204" pitchFamily="66" charset="0"/>
              </a:rPr>
              <a:t> emissions is mainly due to combustion of fossil fuels (for energy production)</a:t>
            </a:r>
          </a:p>
          <a:p>
            <a:endParaRPr lang="en-US" sz="2400" dirty="0">
              <a:latin typeface="Comic Sans MS" panose="030F0702030302020204" pitchFamily="66" charset="0"/>
            </a:endParaRPr>
          </a:p>
          <a:p>
            <a:r>
              <a:rPr lang="en-US" sz="2400" dirty="0" smtClean="0">
                <a:latin typeface="Comic Sans MS" panose="030F0702030302020204" pitchFamily="66" charset="0"/>
              </a:rPr>
              <a:t>…… but also to the destruction of forests which disrupts the carbon cycle</a:t>
            </a:r>
          </a:p>
          <a:p>
            <a:endParaRPr lang="en-US" sz="2400" dirty="0">
              <a:latin typeface="Comic Sans MS" panose="030F0702030302020204" pitchFamily="66" charset="0"/>
            </a:endParaRPr>
          </a:p>
          <a:p>
            <a:r>
              <a:rPr lang="en-US" sz="2400" dirty="0" smtClean="0">
                <a:latin typeface="Comic Sans MS" panose="030F0702030302020204" pitchFamily="66" charset="0"/>
              </a:rPr>
              <a:t>….but livestock also contributes to the greenhouse effect</a:t>
            </a:r>
          </a:p>
          <a:p>
            <a:endParaRPr lang="el-GR" sz="2400" dirty="0" smtClean="0">
              <a:latin typeface="Comic Sans MS" panose="030F0702030302020204" pitchFamily="66" charset="0"/>
            </a:endParaRPr>
          </a:p>
          <a:p>
            <a:endParaRPr lang="en-US" sz="2400" dirty="0" smtClean="0">
              <a:latin typeface="Comic Sans MS" panose="030F0702030302020204" pitchFamily="66" charset="0"/>
            </a:endParaRPr>
          </a:p>
          <a:p>
            <a:pPr marL="342900" indent="-342900">
              <a:buFont typeface="Wingdings" panose="05000000000000000000" pitchFamily="2" charset="2"/>
              <a:buChar char="Ø"/>
            </a:pPr>
            <a:endParaRPr lang="en-US" sz="2400" dirty="0">
              <a:latin typeface="Comic Sans MS" panose="030F0702030302020204" pitchFamily="66" charset="0"/>
            </a:endParaRPr>
          </a:p>
          <a:p>
            <a:pPr marL="342900" indent="-342900">
              <a:buFont typeface="Wingdings" panose="05000000000000000000" pitchFamily="2" charset="2"/>
              <a:buChar char="Ø"/>
            </a:pPr>
            <a:endParaRPr lang="el-GR" sz="2400" dirty="0">
              <a:latin typeface="Comic Sans MS" panose="030F0702030302020204" pitchFamily="66" charset="0"/>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558" y="1"/>
            <a:ext cx="2694504" cy="2743200"/>
          </a:xfrm>
          <a:prstGeom prst="rect">
            <a:avLst/>
          </a:prstGeom>
        </p:spPr>
      </p:pic>
      <p:sp>
        <p:nvSpPr>
          <p:cNvPr id="8" name="TextBox 7"/>
          <p:cNvSpPr txBox="1"/>
          <p:nvPr/>
        </p:nvSpPr>
        <p:spPr>
          <a:xfrm>
            <a:off x="4247787" y="385416"/>
            <a:ext cx="3232597" cy="769441"/>
          </a:xfrm>
          <a:prstGeom prst="rect">
            <a:avLst/>
          </a:prstGeom>
          <a:noFill/>
        </p:spPr>
        <p:txBody>
          <a:bodyPr wrap="square" rtlCol="0" anchor="ctr">
            <a:spAutoFit/>
          </a:bodyPr>
          <a:lstStyle/>
          <a:p>
            <a:pPr algn="ctr"/>
            <a:r>
              <a:rPr lang="en-US" sz="4400" dirty="0" smtClean="0">
                <a:latin typeface="Comic Sans MS" panose="030F0702030302020204" pitchFamily="66" charset="0"/>
              </a:rPr>
              <a:t>CAUSES</a:t>
            </a:r>
            <a:endParaRPr lang="el-GR" sz="4400" dirty="0">
              <a:latin typeface="Comic Sans MS" panose="030F0702030302020204" pitchFamily="66" charset="0"/>
            </a:endParaRPr>
          </a:p>
        </p:txBody>
      </p:sp>
    </p:spTree>
    <p:extLst>
      <p:ext uri="{BB962C8B-B14F-4D97-AF65-F5344CB8AC3E}">
        <p14:creationId xmlns:p14="http://schemas.microsoft.com/office/powerpoint/2010/main" val="674617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sp>
        <p:nvSpPr>
          <p:cNvPr id="5" name="TextBox 4"/>
          <p:cNvSpPr txBox="1"/>
          <p:nvPr/>
        </p:nvSpPr>
        <p:spPr>
          <a:xfrm>
            <a:off x="2688609" y="450376"/>
            <a:ext cx="4121624" cy="671987"/>
          </a:xfrm>
          <a:prstGeom prst="rect">
            <a:avLst/>
          </a:prstGeom>
          <a:noFill/>
        </p:spPr>
        <p:txBody>
          <a:bodyPr wrap="square" rtlCol="0">
            <a:spAutoFit/>
          </a:bodyPr>
          <a:lstStyle/>
          <a:p>
            <a:endParaRPr lang="el-GR" dirty="0"/>
          </a:p>
        </p:txBody>
      </p:sp>
      <p:sp>
        <p:nvSpPr>
          <p:cNvPr id="8" name="TextBox 7"/>
          <p:cNvSpPr txBox="1"/>
          <p:nvPr/>
        </p:nvSpPr>
        <p:spPr>
          <a:xfrm>
            <a:off x="4653887" y="301747"/>
            <a:ext cx="3575714" cy="769441"/>
          </a:xfrm>
          <a:prstGeom prst="rect">
            <a:avLst/>
          </a:prstGeom>
          <a:noFill/>
        </p:spPr>
        <p:txBody>
          <a:bodyPr wrap="square" rtlCol="0">
            <a:spAutoFit/>
          </a:bodyPr>
          <a:lstStyle/>
          <a:p>
            <a:r>
              <a:rPr lang="en-US" sz="4400" dirty="0" smtClean="0">
                <a:latin typeface="Comic Sans MS" panose="030F0702030302020204" pitchFamily="66" charset="0"/>
              </a:rPr>
              <a:t>CAUSES</a:t>
            </a:r>
            <a:endParaRPr lang="el-GR" sz="4400" dirty="0">
              <a:latin typeface="Comic Sans MS" panose="030F0702030302020204" pitchFamily="66" charset="0"/>
            </a:endParaRPr>
          </a:p>
        </p:txBody>
      </p:sp>
      <p:sp>
        <p:nvSpPr>
          <p:cNvPr id="11" name="TextBox 10"/>
          <p:cNvSpPr txBox="1"/>
          <p:nvPr/>
        </p:nvSpPr>
        <p:spPr>
          <a:xfrm>
            <a:off x="0" y="1122363"/>
            <a:ext cx="12192000" cy="4401205"/>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latin typeface="Comic Sans MS" panose="030F0702030302020204" pitchFamily="66" charset="0"/>
              </a:rPr>
              <a:t>      Combustion of coal, oil and natural gas produces carbon dioxide and nitrous oxide</a:t>
            </a:r>
          </a:p>
          <a:p>
            <a:r>
              <a:rPr lang="en-US" sz="2800" dirty="0">
                <a:latin typeface="Comic Sans MS" panose="030F0702030302020204" pitchFamily="66" charset="0"/>
              </a:rPr>
              <a:t> </a:t>
            </a:r>
            <a:r>
              <a:rPr lang="en-US" sz="2800" dirty="0" smtClean="0">
                <a:latin typeface="Comic Sans MS" panose="030F0702030302020204" pitchFamily="66" charset="0"/>
              </a:rPr>
              <a:t>    </a:t>
            </a:r>
          </a:p>
          <a:p>
            <a:pPr marL="457200" indent="-457200">
              <a:buFont typeface="Wingdings" panose="05000000000000000000" pitchFamily="2" charset="2"/>
              <a:buChar char="ü"/>
            </a:pPr>
            <a:r>
              <a:rPr lang="en-US" sz="2800" dirty="0" smtClean="0">
                <a:latin typeface="Comic Sans MS" panose="030F0702030302020204" pitchFamily="66" charset="0"/>
              </a:rPr>
              <a:t>       Trees regulate the climate because they absorb CO</a:t>
            </a:r>
            <a:r>
              <a:rPr lang="el-GR" sz="2800" baseline="-25000" dirty="0" smtClean="0">
                <a:latin typeface="Comic Sans MS" panose="030F0702030302020204" pitchFamily="66" charset="0"/>
              </a:rPr>
              <a:t>2</a:t>
            </a:r>
            <a:r>
              <a:rPr lang="en-US" sz="2800" dirty="0" smtClean="0">
                <a:latin typeface="Comic Sans MS" panose="030F0702030302020204" pitchFamily="66" charset="0"/>
              </a:rPr>
              <a:t> from the atmosphere. Therefore, when they are reduced, this positive effect is lost and the coal that will be stored in them is released into the atmosphere exacerbating the greenhouse effect</a:t>
            </a:r>
          </a:p>
          <a:p>
            <a:r>
              <a:rPr lang="en-US" sz="2800" dirty="0">
                <a:latin typeface="Comic Sans MS" panose="030F0702030302020204" pitchFamily="66" charset="0"/>
              </a:rPr>
              <a:t> </a:t>
            </a:r>
            <a:r>
              <a:rPr lang="en-US" sz="2800" dirty="0" smtClean="0">
                <a:latin typeface="Comic Sans MS" panose="030F0702030302020204" pitchFamily="66" charset="0"/>
              </a:rPr>
              <a:t>    </a:t>
            </a:r>
            <a:endParaRPr lang="en-US" sz="2800" dirty="0">
              <a:latin typeface="Comic Sans MS" panose="030F0702030302020204" pitchFamily="66" charset="0"/>
            </a:endParaRPr>
          </a:p>
          <a:p>
            <a:pPr marL="457200" indent="-457200">
              <a:buFont typeface="Wingdings" panose="05000000000000000000" pitchFamily="2" charset="2"/>
              <a:buChar char="ü"/>
            </a:pPr>
            <a:r>
              <a:rPr lang="en-US" sz="2800" dirty="0" smtClean="0">
                <a:latin typeface="Comic Sans MS" panose="030F0702030302020204" pitchFamily="66" charset="0"/>
              </a:rPr>
              <a:t>       Increase livestock, cows and sheep and goats, produce large amounts of methane when digesting their food</a:t>
            </a:r>
            <a:endParaRPr lang="el-GR" sz="2800" dirty="0">
              <a:latin typeface="Comic Sans MS" panose="030F0702030302020204" pitchFamily="66" charset="0"/>
            </a:endParaRPr>
          </a:p>
        </p:txBody>
      </p:sp>
    </p:spTree>
    <p:extLst>
      <p:ext uri="{BB962C8B-B14F-4D97-AF65-F5344CB8AC3E}">
        <p14:creationId xmlns:p14="http://schemas.microsoft.com/office/powerpoint/2010/main" val="40895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1846" y="86851"/>
            <a:ext cx="13389735" cy="6778237"/>
            <a:chOff x="2092" y="1202"/>
            <a:chExt cx="12308" cy="7361"/>
          </a:xfrm>
        </p:grpSpPr>
        <p:sp>
          <p:nvSpPr>
            <p:cNvPr id="3" name="Freeform 3"/>
            <p:cNvSpPr>
              <a:spLocks/>
            </p:cNvSpPr>
            <p:nvPr/>
          </p:nvSpPr>
          <p:spPr bwMode="auto">
            <a:xfrm>
              <a:off x="5732" y="1573"/>
              <a:ext cx="2331" cy="2961"/>
            </a:xfrm>
            <a:custGeom>
              <a:avLst/>
              <a:gdLst>
                <a:gd name="T0" fmla="+- 0 8063 5732"/>
                <a:gd name="T1" fmla="*/ T0 w 2331"/>
                <a:gd name="T2" fmla="+- 0 4145 1573"/>
                <a:gd name="T3" fmla="*/ 4145 h 2961"/>
                <a:gd name="T4" fmla="+- 0 8063 5732"/>
                <a:gd name="T5" fmla="*/ T4 w 2331"/>
                <a:gd name="T6" fmla="+- 0 1962 1573"/>
                <a:gd name="T7" fmla="*/ 1962 h 2961"/>
                <a:gd name="T8" fmla="+- 0 8055 5732"/>
                <a:gd name="T9" fmla="*/ T8 w 2331"/>
                <a:gd name="T10" fmla="+- 0 1883 1573"/>
                <a:gd name="T11" fmla="*/ 1883 h 2961"/>
                <a:gd name="T12" fmla="+- 0 8032 5732"/>
                <a:gd name="T13" fmla="*/ T12 w 2331"/>
                <a:gd name="T14" fmla="+- 0 1811 1573"/>
                <a:gd name="T15" fmla="*/ 1811 h 2961"/>
                <a:gd name="T16" fmla="+- 0 7996 5732"/>
                <a:gd name="T17" fmla="*/ T16 w 2331"/>
                <a:gd name="T18" fmla="+- 0 1744 1573"/>
                <a:gd name="T19" fmla="*/ 1744 h 2961"/>
                <a:gd name="T20" fmla="+- 0 7949 5732"/>
                <a:gd name="T21" fmla="*/ T20 w 2331"/>
                <a:gd name="T22" fmla="+- 0 1687 1573"/>
                <a:gd name="T23" fmla="*/ 1687 h 2961"/>
                <a:gd name="T24" fmla="+- 0 7891 5732"/>
                <a:gd name="T25" fmla="*/ T24 w 2331"/>
                <a:gd name="T26" fmla="+- 0 1639 1573"/>
                <a:gd name="T27" fmla="*/ 1639 h 2961"/>
                <a:gd name="T28" fmla="+- 0 7825 5732"/>
                <a:gd name="T29" fmla="*/ T28 w 2331"/>
                <a:gd name="T30" fmla="+- 0 1604 1573"/>
                <a:gd name="T31" fmla="*/ 1604 h 2961"/>
                <a:gd name="T32" fmla="+- 0 7752 5732"/>
                <a:gd name="T33" fmla="*/ T32 w 2331"/>
                <a:gd name="T34" fmla="+- 0 1581 1573"/>
                <a:gd name="T35" fmla="*/ 1581 h 2961"/>
                <a:gd name="T36" fmla="+- 0 7674 5732"/>
                <a:gd name="T37" fmla="*/ T36 w 2331"/>
                <a:gd name="T38" fmla="+- 0 1573 1573"/>
                <a:gd name="T39" fmla="*/ 1573 h 2961"/>
                <a:gd name="T40" fmla="+- 0 6121 5732"/>
                <a:gd name="T41" fmla="*/ T40 w 2331"/>
                <a:gd name="T42" fmla="+- 0 1573 1573"/>
                <a:gd name="T43" fmla="*/ 1573 h 2961"/>
                <a:gd name="T44" fmla="+- 0 6043 5732"/>
                <a:gd name="T45" fmla="*/ T44 w 2331"/>
                <a:gd name="T46" fmla="+- 0 1581 1573"/>
                <a:gd name="T47" fmla="*/ 1581 h 2961"/>
                <a:gd name="T48" fmla="+- 0 5970 5732"/>
                <a:gd name="T49" fmla="*/ T48 w 2331"/>
                <a:gd name="T50" fmla="+- 0 1604 1573"/>
                <a:gd name="T51" fmla="*/ 1604 h 2961"/>
                <a:gd name="T52" fmla="+- 0 5904 5732"/>
                <a:gd name="T53" fmla="*/ T52 w 2331"/>
                <a:gd name="T54" fmla="+- 0 1639 1573"/>
                <a:gd name="T55" fmla="*/ 1639 h 2961"/>
                <a:gd name="T56" fmla="+- 0 5846 5732"/>
                <a:gd name="T57" fmla="*/ T56 w 2331"/>
                <a:gd name="T58" fmla="+- 0 1687 1573"/>
                <a:gd name="T59" fmla="*/ 1687 h 2961"/>
                <a:gd name="T60" fmla="+- 0 5799 5732"/>
                <a:gd name="T61" fmla="*/ T60 w 2331"/>
                <a:gd name="T62" fmla="+- 0 1744 1573"/>
                <a:gd name="T63" fmla="*/ 1744 h 2961"/>
                <a:gd name="T64" fmla="+- 0 5763 5732"/>
                <a:gd name="T65" fmla="*/ T64 w 2331"/>
                <a:gd name="T66" fmla="+- 0 1811 1573"/>
                <a:gd name="T67" fmla="*/ 1811 h 2961"/>
                <a:gd name="T68" fmla="+- 0 5740 5732"/>
                <a:gd name="T69" fmla="*/ T68 w 2331"/>
                <a:gd name="T70" fmla="+- 0 1883 1573"/>
                <a:gd name="T71" fmla="*/ 1883 h 2961"/>
                <a:gd name="T72" fmla="+- 0 5732 5732"/>
                <a:gd name="T73" fmla="*/ T72 w 2331"/>
                <a:gd name="T74" fmla="+- 0 1962 1573"/>
                <a:gd name="T75" fmla="*/ 1962 h 2961"/>
                <a:gd name="T76" fmla="+- 0 5732 5732"/>
                <a:gd name="T77" fmla="*/ T76 w 2331"/>
                <a:gd name="T78" fmla="+- 0 4145 1573"/>
                <a:gd name="T79" fmla="*/ 4145 h 2961"/>
                <a:gd name="T80" fmla="+- 0 5740 5732"/>
                <a:gd name="T81" fmla="*/ T80 w 2331"/>
                <a:gd name="T82" fmla="+- 0 4223 1573"/>
                <a:gd name="T83" fmla="*/ 4223 h 2961"/>
                <a:gd name="T84" fmla="+- 0 5763 5732"/>
                <a:gd name="T85" fmla="*/ T84 w 2331"/>
                <a:gd name="T86" fmla="+- 0 4296 1573"/>
                <a:gd name="T87" fmla="*/ 4296 h 2961"/>
                <a:gd name="T88" fmla="+- 0 5799 5732"/>
                <a:gd name="T89" fmla="*/ T88 w 2331"/>
                <a:gd name="T90" fmla="+- 0 4362 1573"/>
                <a:gd name="T91" fmla="*/ 4362 h 2961"/>
                <a:gd name="T92" fmla="+- 0 5846 5732"/>
                <a:gd name="T93" fmla="*/ T92 w 2331"/>
                <a:gd name="T94" fmla="+- 0 4420 1573"/>
                <a:gd name="T95" fmla="*/ 4420 h 2961"/>
                <a:gd name="T96" fmla="+- 0 5904 5732"/>
                <a:gd name="T97" fmla="*/ T96 w 2331"/>
                <a:gd name="T98" fmla="+- 0 4467 1573"/>
                <a:gd name="T99" fmla="*/ 4467 h 2961"/>
                <a:gd name="T100" fmla="+- 0 5970 5732"/>
                <a:gd name="T101" fmla="*/ T100 w 2331"/>
                <a:gd name="T102" fmla="+- 0 4503 1573"/>
                <a:gd name="T103" fmla="*/ 4503 h 2961"/>
                <a:gd name="T104" fmla="+- 0 6043 5732"/>
                <a:gd name="T105" fmla="*/ T104 w 2331"/>
                <a:gd name="T106" fmla="+- 0 4526 1573"/>
                <a:gd name="T107" fmla="*/ 4526 h 2961"/>
                <a:gd name="T108" fmla="+- 0 6121 5732"/>
                <a:gd name="T109" fmla="*/ T108 w 2331"/>
                <a:gd name="T110" fmla="+- 0 4533 1573"/>
                <a:gd name="T111" fmla="*/ 4533 h 2961"/>
                <a:gd name="T112" fmla="+- 0 7674 5732"/>
                <a:gd name="T113" fmla="*/ T112 w 2331"/>
                <a:gd name="T114" fmla="+- 0 4533 1573"/>
                <a:gd name="T115" fmla="*/ 4533 h 2961"/>
                <a:gd name="T116" fmla="+- 0 7752 5732"/>
                <a:gd name="T117" fmla="*/ T116 w 2331"/>
                <a:gd name="T118" fmla="+- 0 4526 1573"/>
                <a:gd name="T119" fmla="*/ 4526 h 2961"/>
                <a:gd name="T120" fmla="+- 0 7825 5732"/>
                <a:gd name="T121" fmla="*/ T120 w 2331"/>
                <a:gd name="T122" fmla="+- 0 4503 1573"/>
                <a:gd name="T123" fmla="*/ 4503 h 2961"/>
                <a:gd name="T124" fmla="+- 0 7891 5732"/>
                <a:gd name="T125" fmla="*/ T124 w 2331"/>
                <a:gd name="T126" fmla="+- 0 4467 1573"/>
                <a:gd name="T127" fmla="*/ 4467 h 2961"/>
                <a:gd name="T128" fmla="+- 0 7949 5732"/>
                <a:gd name="T129" fmla="*/ T128 w 2331"/>
                <a:gd name="T130" fmla="+- 0 4420 1573"/>
                <a:gd name="T131" fmla="*/ 4420 h 2961"/>
                <a:gd name="T132" fmla="+- 0 7996 5732"/>
                <a:gd name="T133" fmla="*/ T132 w 2331"/>
                <a:gd name="T134" fmla="+- 0 4362 1573"/>
                <a:gd name="T135" fmla="*/ 4362 h 2961"/>
                <a:gd name="T136" fmla="+- 0 8032 5732"/>
                <a:gd name="T137" fmla="*/ T136 w 2331"/>
                <a:gd name="T138" fmla="+- 0 4296 1573"/>
                <a:gd name="T139" fmla="*/ 4296 h 2961"/>
                <a:gd name="T140" fmla="+- 0 8055 5732"/>
                <a:gd name="T141" fmla="*/ T140 w 2331"/>
                <a:gd name="T142" fmla="+- 0 4223 1573"/>
                <a:gd name="T143" fmla="*/ 4223 h 2961"/>
                <a:gd name="T144" fmla="+- 0 8063 5732"/>
                <a:gd name="T145" fmla="*/ T144 w 2331"/>
                <a:gd name="T146" fmla="+- 0 4145 1573"/>
                <a:gd name="T147" fmla="*/ 4145 h 29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331" h="2961">
                  <a:moveTo>
                    <a:pt x="2331" y="2572"/>
                  </a:moveTo>
                  <a:lnTo>
                    <a:pt x="2331" y="389"/>
                  </a:lnTo>
                  <a:lnTo>
                    <a:pt x="2323" y="310"/>
                  </a:lnTo>
                  <a:lnTo>
                    <a:pt x="2300" y="238"/>
                  </a:lnTo>
                  <a:lnTo>
                    <a:pt x="2264" y="171"/>
                  </a:lnTo>
                  <a:lnTo>
                    <a:pt x="2217" y="114"/>
                  </a:lnTo>
                  <a:lnTo>
                    <a:pt x="2159" y="66"/>
                  </a:lnTo>
                  <a:lnTo>
                    <a:pt x="2093" y="31"/>
                  </a:lnTo>
                  <a:lnTo>
                    <a:pt x="2020" y="8"/>
                  </a:lnTo>
                  <a:lnTo>
                    <a:pt x="1942" y="0"/>
                  </a:lnTo>
                  <a:lnTo>
                    <a:pt x="389" y="0"/>
                  </a:lnTo>
                  <a:lnTo>
                    <a:pt x="311" y="8"/>
                  </a:lnTo>
                  <a:lnTo>
                    <a:pt x="238" y="31"/>
                  </a:lnTo>
                  <a:lnTo>
                    <a:pt x="172" y="66"/>
                  </a:lnTo>
                  <a:lnTo>
                    <a:pt x="114" y="114"/>
                  </a:lnTo>
                  <a:lnTo>
                    <a:pt x="67" y="171"/>
                  </a:lnTo>
                  <a:lnTo>
                    <a:pt x="31" y="238"/>
                  </a:lnTo>
                  <a:lnTo>
                    <a:pt x="8" y="310"/>
                  </a:lnTo>
                  <a:lnTo>
                    <a:pt x="0" y="389"/>
                  </a:lnTo>
                  <a:lnTo>
                    <a:pt x="0" y="2572"/>
                  </a:lnTo>
                  <a:lnTo>
                    <a:pt x="8" y="2650"/>
                  </a:lnTo>
                  <a:lnTo>
                    <a:pt x="31" y="2723"/>
                  </a:lnTo>
                  <a:lnTo>
                    <a:pt x="67" y="2789"/>
                  </a:lnTo>
                  <a:lnTo>
                    <a:pt x="114" y="2847"/>
                  </a:lnTo>
                  <a:lnTo>
                    <a:pt x="172" y="2894"/>
                  </a:lnTo>
                  <a:lnTo>
                    <a:pt x="238" y="2930"/>
                  </a:lnTo>
                  <a:lnTo>
                    <a:pt x="311" y="2953"/>
                  </a:lnTo>
                  <a:lnTo>
                    <a:pt x="389" y="2960"/>
                  </a:lnTo>
                  <a:lnTo>
                    <a:pt x="1942" y="2960"/>
                  </a:lnTo>
                  <a:lnTo>
                    <a:pt x="2020" y="2953"/>
                  </a:lnTo>
                  <a:lnTo>
                    <a:pt x="2093" y="2930"/>
                  </a:lnTo>
                  <a:lnTo>
                    <a:pt x="2159" y="2894"/>
                  </a:lnTo>
                  <a:lnTo>
                    <a:pt x="2217" y="2847"/>
                  </a:lnTo>
                  <a:lnTo>
                    <a:pt x="2264" y="2789"/>
                  </a:lnTo>
                  <a:lnTo>
                    <a:pt x="2300" y="2723"/>
                  </a:lnTo>
                  <a:lnTo>
                    <a:pt x="2323" y="2650"/>
                  </a:lnTo>
                  <a:lnTo>
                    <a:pt x="2331" y="2572"/>
                  </a:lnTo>
                  <a:close/>
                </a:path>
              </a:pathLst>
            </a:custGeom>
            <a:solidFill>
              <a:srgbClr val="0000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 name="Freeform 4"/>
            <p:cNvSpPr>
              <a:spLocks/>
            </p:cNvSpPr>
            <p:nvPr/>
          </p:nvSpPr>
          <p:spPr bwMode="auto">
            <a:xfrm>
              <a:off x="3600" y="1202"/>
              <a:ext cx="10800" cy="7361"/>
            </a:xfrm>
            <a:custGeom>
              <a:avLst/>
              <a:gdLst>
                <a:gd name="T0" fmla="+- 0 14400 3600"/>
                <a:gd name="T1" fmla="*/ T0 w 10800"/>
                <a:gd name="T2" fmla="+- 0 2231 963"/>
                <a:gd name="T3" fmla="*/ 2231 h 7600"/>
                <a:gd name="T4" fmla="+- 0 14391 3600"/>
                <a:gd name="T5" fmla="*/ T4 w 10800"/>
                <a:gd name="T6" fmla="+- 0 2083 963"/>
                <a:gd name="T7" fmla="*/ 2083 h 7600"/>
                <a:gd name="T8" fmla="+- 0 14367 3600"/>
                <a:gd name="T9" fmla="*/ T8 w 10800"/>
                <a:gd name="T10" fmla="+- 0 1940 963"/>
                <a:gd name="T11" fmla="*/ 1940 h 7600"/>
                <a:gd name="T12" fmla="+- 0 14326 3600"/>
                <a:gd name="T13" fmla="*/ T12 w 10800"/>
                <a:gd name="T14" fmla="+- 0 1803 963"/>
                <a:gd name="T15" fmla="*/ 1803 h 7600"/>
                <a:gd name="T16" fmla="+- 0 14271 3600"/>
                <a:gd name="T17" fmla="*/ T16 w 10800"/>
                <a:gd name="T18" fmla="+- 0 1674 963"/>
                <a:gd name="T19" fmla="*/ 1674 h 7600"/>
                <a:gd name="T20" fmla="+- 0 14203 3600"/>
                <a:gd name="T21" fmla="*/ T20 w 10800"/>
                <a:gd name="T22" fmla="+- 0 1551 963"/>
                <a:gd name="T23" fmla="*/ 1551 h 7600"/>
                <a:gd name="T24" fmla="+- 0 14122 3600"/>
                <a:gd name="T25" fmla="*/ T24 w 10800"/>
                <a:gd name="T26" fmla="+- 0 1438 963"/>
                <a:gd name="T27" fmla="*/ 1438 h 7600"/>
                <a:gd name="T28" fmla="+- 0 14029 3600"/>
                <a:gd name="T29" fmla="*/ T28 w 10800"/>
                <a:gd name="T30" fmla="+- 0 1335 963"/>
                <a:gd name="T31" fmla="*/ 1335 h 7600"/>
                <a:gd name="T32" fmla="+- 0 13925 3600"/>
                <a:gd name="T33" fmla="*/ T32 w 10800"/>
                <a:gd name="T34" fmla="+- 0 1242 963"/>
                <a:gd name="T35" fmla="*/ 1242 h 7600"/>
                <a:gd name="T36" fmla="+- 0 13812 3600"/>
                <a:gd name="T37" fmla="*/ T36 w 10800"/>
                <a:gd name="T38" fmla="+- 0 1161 963"/>
                <a:gd name="T39" fmla="*/ 1161 h 7600"/>
                <a:gd name="T40" fmla="+- 0 13690 3600"/>
                <a:gd name="T41" fmla="*/ T40 w 10800"/>
                <a:gd name="T42" fmla="+- 0 1092 963"/>
                <a:gd name="T43" fmla="*/ 1092 h 7600"/>
                <a:gd name="T44" fmla="+- 0 13560 3600"/>
                <a:gd name="T45" fmla="*/ T44 w 10800"/>
                <a:gd name="T46" fmla="+- 0 1037 963"/>
                <a:gd name="T47" fmla="*/ 1037 h 7600"/>
                <a:gd name="T48" fmla="+- 0 13423 3600"/>
                <a:gd name="T49" fmla="*/ T48 w 10800"/>
                <a:gd name="T50" fmla="+- 0 997 963"/>
                <a:gd name="T51" fmla="*/ 997 h 7600"/>
                <a:gd name="T52" fmla="+- 0 13281 3600"/>
                <a:gd name="T53" fmla="*/ T52 w 10800"/>
                <a:gd name="T54" fmla="+- 0 972 963"/>
                <a:gd name="T55" fmla="*/ 972 h 7600"/>
                <a:gd name="T56" fmla="+- 0 13133 3600"/>
                <a:gd name="T57" fmla="*/ T56 w 10800"/>
                <a:gd name="T58" fmla="+- 0 963 963"/>
                <a:gd name="T59" fmla="*/ 963 h 7600"/>
                <a:gd name="T60" fmla="+- 0 4793 3600"/>
                <a:gd name="T61" fmla="*/ T60 w 10800"/>
                <a:gd name="T62" fmla="+- 0 966 963"/>
                <a:gd name="T63" fmla="*/ 966 h 7600"/>
                <a:gd name="T64" fmla="+- 0 4647 3600"/>
                <a:gd name="T65" fmla="*/ T64 w 10800"/>
                <a:gd name="T66" fmla="+- 0 982 963"/>
                <a:gd name="T67" fmla="*/ 982 h 7600"/>
                <a:gd name="T68" fmla="+- 0 4508 3600"/>
                <a:gd name="T69" fmla="*/ T68 w 10800"/>
                <a:gd name="T70" fmla="+- 0 1015 963"/>
                <a:gd name="T71" fmla="*/ 1015 h 7600"/>
                <a:gd name="T72" fmla="+- 0 4374 3600"/>
                <a:gd name="T73" fmla="*/ T72 w 10800"/>
                <a:gd name="T74" fmla="+- 0 1063 963"/>
                <a:gd name="T75" fmla="*/ 1063 h 7600"/>
                <a:gd name="T76" fmla="+- 0 4248 3600"/>
                <a:gd name="T77" fmla="*/ T76 w 10800"/>
                <a:gd name="T78" fmla="+- 0 1125 963"/>
                <a:gd name="T79" fmla="*/ 1125 h 7600"/>
                <a:gd name="T80" fmla="+- 0 4130 3600"/>
                <a:gd name="T81" fmla="*/ T80 w 10800"/>
                <a:gd name="T82" fmla="+- 0 1200 963"/>
                <a:gd name="T83" fmla="*/ 1200 h 7600"/>
                <a:gd name="T84" fmla="+- 0 4022 3600"/>
                <a:gd name="T85" fmla="*/ T84 w 10800"/>
                <a:gd name="T86" fmla="+- 0 1287 963"/>
                <a:gd name="T87" fmla="*/ 1287 h 7600"/>
                <a:gd name="T88" fmla="+- 0 3923 3600"/>
                <a:gd name="T89" fmla="*/ T88 w 10800"/>
                <a:gd name="T90" fmla="+- 0 1385 963"/>
                <a:gd name="T91" fmla="*/ 1385 h 7600"/>
                <a:gd name="T92" fmla="+- 0 3836 3600"/>
                <a:gd name="T93" fmla="*/ T92 w 10800"/>
                <a:gd name="T94" fmla="+- 0 1494 963"/>
                <a:gd name="T95" fmla="*/ 1494 h 7600"/>
                <a:gd name="T96" fmla="+- 0 3761 3600"/>
                <a:gd name="T97" fmla="*/ T96 w 10800"/>
                <a:gd name="T98" fmla="+- 0 1611 963"/>
                <a:gd name="T99" fmla="*/ 1611 h 7600"/>
                <a:gd name="T100" fmla="+- 0 3700 3600"/>
                <a:gd name="T101" fmla="*/ T100 w 10800"/>
                <a:gd name="T102" fmla="+- 0 1738 963"/>
                <a:gd name="T103" fmla="*/ 1738 h 7600"/>
                <a:gd name="T104" fmla="+- 0 3652 3600"/>
                <a:gd name="T105" fmla="*/ T104 w 10800"/>
                <a:gd name="T106" fmla="+- 0 1871 963"/>
                <a:gd name="T107" fmla="*/ 1871 h 7600"/>
                <a:gd name="T108" fmla="+- 0 3619 3600"/>
                <a:gd name="T109" fmla="*/ T108 w 10800"/>
                <a:gd name="T110" fmla="+- 0 2011 963"/>
                <a:gd name="T111" fmla="*/ 2011 h 7600"/>
                <a:gd name="T112" fmla="+- 0 3602 3600"/>
                <a:gd name="T113" fmla="*/ T112 w 10800"/>
                <a:gd name="T114" fmla="+- 0 2156 963"/>
                <a:gd name="T115" fmla="*/ 2156 h 7600"/>
                <a:gd name="T116" fmla="+- 0 3600 3600"/>
                <a:gd name="T117" fmla="*/ T116 w 10800"/>
                <a:gd name="T118" fmla="+- 0 7297 963"/>
                <a:gd name="T119" fmla="*/ 7297 h 7600"/>
                <a:gd name="T120" fmla="+- 0 3609 3600"/>
                <a:gd name="T121" fmla="*/ T120 w 10800"/>
                <a:gd name="T122" fmla="+- 0 7445 963"/>
                <a:gd name="T123" fmla="*/ 7445 h 7600"/>
                <a:gd name="T124" fmla="+- 0 3633 3600"/>
                <a:gd name="T125" fmla="*/ T124 w 10800"/>
                <a:gd name="T126" fmla="+- 0 7587 963"/>
                <a:gd name="T127" fmla="*/ 7587 h 7600"/>
                <a:gd name="T128" fmla="+- 0 3674 3600"/>
                <a:gd name="T129" fmla="*/ T128 w 10800"/>
                <a:gd name="T130" fmla="+- 0 7724 963"/>
                <a:gd name="T131" fmla="*/ 7724 h 7600"/>
                <a:gd name="T132" fmla="+- 0 3729 3600"/>
                <a:gd name="T133" fmla="*/ T132 w 10800"/>
                <a:gd name="T134" fmla="+- 0 7854 963"/>
                <a:gd name="T135" fmla="*/ 7854 h 7600"/>
                <a:gd name="T136" fmla="+- 0 3797 3600"/>
                <a:gd name="T137" fmla="*/ T136 w 10800"/>
                <a:gd name="T138" fmla="+- 0 7976 963"/>
                <a:gd name="T139" fmla="*/ 7976 h 7600"/>
                <a:gd name="T140" fmla="+- 0 3878 3600"/>
                <a:gd name="T141" fmla="*/ T140 w 10800"/>
                <a:gd name="T142" fmla="+- 0 8089 963"/>
                <a:gd name="T143" fmla="*/ 8089 h 7600"/>
                <a:gd name="T144" fmla="+- 0 3971 3600"/>
                <a:gd name="T145" fmla="*/ T144 w 10800"/>
                <a:gd name="T146" fmla="+- 0 8192 963"/>
                <a:gd name="T147" fmla="*/ 8192 h 7600"/>
                <a:gd name="T148" fmla="+- 0 4075 3600"/>
                <a:gd name="T149" fmla="*/ T148 w 10800"/>
                <a:gd name="T150" fmla="+- 0 8285 963"/>
                <a:gd name="T151" fmla="*/ 8285 h 7600"/>
                <a:gd name="T152" fmla="+- 0 4188 3600"/>
                <a:gd name="T153" fmla="*/ T152 w 10800"/>
                <a:gd name="T154" fmla="+- 0 8366 963"/>
                <a:gd name="T155" fmla="*/ 8366 h 7600"/>
                <a:gd name="T156" fmla="+- 0 4310 3600"/>
                <a:gd name="T157" fmla="*/ T156 w 10800"/>
                <a:gd name="T158" fmla="+- 0 8434 963"/>
                <a:gd name="T159" fmla="*/ 8434 h 7600"/>
                <a:gd name="T160" fmla="+- 0 4440 3600"/>
                <a:gd name="T161" fmla="*/ T160 w 10800"/>
                <a:gd name="T162" fmla="+- 0 8489 963"/>
                <a:gd name="T163" fmla="*/ 8489 h 7600"/>
                <a:gd name="T164" fmla="+- 0 4577 3600"/>
                <a:gd name="T165" fmla="*/ T164 w 10800"/>
                <a:gd name="T166" fmla="+- 0 8530 963"/>
                <a:gd name="T167" fmla="*/ 8530 h 7600"/>
                <a:gd name="T168" fmla="+- 0 4719 3600"/>
                <a:gd name="T169" fmla="*/ T168 w 10800"/>
                <a:gd name="T170" fmla="+- 0 8555 963"/>
                <a:gd name="T171" fmla="*/ 8555 h 7600"/>
                <a:gd name="T172" fmla="+- 0 4867 3600"/>
                <a:gd name="T173" fmla="*/ T172 w 10800"/>
                <a:gd name="T174" fmla="+- 0 8563 963"/>
                <a:gd name="T175" fmla="*/ 8563 h 7600"/>
                <a:gd name="T176" fmla="+- 0 13207 3600"/>
                <a:gd name="T177" fmla="*/ T176 w 10800"/>
                <a:gd name="T178" fmla="+- 0 8561 963"/>
                <a:gd name="T179" fmla="*/ 8561 h 7600"/>
                <a:gd name="T180" fmla="+- 0 13353 3600"/>
                <a:gd name="T181" fmla="*/ T180 w 10800"/>
                <a:gd name="T182" fmla="+- 0 8544 963"/>
                <a:gd name="T183" fmla="*/ 8544 h 7600"/>
                <a:gd name="T184" fmla="+- 0 13492 3600"/>
                <a:gd name="T185" fmla="*/ T184 w 10800"/>
                <a:gd name="T186" fmla="+- 0 8511 963"/>
                <a:gd name="T187" fmla="*/ 8511 h 7600"/>
                <a:gd name="T188" fmla="+- 0 13626 3600"/>
                <a:gd name="T189" fmla="*/ T188 w 10800"/>
                <a:gd name="T190" fmla="+- 0 8464 963"/>
                <a:gd name="T191" fmla="*/ 8464 h 7600"/>
                <a:gd name="T192" fmla="+- 0 13752 3600"/>
                <a:gd name="T193" fmla="*/ T192 w 10800"/>
                <a:gd name="T194" fmla="+- 0 8402 963"/>
                <a:gd name="T195" fmla="*/ 8402 h 7600"/>
                <a:gd name="T196" fmla="+- 0 13870 3600"/>
                <a:gd name="T197" fmla="*/ T196 w 10800"/>
                <a:gd name="T198" fmla="+- 0 8327 963"/>
                <a:gd name="T199" fmla="*/ 8327 h 7600"/>
                <a:gd name="T200" fmla="+- 0 13978 3600"/>
                <a:gd name="T201" fmla="*/ T200 w 10800"/>
                <a:gd name="T202" fmla="+- 0 8240 963"/>
                <a:gd name="T203" fmla="*/ 8240 h 7600"/>
                <a:gd name="T204" fmla="+- 0 14077 3600"/>
                <a:gd name="T205" fmla="*/ T204 w 10800"/>
                <a:gd name="T206" fmla="+- 0 8142 963"/>
                <a:gd name="T207" fmla="*/ 8142 h 7600"/>
                <a:gd name="T208" fmla="+- 0 14164 3600"/>
                <a:gd name="T209" fmla="*/ T208 w 10800"/>
                <a:gd name="T210" fmla="+- 0 8034 963"/>
                <a:gd name="T211" fmla="*/ 8034 h 7600"/>
                <a:gd name="T212" fmla="+- 0 14239 3600"/>
                <a:gd name="T213" fmla="*/ T212 w 10800"/>
                <a:gd name="T214" fmla="+- 0 7916 963"/>
                <a:gd name="T215" fmla="*/ 7916 h 7600"/>
                <a:gd name="T216" fmla="+- 0 14300 3600"/>
                <a:gd name="T217" fmla="*/ T216 w 10800"/>
                <a:gd name="T218" fmla="+- 0 7790 963"/>
                <a:gd name="T219" fmla="*/ 7790 h 7600"/>
                <a:gd name="T220" fmla="+- 0 14348 3600"/>
                <a:gd name="T221" fmla="*/ T220 w 10800"/>
                <a:gd name="T222" fmla="+- 0 7657 963"/>
                <a:gd name="T223" fmla="*/ 7657 h 7600"/>
                <a:gd name="T224" fmla="+- 0 14381 3600"/>
                <a:gd name="T225" fmla="*/ T224 w 10800"/>
                <a:gd name="T226" fmla="+- 0 7517 963"/>
                <a:gd name="T227" fmla="*/ 7517 h 7600"/>
                <a:gd name="T228" fmla="+- 0 14398 3600"/>
                <a:gd name="T229" fmla="*/ T228 w 10800"/>
                <a:gd name="T230" fmla="+- 0 7372 963"/>
                <a:gd name="T231" fmla="*/ 7372 h 76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800" h="7600">
                  <a:moveTo>
                    <a:pt x="10800" y="6334"/>
                  </a:moveTo>
                  <a:lnTo>
                    <a:pt x="10800" y="1268"/>
                  </a:lnTo>
                  <a:lnTo>
                    <a:pt x="10798" y="1193"/>
                  </a:lnTo>
                  <a:lnTo>
                    <a:pt x="10791" y="1120"/>
                  </a:lnTo>
                  <a:lnTo>
                    <a:pt x="10781" y="1048"/>
                  </a:lnTo>
                  <a:lnTo>
                    <a:pt x="10767" y="977"/>
                  </a:lnTo>
                  <a:lnTo>
                    <a:pt x="10748" y="908"/>
                  </a:lnTo>
                  <a:lnTo>
                    <a:pt x="10726" y="840"/>
                  </a:lnTo>
                  <a:lnTo>
                    <a:pt x="10700" y="775"/>
                  </a:lnTo>
                  <a:lnTo>
                    <a:pt x="10671" y="711"/>
                  </a:lnTo>
                  <a:lnTo>
                    <a:pt x="10639" y="648"/>
                  </a:lnTo>
                  <a:lnTo>
                    <a:pt x="10603" y="588"/>
                  </a:lnTo>
                  <a:lnTo>
                    <a:pt x="10564" y="531"/>
                  </a:lnTo>
                  <a:lnTo>
                    <a:pt x="10522" y="475"/>
                  </a:lnTo>
                  <a:lnTo>
                    <a:pt x="10477" y="422"/>
                  </a:lnTo>
                  <a:lnTo>
                    <a:pt x="10429" y="372"/>
                  </a:lnTo>
                  <a:lnTo>
                    <a:pt x="10378" y="324"/>
                  </a:lnTo>
                  <a:lnTo>
                    <a:pt x="10325" y="279"/>
                  </a:lnTo>
                  <a:lnTo>
                    <a:pt x="10270" y="237"/>
                  </a:lnTo>
                  <a:lnTo>
                    <a:pt x="10212" y="198"/>
                  </a:lnTo>
                  <a:lnTo>
                    <a:pt x="10152" y="162"/>
                  </a:lnTo>
                  <a:lnTo>
                    <a:pt x="10090" y="129"/>
                  </a:lnTo>
                  <a:lnTo>
                    <a:pt x="10026" y="100"/>
                  </a:lnTo>
                  <a:lnTo>
                    <a:pt x="9960" y="74"/>
                  </a:lnTo>
                  <a:lnTo>
                    <a:pt x="9892" y="52"/>
                  </a:lnTo>
                  <a:lnTo>
                    <a:pt x="9823" y="34"/>
                  </a:lnTo>
                  <a:lnTo>
                    <a:pt x="9753" y="19"/>
                  </a:lnTo>
                  <a:lnTo>
                    <a:pt x="9681" y="9"/>
                  </a:lnTo>
                  <a:lnTo>
                    <a:pt x="9607" y="3"/>
                  </a:lnTo>
                  <a:lnTo>
                    <a:pt x="9533" y="0"/>
                  </a:lnTo>
                  <a:lnTo>
                    <a:pt x="1267" y="0"/>
                  </a:lnTo>
                  <a:lnTo>
                    <a:pt x="1193" y="3"/>
                  </a:lnTo>
                  <a:lnTo>
                    <a:pt x="1119" y="9"/>
                  </a:lnTo>
                  <a:lnTo>
                    <a:pt x="1047" y="19"/>
                  </a:lnTo>
                  <a:lnTo>
                    <a:pt x="977" y="34"/>
                  </a:lnTo>
                  <a:lnTo>
                    <a:pt x="908" y="52"/>
                  </a:lnTo>
                  <a:lnTo>
                    <a:pt x="840" y="74"/>
                  </a:lnTo>
                  <a:lnTo>
                    <a:pt x="774" y="100"/>
                  </a:lnTo>
                  <a:lnTo>
                    <a:pt x="710" y="129"/>
                  </a:lnTo>
                  <a:lnTo>
                    <a:pt x="648" y="162"/>
                  </a:lnTo>
                  <a:lnTo>
                    <a:pt x="588" y="198"/>
                  </a:lnTo>
                  <a:lnTo>
                    <a:pt x="530" y="237"/>
                  </a:lnTo>
                  <a:lnTo>
                    <a:pt x="475" y="279"/>
                  </a:lnTo>
                  <a:lnTo>
                    <a:pt x="422" y="324"/>
                  </a:lnTo>
                  <a:lnTo>
                    <a:pt x="371" y="372"/>
                  </a:lnTo>
                  <a:lnTo>
                    <a:pt x="323" y="422"/>
                  </a:lnTo>
                  <a:lnTo>
                    <a:pt x="278" y="475"/>
                  </a:lnTo>
                  <a:lnTo>
                    <a:pt x="236" y="531"/>
                  </a:lnTo>
                  <a:lnTo>
                    <a:pt x="197" y="588"/>
                  </a:lnTo>
                  <a:lnTo>
                    <a:pt x="161" y="648"/>
                  </a:lnTo>
                  <a:lnTo>
                    <a:pt x="129" y="711"/>
                  </a:lnTo>
                  <a:lnTo>
                    <a:pt x="100" y="775"/>
                  </a:lnTo>
                  <a:lnTo>
                    <a:pt x="74" y="840"/>
                  </a:lnTo>
                  <a:lnTo>
                    <a:pt x="52" y="908"/>
                  </a:lnTo>
                  <a:lnTo>
                    <a:pt x="33" y="977"/>
                  </a:lnTo>
                  <a:lnTo>
                    <a:pt x="19" y="1048"/>
                  </a:lnTo>
                  <a:lnTo>
                    <a:pt x="9" y="1120"/>
                  </a:lnTo>
                  <a:lnTo>
                    <a:pt x="2" y="1193"/>
                  </a:lnTo>
                  <a:lnTo>
                    <a:pt x="0" y="1268"/>
                  </a:lnTo>
                  <a:lnTo>
                    <a:pt x="0" y="6334"/>
                  </a:lnTo>
                  <a:lnTo>
                    <a:pt x="2" y="6409"/>
                  </a:lnTo>
                  <a:lnTo>
                    <a:pt x="9" y="6482"/>
                  </a:lnTo>
                  <a:lnTo>
                    <a:pt x="19" y="6554"/>
                  </a:lnTo>
                  <a:lnTo>
                    <a:pt x="33" y="6624"/>
                  </a:lnTo>
                  <a:lnTo>
                    <a:pt x="52" y="6694"/>
                  </a:lnTo>
                  <a:lnTo>
                    <a:pt x="74" y="6761"/>
                  </a:lnTo>
                  <a:lnTo>
                    <a:pt x="100" y="6827"/>
                  </a:lnTo>
                  <a:lnTo>
                    <a:pt x="129" y="6891"/>
                  </a:lnTo>
                  <a:lnTo>
                    <a:pt x="161" y="6953"/>
                  </a:lnTo>
                  <a:lnTo>
                    <a:pt x="197" y="7013"/>
                  </a:lnTo>
                  <a:lnTo>
                    <a:pt x="236" y="7071"/>
                  </a:lnTo>
                  <a:lnTo>
                    <a:pt x="278" y="7126"/>
                  </a:lnTo>
                  <a:lnTo>
                    <a:pt x="323" y="7179"/>
                  </a:lnTo>
                  <a:lnTo>
                    <a:pt x="371" y="7229"/>
                  </a:lnTo>
                  <a:lnTo>
                    <a:pt x="422" y="7277"/>
                  </a:lnTo>
                  <a:lnTo>
                    <a:pt x="475" y="7322"/>
                  </a:lnTo>
                  <a:lnTo>
                    <a:pt x="530" y="7364"/>
                  </a:lnTo>
                  <a:lnTo>
                    <a:pt x="588" y="7403"/>
                  </a:lnTo>
                  <a:lnTo>
                    <a:pt x="648" y="7439"/>
                  </a:lnTo>
                  <a:lnTo>
                    <a:pt x="710" y="7471"/>
                  </a:lnTo>
                  <a:lnTo>
                    <a:pt x="774" y="7501"/>
                  </a:lnTo>
                  <a:lnTo>
                    <a:pt x="840" y="7526"/>
                  </a:lnTo>
                  <a:lnTo>
                    <a:pt x="908" y="7548"/>
                  </a:lnTo>
                  <a:lnTo>
                    <a:pt x="977" y="7567"/>
                  </a:lnTo>
                  <a:lnTo>
                    <a:pt x="1047" y="7581"/>
                  </a:lnTo>
                  <a:lnTo>
                    <a:pt x="1119" y="7592"/>
                  </a:lnTo>
                  <a:lnTo>
                    <a:pt x="1193" y="7598"/>
                  </a:lnTo>
                  <a:lnTo>
                    <a:pt x="1267" y="7600"/>
                  </a:lnTo>
                  <a:lnTo>
                    <a:pt x="9533" y="7600"/>
                  </a:lnTo>
                  <a:lnTo>
                    <a:pt x="9607" y="7598"/>
                  </a:lnTo>
                  <a:lnTo>
                    <a:pt x="9681" y="7592"/>
                  </a:lnTo>
                  <a:lnTo>
                    <a:pt x="9753" y="7581"/>
                  </a:lnTo>
                  <a:lnTo>
                    <a:pt x="9823" y="7567"/>
                  </a:lnTo>
                  <a:lnTo>
                    <a:pt x="9892" y="7548"/>
                  </a:lnTo>
                  <a:lnTo>
                    <a:pt x="9960" y="7526"/>
                  </a:lnTo>
                  <a:lnTo>
                    <a:pt x="10026" y="7501"/>
                  </a:lnTo>
                  <a:lnTo>
                    <a:pt x="10090" y="7471"/>
                  </a:lnTo>
                  <a:lnTo>
                    <a:pt x="10152" y="7439"/>
                  </a:lnTo>
                  <a:lnTo>
                    <a:pt x="10212" y="7403"/>
                  </a:lnTo>
                  <a:lnTo>
                    <a:pt x="10270" y="7364"/>
                  </a:lnTo>
                  <a:lnTo>
                    <a:pt x="10325" y="7322"/>
                  </a:lnTo>
                  <a:lnTo>
                    <a:pt x="10378" y="7277"/>
                  </a:lnTo>
                  <a:lnTo>
                    <a:pt x="10429" y="7229"/>
                  </a:lnTo>
                  <a:lnTo>
                    <a:pt x="10477" y="7179"/>
                  </a:lnTo>
                  <a:lnTo>
                    <a:pt x="10522" y="7126"/>
                  </a:lnTo>
                  <a:lnTo>
                    <a:pt x="10564" y="7071"/>
                  </a:lnTo>
                  <a:lnTo>
                    <a:pt x="10603" y="7013"/>
                  </a:lnTo>
                  <a:lnTo>
                    <a:pt x="10639" y="6953"/>
                  </a:lnTo>
                  <a:lnTo>
                    <a:pt x="10671" y="6891"/>
                  </a:lnTo>
                  <a:lnTo>
                    <a:pt x="10700" y="6827"/>
                  </a:lnTo>
                  <a:lnTo>
                    <a:pt x="10726" y="6761"/>
                  </a:lnTo>
                  <a:lnTo>
                    <a:pt x="10748" y="6694"/>
                  </a:lnTo>
                  <a:lnTo>
                    <a:pt x="10767" y="6624"/>
                  </a:lnTo>
                  <a:lnTo>
                    <a:pt x="10781" y="6554"/>
                  </a:lnTo>
                  <a:lnTo>
                    <a:pt x="10791" y="6482"/>
                  </a:lnTo>
                  <a:lnTo>
                    <a:pt x="10798" y="6409"/>
                  </a:lnTo>
                  <a:lnTo>
                    <a:pt x="10800" y="6334"/>
                  </a:lnTo>
                  <a:close/>
                </a:path>
              </a:pathLst>
            </a:custGeom>
            <a:solidFill>
              <a:srgbClr val="B7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 y="1866"/>
              <a:ext cx="9611" cy="6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 y="3687"/>
              <a:ext cx="7523" cy="25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0" y="0"/>
            <a:ext cx="12346546" cy="923330"/>
          </a:xfrm>
          <a:prstGeom prst="rect">
            <a:avLst/>
          </a:prstGeom>
          <a:solidFill>
            <a:schemeClr val="accent5">
              <a:lumMod val="40000"/>
              <a:lumOff val="60000"/>
            </a:schemeClr>
          </a:solidFill>
        </p:spPr>
        <p:txBody>
          <a:bodyPr wrap="square" rtlCol="0">
            <a:spAutoFit/>
          </a:bodyPr>
          <a:lstStyle/>
          <a:p>
            <a:pPr algn="ctr"/>
            <a:r>
              <a:rPr lang="en-US" sz="5400" dirty="0" smtClean="0">
                <a:latin typeface="Comic Sans MS" panose="030F0702030302020204" pitchFamily="66" charset="0"/>
                <a:hlinkClick r:id="rId4" action="ppaction://hlinksldjump"/>
              </a:rPr>
              <a:t>Temperature rise</a:t>
            </a:r>
            <a:endParaRPr lang="el-GR" sz="5400" dirty="0">
              <a:latin typeface="Comic Sans MS" panose="030F0702030302020204" pitchFamily="66" charset="0"/>
            </a:endParaRPr>
          </a:p>
        </p:txBody>
      </p:sp>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729" y="910147"/>
            <a:ext cx="3079813" cy="2193357"/>
          </a:xfrm>
          <a:prstGeom prst="rect">
            <a:avLst/>
          </a:prstGeom>
        </p:spPr>
      </p:pic>
    </p:spTree>
    <p:extLst>
      <p:ext uri="{BB962C8B-B14F-4D97-AF65-F5344CB8AC3E}">
        <p14:creationId xmlns:p14="http://schemas.microsoft.com/office/powerpoint/2010/main" val="2291277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686" y="364727"/>
            <a:ext cx="8866208" cy="60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78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833" y="0"/>
            <a:ext cx="12536833" cy="6930362"/>
          </a:xfrm>
          <a:prstGeom prst="rect">
            <a:avLst/>
          </a:prstGeom>
        </p:spPr>
      </p:pic>
      <p:sp>
        <p:nvSpPr>
          <p:cNvPr id="2" name="Τίτλος 1"/>
          <p:cNvSpPr>
            <a:spLocks noGrp="1"/>
          </p:cNvSpPr>
          <p:nvPr>
            <p:ph type="ctrTitle"/>
          </p:nvPr>
        </p:nvSpPr>
        <p:spPr/>
        <p:txBody>
          <a:bodyPr/>
          <a:lstStyle/>
          <a:p>
            <a:r>
              <a:rPr lang="en-US" dirty="0" smtClean="0"/>
              <a:t> </a:t>
            </a:r>
            <a:endParaRPr lang="el-GR" dirty="0"/>
          </a:p>
        </p:txBody>
      </p:sp>
      <p:sp>
        <p:nvSpPr>
          <p:cNvPr id="3" name="Υπότιτλος 2"/>
          <p:cNvSpPr>
            <a:spLocks noGrp="1"/>
          </p:cNvSpPr>
          <p:nvPr>
            <p:ph type="subTitle" idx="1"/>
          </p:nvPr>
        </p:nvSpPr>
        <p:spPr/>
        <p:txBody>
          <a:bodyPr/>
          <a:lstStyle/>
          <a:p>
            <a:endParaRPr lang="el-GR"/>
          </a:p>
        </p:txBody>
      </p:sp>
      <p:sp>
        <p:nvSpPr>
          <p:cNvPr id="7" name="TextBox 6"/>
          <p:cNvSpPr txBox="1"/>
          <p:nvPr/>
        </p:nvSpPr>
        <p:spPr>
          <a:xfrm>
            <a:off x="-1" y="512479"/>
            <a:ext cx="10795379" cy="923330"/>
          </a:xfrm>
          <a:prstGeom prst="rect">
            <a:avLst/>
          </a:prstGeom>
          <a:noFill/>
        </p:spPr>
        <p:txBody>
          <a:bodyPr wrap="square" rtlCol="0">
            <a:spAutoFit/>
          </a:bodyPr>
          <a:lstStyle/>
          <a:p>
            <a:r>
              <a:rPr lang="en-US" sz="5400" dirty="0" smtClean="0">
                <a:solidFill>
                  <a:schemeClr val="accent2"/>
                </a:solidFill>
                <a:latin typeface="Comic Sans MS" panose="030F0702030302020204" pitchFamily="66" charset="0"/>
              </a:rPr>
              <a:t>  </a:t>
            </a:r>
            <a:r>
              <a:rPr lang="en-US" sz="5400" dirty="0" smtClean="0">
                <a:latin typeface="Comic Sans MS" panose="030F0702030302020204" pitchFamily="66" charset="0"/>
              </a:rPr>
              <a:t>Consequences of climate </a:t>
            </a:r>
            <a:r>
              <a:rPr lang="en-US" sz="5400" dirty="0">
                <a:latin typeface="Comic Sans MS" panose="030F0702030302020204" pitchFamily="66" charset="0"/>
              </a:rPr>
              <a:t>c</a:t>
            </a:r>
            <a:r>
              <a:rPr lang="en-US" sz="5400" dirty="0" smtClean="0">
                <a:latin typeface="Comic Sans MS" panose="030F0702030302020204" pitchFamily="66" charset="0"/>
              </a:rPr>
              <a:t>hange</a:t>
            </a:r>
            <a:endParaRPr lang="el-GR" sz="5400" dirty="0">
              <a:latin typeface="Comic Sans MS" panose="030F0702030302020204" pitchFamily="66" charset="0"/>
            </a:endParaRPr>
          </a:p>
        </p:txBody>
      </p:sp>
      <p:sp>
        <p:nvSpPr>
          <p:cNvPr id="14" name="TextBox 13"/>
          <p:cNvSpPr txBox="1"/>
          <p:nvPr/>
        </p:nvSpPr>
        <p:spPr>
          <a:xfrm>
            <a:off x="-493486" y="1336431"/>
            <a:ext cx="12197805" cy="630942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latin typeface="Comic Sans MS" panose="030F0702030302020204" pitchFamily="66" charset="0"/>
              </a:rPr>
              <a:t>Melting ice and rising sea levels</a:t>
            </a:r>
          </a:p>
          <a:p>
            <a:r>
              <a:rPr lang="en-US" sz="3200" dirty="0">
                <a:latin typeface="Comic Sans MS" panose="030F0702030302020204" pitchFamily="66" charset="0"/>
              </a:rPr>
              <a:t> </a:t>
            </a:r>
            <a:r>
              <a:rPr lang="en-US" sz="3200" dirty="0" smtClean="0">
                <a:latin typeface="Comic Sans MS" panose="030F0702030302020204" pitchFamily="66" charset="0"/>
              </a:rPr>
              <a:t>       </a:t>
            </a:r>
            <a:r>
              <a:rPr lang="en-US" sz="2400" dirty="0" smtClean="0">
                <a:latin typeface="Comic Sans MS" panose="030F0702030302020204" pitchFamily="66" charset="0"/>
              </a:rPr>
              <a:t>When the water is heated, it expands. At the same time, global warming </a:t>
            </a:r>
          </a:p>
          <a:p>
            <a:r>
              <a:rPr lang="en-US" sz="2400" dirty="0" smtClean="0">
                <a:latin typeface="Comic Sans MS" panose="030F0702030302020204" pitchFamily="66" charset="0"/>
              </a:rPr>
              <a:t>           causes collapses of ice to both poles and melting glaciers.</a:t>
            </a:r>
          </a:p>
          <a:p>
            <a:r>
              <a:rPr lang="en-US" sz="2400" dirty="0">
                <a:latin typeface="Comic Sans MS" panose="030F0702030302020204" pitchFamily="66" charset="0"/>
              </a:rPr>
              <a:t> </a:t>
            </a:r>
            <a:r>
              <a:rPr lang="en-US" sz="2400" dirty="0" smtClean="0">
                <a:latin typeface="Comic Sans MS" panose="030F0702030302020204" pitchFamily="66" charset="0"/>
              </a:rPr>
              <a:t>          Because of these changes, sea levels are rising, causing flooding and</a:t>
            </a:r>
          </a:p>
          <a:p>
            <a:r>
              <a:rPr lang="en-US" sz="2400" dirty="0" smtClean="0">
                <a:latin typeface="Comic Sans MS" panose="030F0702030302020204" pitchFamily="66" charset="0"/>
              </a:rPr>
              <a:t>           erosion </a:t>
            </a:r>
            <a:r>
              <a:rPr lang="en-US" sz="2400" dirty="0">
                <a:latin typeface="Comic Sans MS" panose="030F0702030302020204" pitchFamily="66" charset="0"/>
              </a:rPr>
              <a:t>on coasts and lowland coastal </a:t>
            </a:r>
            <a:r>
              <a:rPr lang="en-US" sz="2400" dirty="0" smtClean="0">
                <a:latin typeface="Comic Sans MS" panose="030F0702030302020204" pitchFamily="66" charset="0"/>
              </a:rPr>
              <a:t>areas</a:t>
            </a:r>
            <a:endParaRPr lang="el-GR" sz="2400" dirty="0" smtClean="0">
              <a:latin typeface="Comic Sans MS" panose="030F0702030302020204" pitchFamily="66" charset="0"/>
            </a:endParaRPr>
          </a:p>
          <a:p>
            <a:pPr marL="457200" indent="-457200">
              <a:buFont typeface="Wingdings" panose="05000000000000000000" pitchFamily="2" charset="2"/>
              <a:buChar char="Ø"/>
            </a:pPr>
            <a:r>
              <a:rPr lang="en-US" sz="3200" dirty="0" smtClean="0">
                <a:latin typeface="Comic Sans MS" panose="030F0702030302020204" pitchFamily="66" charset="0"/>
              </a:rPr>
              <a:t>The frequency of extreme weather events is increasing</a:t>
            </a:r>
          </a:p>
          <a:p>
            <a:r>
              <a:rPr lang="en-US" sz="3200" dirty="0">
                <a:latin typeface="Comic Sans MS" panose="030F0702030302020204" pitchFamily="66" charset="0"/>
              </a:rPr>
              <a:t> </a:t>
            </a:r>
            <a:r>
              <a:rPr lang="en-US" sz="3200" dirty="0" smtClean="0">
                <a:latin typeface="Comic Sans MS" panose="030F0702030302020204" pitchFamily="66" charset="0"/>
              </a:rPr>
              <a:t>       </a:t>
            </a:r>
            <a:r>
              <a:rPr lang="en-US" sz="2400" dirty="0" smtClean="0">
                <a:latin typeface="Comic Sans MS" panose="030F0702030302020204" pitchFamily="66" charset="0"/>
              </a:rPr>
              <a:t>Troubling signs of climate change are increased extreme weather events</a:t>
            </a:r>
          </a:p>
          <a:p>
            <a:r>
              <a:rPr lang="en-US" sz="2400" dirty="0">
                <a:latin typeface="Comic Sans MS" panose="030F0702030302020204" pitchFamily="66" charset="0"/>
              </a:rPr>
              <a:t> </a:t>
            </a:r>
            <a:r>
              <a:rPr lang="en-US" sz="2400" dirty="0" smtClean="0">
                <a:latin typeface="Comic Sans MS" panose="030F0702030302020204" pitchFamily="66" charset="0"/>
              </a:rPr>
              <a:t>           natural disasters like, floods, tornadoes and deadly heat waves</a:t>
            </a:r>
          </a:p>
          <a:p>
            <a:r>
              <a:rPr lang="en-US" sz="2400" dirty="0">
                <a:latin typeface="Comic Sans MS" panose="030F0702030302020204" pitchFamily="66" charset="0"/>
              </a:rPr>
              <a:t> </a:t>
            </a:r>
            <a:r>
              <a:rPr lang="en-US" sz="2400" dirty="0" smtClean="0">
                <a:latin typeface="Comic Sans MS" panose="030F0702030302020204" pitchFamily="66" charset="0"/>
              </a:rPr>
              <a:t>          The southern and central European countries are affected by heat waves ,</a:t>
            </a:r>
          </a:p>
          <a:p>
            <a:r>
              <a:rPr lang="en-US" sz="2400" dirty="0">
                <a:latin typeface="Comic Sans MS" panose="030F0702030302020204" pitchFamily="66" charset="0"/>
              </a:rPr>
              <a:t> </a:t>
            </a:r>
            <a:r>
              <a:rPr lang="en-US" sz="2400" dirty="0" smtClean="0">
                <a:latin typeface="Comic Sans MS" panose="030F0702030302020204" pitchFamily="66" charset="0"/>
              </a:rPr>
              <a:t>          forest fires and droughts.</a:t>
            </a:r>
          </a:p>
          <a:p>
            <a:r>
              <a:rPr lang="en-US" sz="2400" dirty="0">
                <a:latin typeface="Comic Sans MS" panose="030F0702030302020204" pitchFamily="66" charset="0"/>
              </a:rPr>
              <a:t> </a:t>
            </a:r>
            <a:r>
              <a:rPr lang="en-US" sz="2400" dirty="0" smtClean="0">
                <a:latin typeface="Comic Sans MS" panose="030F0702030302020204" pitchFamily="66" charset="0"/>
              </a:rPr>
              <a:t>          Water scarcity in the Mediterranean is steadily rising, resulting in</a:t>
            </a:r>
          </a:p>
          <a:p>
            <a:r>
              <a:rPr lang="en-US" sz="2400" dirty="0">
                <a:latin typeface="Comic Sans MS" panose="030F0702030302020204" pitchFamily="66" charset="0"/>
              </a:rPr>
              <a:t> </a:t>
            </a:r>
            <a:r>
              <a:rPr lang="en-US" sz="2400" dirty="0" smtClean="0">
                <a:latin typeface="Comic Sans MS" panose="030F0702030302020204" pitchFamily="66" charset="0"/>
              </a:rPr>
              <a:t>          increased drought and uncontrollable fires</a:t>
            </a:r>
            <a:endParaRPr lang="el-GR" sz="2400" dirty="0" smtClean="0">
              <a:latin typeface="Comic Sans MS" panose="030F0702030302020204" pitchFamily="66" charset="0"/>
            </a:endParaRPr>
          </a:p>
          <a:p>
            <a:pPr marL="342900" indent="-342900">
              <a:buFont typeface="Wingdings" panose="05000000000000000000" pitchFamily="2" charset="2"/>
              <a:buChar char="Ø"/>
            </a:pPr>
            <a:r>
              <a:rPr lang="el-GR" sz="2400" dirty="0" smtClean="0">
                <a:latin typeface="Comic Sans MS" panose="030F0702030302020204" pitchFamily="66" charset="0"/>
              </a:rPr>
              <a:t>    </a:t>
            </a:r>
            <a:r>
              <a:rPr lang="en-US" sz="2800" dirty="0" smtClean="0">
                <a:latin typeface="Comic Sans MS" panose="030F0702030302020204" pitchFamily="66" charset="0"/>
              </a:rPr>
              <a:t>Loss of biodiversity</a:t>
            </a:r>
            <a:endParaRPr lang="el-GR" sz="2800" dirty="0" smtClean="0">
              <a:latin typeface="Comic Sans MS" panose="030F0702030302020204" pitchFamily="66" charset="0"/>
            </a:endParaRPr>
          </a:p>
          <a:p>
            <a:endParaRPr lang="en-US" sz="2400" dirty="0" smtClean="0">
              <a:latin typeface="Comic Sans MS" panose="030F0702030302020204" pitchFamily="66" charset="0"/>
            </a:endParaRPr>
          </a:p>
          <a:p>
            <a:r>
              <a:rPr lang="en-US" sz="3200" dirty="0">
                <a:latin typeface="Comic Sans MS" panose="030F0702030302020204" pitchFamily="66" charset="0"/>
              </a:rPr>
              <a:t> </a:t>
            </a:r>
            <a:r>
              <a:rPr lang="en-US" sz="3200" dirty="0" smtClean="0">
                <a:latin typeface="Comic Sans MS" panose="030F0702030302020204" pitchFamily="66" charset="0"/>
              </a:rPr>
              <a:t>      </a:t>
            </a:r>
            <a:endParaRPr lang="el-GR" sz="3200" dirty="0">
              <a:latin typeface="Comic Sans MS" panose="030F0702030302020204" pitchFamily="66" charset="0"/>
            </a:endParaRPr>
          </a:p>
        </p:txBody>
      </p:sp>
    </p:spTree>
    <p:extLst>
      <p:ext uri="{BB962C8B-B14F-4D97-AF65-F5344CB8AC3E}">
        <p14:creationId xmlns:p14="http://schemas.microsoft.com/office/powerpoint/2010/main" val="3217756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fade">
                                      <p:cBhvr>
                                        <p:cTn id="24" dur="500"/>
                                        <p:tgtEl>
                                          <p:spTgt spid="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fade">
                                      <p:cBhvr>
                                        <p:cTn id="30" dur="500"/>
                                        <p:tgtEl>
                                          <p:spTgt spid="1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animEffect transition="in" filter="fade">
                                      <p:cBhvr>
                                        <p:cTn id="33" dur="500"/>
                                        <p:tgtEl>
                                          <p:spTgt spid="1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xEl>
                                              <p:pRg st="9" end="9"/>
                                            </p:txEl>
                                          </p:spTgt>
                                        </p:tgtEl>
                                        <p:attrNameLst>
                                          <p:attrName>style.visibility</p:attrName>
                                        </p:attrNameLst>
                                      </p:cBhvr>
                                      <p:to>
                                        <p:strVal val="visible"/>
                                      </p:to>
                                    </p:set>
                                    <p:animEffect transition="in" filter="fade">
                                      <p:cBhvr>
                                        <p:cTn id="36" dur="500"/>
                                        <p:tgtEl>
                                          <p:spTgt spid="14">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animEffect transition="in" filter="fade">
                                      <p:cBhvr>
                                        <p:cTn id="39" dur="500"/>
                                        <p:tgtEl>
                                          <p:spTgt spid="1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xEl>
                                              <p:pRg st="11" end="11"/>
                                            </p:txEl>
                                          </p:spTgt>
                                        </p:tgtEl>
                                        <p:attrNameLst>
                                          <p:attrName>style.visibility</p:attrName>
                                        </p:attrNameLst>
                                      </p:cBhvr>
                                      <p:to>
                                        <p:strVal val="visible"/>
                                      </p:to>
                                    </p:set>
                                    <p:animEffect transition="in" filter="fade">
                                      <p:cBhvr>
                                        <p:cTn id="42" dur="500"/>
                                        <p:tgtEl>
                                          <p:spTgt spid="1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12" end="12"/>
                                            </p:txEl>
                                          </p:spTgt>
                                        </p:tgtEl>
                                        <p:attrNameLst>
                                          <p:attrName>style.visibility</p:attrName>
                                        </p:attrNameLst>
                                      </p:cBhvr>
                                      <p:to>
                                        <p:strVal val="visible"/>
                                      </p:to>
                                    </p:set>
                                    <p:animEffect transition="in" filter="fade">
                                      <p:cBhvr>
                                        <p:cTn id="47"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1539" y="-154386"/>
            <a:ext cx="12398062" cy="6853649"/>
          </a:xfrm>
          <a:prstGeom prst="rect">
            <a:avLst/>
          </a:prstGeom>
        </p:spPr>
      </p:pic>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sp>
        <p:nvSpPr>
          <p:cNvPr id="5" name="TextBox 4"/>
          <p:cNvSpPr txBox="1"/>
          <p:nvPr/>
        </p:nvSpPr>
        <p:spPr>
          <a:xfrm>
            <a:off x="586854" y="613042"/>
            <a:ext cx="11150221" cy="2554545"/>
          </a:xfrm>
          <a:prstGeom prst="rect">
            <a:avLst/>
          </a:prstGeom>
          <a:noFill/>
        </p:spPr>
        <p:txBody>
          <a:bodyPr wrap="square" rtlCol="0">
            <a:spAutoFit/>
          </a:bodyPr>
          <a:lstStyle/>
          <a:p>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n-US" sz="3200" dirty="0" smtClean="0">
                <a:latin typeface="Comic Sans MS" panose="030F0702030302020204" pitchFamily="66" charset="0"/>
              </a:rPr>
              <a:t>Another goal of the EU for 2020 is to increase the renewable energy consumption by 20%</a:t>
            </a:r>
          </a:p>
          <a:p>
            <a:endParaRPr lang="en-US" sz="3200" dirty="0" smtClean="0">
              <a:latin typeface="Comic Sans MS" panose="030F0702030302020204" pitchFamily="66"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0505"/>
            <a:ext cx="3286268" cy="2041797"/>
          </a:xfrm>
          <a:prstGeom prst="rect">
            <a:avLst/>
          </a:prstGeom>
        </p:spPr>
      </p:pic>
      <p:sp>
        <p:nvSpPr>
          <p:cNvPr id="8" name="TextBox 7"/>
          <p:cNvSpPr txBox="1"/>
          <p:nvPr/>
        </p:nvSpPr>
        <p:spPr>
          <a:xfrm>
            <a:off x="0" y="2772068"/>
            <a:ext cx="3286268" cy="400110"/>
          </a:xfrm>
          <a:prstGeom prst="rect">
            <a:avLst/>
          </a:prstGeom>
          <a:noFill/>
        </p:spPr>
        <p:txBody>
          <a:bodyPr wrap="square" rtlCol="0">
            <a:spAutoFit/>
          </a:bodyPr>
          <a:lstStyle/>
          <a:p>
            <a:pPr algn="ctr"/>
            <a:r>
              <a:rPr lang="en-US" sz="2000" dirty="0" smtClean="0"/>
              <a:t>WIND POWER</a:t>
            </a:r>
            <a:endParaRPr lang="el-GR" sz="2000" dirty="0"/>
          </a:p>
        </p:txBody>
      </p:sp>
      <p:pic>
        <p:nvPicPr>
          <p:cNvPr id="9" name="image34.jpeg"/>
          <p:cNvPicPr/>
          <p:nvPr/>
        </p:nvPicPr>
        <p:blipFill>
          <a:blip r:embed="rId4" cstate="print"/>
          <a:stretch>
            <a:fillRect/>
          </a:stretch>
        </p:blipFill>
        <p:spPr>
          <a:xfrm>
            <a:off x="3486436" y="3187053"/>
            <a:ext cx="2835606" cy="2005249"/>
          </a:xfrm>
          <a:prstGeom prst="rect">
            <a:avLst/>
          </a:prstGeom>
        </p:spPr>
      </p:pic>
      <p:sp>
        <p:nvSpPr>
          <p:cNvPr id="10" name="TextBox 9"/>
          <p:cNvSpPr txBox="1"/>
          <p:nvPr/>
        </p:nvSpPr>
        <p:spPr>
          <a:xfrm>
            <a:off x="4111104" y="2817721"/>
            <a:ext cx="2210937" cy="400110"/>
          </a:xfrm>
          <a:prstGeom prst="rect">
            <a:avLst/>
          </a:prstGeom>
          <a:noFill/>
        </p:spPr>
        <p:txBody>
          <a:bodyPr wrap="square" rtlCol="0">
            <a:spAutoFit/>
          </a:bodyPr>
          <a:lstStyle/>
          <a:p>
            <a:r>
              <a:rPr lang="en-US" sz="2000" dirty="0" smtClean="0"/>
              <a:t>BIOFUELS</a:t>
            </a:r>
            <a:endParaRPr lang="el-GR" sz="2000" dirty="0"/>
          </a:p>
        </p:txBody>
      </p:sp>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975" y="3149617"/>
            <a:ext cx="2653752" cy="2042685"/>
          </a:xfrm>
          <a:prstGeom prst="rect">
            <a:avLst/>
          </a:prstGeom>
        </p:spPr>
      </p:pic>
      <p:pic>
        <p:nvPicPr>
          <p:cNvPr id="13" name="Εικόνα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871" y="5228815"/>
            <a:ext cx="8227204" cy="1609344"/>
          </a:xfrm>
          <a:prstGeom prst="rect">
            <a:avLst/>
          </a:prstGeom>
        </p:spPr>
      </p:pic>
      <p:sp>
        <p:nvSpPr>
          <p:cNvPr id="14" name="TextBox 13"/>
          <p:cNvSpPr txBox="1"/>
          <p:nvPr/>
        </p:nvSpPr>
        <p:spPr>
          <a:xfrm>
            <a:off x="8139448" y="2581571"/>
            <a:ext cx="45719" cy="369332"/>
          </a:xfrm>
          <a:prstGeom prst="rect">
            <a:avLst/>
          </a:prstGeom>
          <a:noFill/>
        </p:spPr>
        <p:txBody>
          <a:bodyPr wrap="square" rtlCol="0">
            <a:spAutoFit/>
          </a:bodyPr>
          <a:lstStyle/>
          <a:p>
            <a:endParaRPr lang="el-GR" dirty="0"/>
          </a:p>
        </p:txBody>
      </p:sp>
      <p:sp>
        <p:nvSpPr>
          <p:cNvPr id="15" name="TextBox 14"/>
          <p:cNvSpPr txBox="1"/>
          <p:nvPr/>
        </p:nvSpPr>
        <p:spPr>
          <a:xfrm>
            <a:off x="1393443" y="5928189"/>
            <a:ext cx="1596980" cy="369332"/>
          </a:xfrm>
          <a:prstGeom prst="rect">
            <a:avLst/>
          </a:prstGeom>
          <a:noFill/>
        </p:spPr>
        <p:txBody>
          <a:bodyPr wrap="square" rtlCol="0">
            <a:spAutoFit/>
          </a:bodyPr>
          <a:lstStyle/>
          <a:p>
            <a:r>
              <a:rPr lang="en-US" dirty="0" smtClean="0"/>
              <a:t>SOLAR POWER</a:t>
            </a:r>
            <a:endParaRPr lang="el-GR" dirty="0"/>
          </a:p>
        </p:txBody>
      </p:sp>
      <p:sp>
        <p:nvSpPr>
          <p:cNvPr id="7" name="TextBox 6"/>
          <p:cNvSpPr txBox="1"/>
          <p:nvPr/>
        </p:nvSpPr>
        <p:spPr>
          <a:xfrm flipH="1">
            <a:off x="2835798" y="869135"/>
            <a:ext cx="7928658"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Comic Sans MS" panose="030F0702030302020204" pitchFamily="66" charset="0"/>
              </a:rPr>
              <a:t>RENEWABLE ENERGY SO</a:t>
            </a:r>
            <a:r>
              <a:rPr lang="en-US" sz="3200" dirty="0">
                <a:effectLst>
                  <a:outerShdw blurRad="38100" dist="38100" dir="2700000" algn="tl">
                    <a:srgbClr val="000000">
                      <a:alpha val="43137"/>
                    </a:srgbClr>
                  </a:outerShdw>
                </a:effectLst>
                <a:latin typeface="Comic Sans MS" panose="030F0702030302020204" pitchFamily="66" charset="0"/>
              </a:rPr>
              <a:t>U</a:t>
            </a:r>
            <a:r>
              <a:rPr lang="en-US" sz="3200" dirty="0" smtClean="0">
                <a:effectLst>
                  <a:outerShdw blurRad="38100" dist="38100" dir="2700000" algn="tl">
                    <a:srgbClr val="000000">
                      <a:alpha val="43137"/>
                    </a:srgbClr>
                  </a:outerShdw>
                </a:effectLst>
                <a:latin typeface="Comic Sans MS" panose="030F0702030302020204" pitchFamily="66" charset="0"/>
              </a:rPr>
              <a:t>RCES</a:t>
            </a:r>
            <a:endParaRPr lang="el-GR" sz="3200" dirty="0">
              <a:effectLst>
                <a:outerShdw blurRad="38100" dist="38100" dir="2700000" algn="tl">
                  <a:srgbClr val="000000">
                    <a:alpha val="43137"/>
                  </a:srgbClr>
                </a:outerShdw>
              </a:effectLst>
              <a:latin typeface="Comic Sans MS" panose="030F0702030302020204" pitchFamily="66" charset="0"/>
            </a:endParaRPr>
          </a:p>
        </p:txBody>
      </p:sp>
      <p:sp>
        <p:nvSpPr>
          <p:cNvPr id="11" name="TextBox 10"/>
          <p:cNvSpPr txBox="1"/>
          <p:nvPr/>
        </p:nvSpPr>
        <p:spPr>
          <a:xfrm>
            <a:off x="7238209" y="3042978"/>
            <a:ext cx="45719" cy="369332"/>
          </a:xfrm>
          <a:prstGeom prst="rect">
            <a:avLst/>
          </a:prstGeom>
          <a:noFill/>
        </p:spPr>
        <p:txBody>
          <a:bodyPr wrap="square" rtlCol="0">
            <a:spAutoFit/>
          </a:bodyPr>
          <a:lstStyle/>
          <a:p>
            <a:endParaRPr lang="el-GR" dirty="0"/>
          </a:p>
        </p:txBody>
      </p:sp>
      <p:sp>
        <p:nvSpPr>
          <p:cNvPr id="16" name="TextBox 15"/>
          <p:cNvSpPr txBox="1"/>
          <p:nvPr/>
        </p:nvSpPr>
        <p:spPr>
          <a:xfrm>
            <a:off x="6946709" y="2833110"/>
            <a:ext cx="1562583" cy="369332"/>
          </a:xfrm>
          <a:prstGeom prst="rect">
            <a:avLst/>
          </a:prstGeom>
          <a:noFill/>
        </p:spPr>
        <p:txBody>
          <a:bodyPr wrap="square" rtlCol="0">
            <a:spAutoFit/>
          </a:bodyPr>
          <a:lstStyle/>
          <a:p>
            <a:r>
              <a:rPr lang="en-US" dirty="0" smtClean="0"/>
              <a:t>WAVE ENERGY</a:t>
            </a:r>
            <a:endParaRPr lang="el-GR" dirty="0"/>
          </a:p>
        </p:txBody>
      </p:sp>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7660" y="3172178"/>
            <a:ext cx="2617241" cy="2056637"/>
          </a:xfrm>
          <a:prstGeom prst="rect">
            <a:avLst/>
          </a:prstGeom>
        </p:spPr>
      </p:pic>
      <p:sp>
        <p:nvSpPr>
          <p:cNvPr id="18" name="TextBox 17"/>
          <p:cNvSpPr txBox="1"/>
          <p:nvPr/>
        </p:nvSpPr>
        <p:spPr>
          <a:xfrm>
            <a:off x="10281505" y="2858312"/>
            <a:ext cx="1574157" cy="369332"/>
          </a:xfrm>
          <a:prstGeom prst="rect">
            <a:avLst/>
          </a:prstGeom>
          <a:noFill/>
        </p:spPr>
        <p:txBody>
          <a:bodyPr wrap="square" rtlCol="0">
            <a:spAutoFit/>
          </a:bodyPr>
          <a:lstStyle/>
          <a:p>
            <a:r>
              <a:rPr lang="en-US" dirty="0" smtClean="0"/>
              <a:t>GEOTHERMAL</a:t>
            </a:r>
            <a:endParaRPr lang="el-GR" dirty="0"/>
          </a:p>
        </p:txBody>
      </p:sp>
    </p:spTree>
    <p:extLst>
      <p:ext uri="{BB962C8B-B14F-4D97-AF65-F5344CB8AC3E}">
        <p14:creationId xmlns:p14="http://schemas.microsoft.com/office/powerpoint/2010/main" val="252340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670</Words>
  <Application>Microsoft Office PowerPoint</Application>
  <PresentationFormat>Ευρεία οθόνη</PresentationFormat>
  <Paragraphs>108</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Calibri</vt:lpstr>
      <vt:lpstr>Calibri Light</vt:lpstr>
      <vt:lpstr>Comic Sans MS</vt:lpstr>
      <vt:lpstr>Freestyle Script</vt:lpstr>
      <vt:lpstr>Wingdings</vt:lpstr>
      <vt:lpstr>Θέμα του Office</vt:lpstr>
      <vt:lpstr> or</vt:lpstr>
      <vt:lpstr>WHAT ABOUT CLIMATE CHANGE?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http://ec.europa.eu/clima/sites/quiz/index.html </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156</cp:revision>
  <dcterms:created xsi:type="dcterms:W3CDTF">2018-10-04T21:13:36Z</dcterms:created>
  <dcterms:modified xsi:type="dcterms:W3CDTF">2018-10-24T22:34:21Z</dcterms:modified>
</cp:coreProperties>
</file>