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Στυλ κύριου τίτλου</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n-US" sz="4000" dirty="0">
                <a:solidFill>
                  <a:schemeClr val="accent6">
                    <a:lumMod val="50000"/>
                  </a:schemeClr>
                </a:solidFill>
                <a:latin typeface="Kristen ITC" panose="03050502040202030202" pitchFamily="66" charset="0"/>
              </a:rPr>
              <a:t>endangered animals in the world and in our country</a:t>
            </a:r>
            <a:endParaRPr lang="el-GR" sz="4000" dirty="0">
              <a:solidFill>
                <a:schemeClr val="accent6">
                  <a:lumMod val="50000"/>
                </a:schemeClr>
              </a:solidFill>
              <a:latin typeface="Bookman Old Style" panose="02050604050505020204" pitchFamily="18" charset="0"/>
            </a:endParaRPr>
          </a:p>
        </p:txBody>
      </p:sp>
      <p:sp>
        <p:nvSpPr>
          <p:cNvPr id="3" name="Υπότιτλος 2"/>
          <p:cNvSpPr>
            <a:spLocks noGrp="1"/>
          </p:cNvSpPr>
          <p:nvPr>
            <p:ph type="subTitle" idx="1"/>
          </p:nvPr>
        </p:nvSpPr>
        <p:spPr/>
        <p:txBody>
          <a:bodyPr/>
          <a:lstStyle/>
          <a:p>
            <a:r>
              <a:rPr lang="en-US" sz="2800" b="1" dirty="0">
                <a:latin typeface="Berlin Sans FB Demi" panose="020E0802020502020306" pitchFamily="34" charset="0"/>
              </a:rPr>
              <a:t> </a:t>
            </a:r>
            <a:r>
              <a:rPr lang="en-US" dirty="0"/>
              <a:t> </a:t>
            </a:r>
            <a:endParaRPr lang="el-GR" dirty="0"/>
          </a:p>
          <a:p>
            <a:endParaRPr lang="el-GR" dirty="0"/>
          </a:p>
        </p:txBody>
      </p:sp>
      <p:sp>
        <p:nvSpPr>
          <p:cNvPr id="4" name="Ορθογώνιο 3"/>
          <p:cNvSpPr/>
          <p:nvPr/>
        </p:nvSpPr>
        <p:spPr>
          <a:xfrm>
            <a:off x="8216900" y="4385731"/>
            <a:ext cx="3493145" cy="523220"/>
          </a:xfrm>
          <a:prstGeom prst="rect">
            <a:avLst/>
          </a:prstGeom>
        </p:spPr>
        <p:txBody>
          <a:bodyPr wrap="square">
            <a:spAutoFit/>
          </a:bodyPr>
          <a:lstStyle/>
          <a:p>
            <a:r>
              <a:rPr lang="en-US" sz="2800" u="sng" dirty="0">
                <a:solidFill>
                  <a:schemeClr val="bg1"/>
                </a:solidFill>
                <a:latin typeface="Kristen ITC" panose="03050502040202030202" pitchFamily="66" charset="0"/>
              </a:rPr>
              <a:t>Valia </a:t>
            </a:r>
            <a:r>
              <a:rPr lang="en-US" sz="2800" u="sng" dirty="0" err="1">
                <a:solidFill>
                  <a:schemeClr val="bg1"/>
                </a:solidFill>
                <a:latin typeface="Kristen ITC" panose="03050502040202030202" pitchFamily="66" charset="0"/>
              </a:rPr>
              <a:t>Spiliopoulou</a:t>
            </a:r>
            <a:r>
              <a:rPr lang="en-US" sz="2800" dirty="0">
                <a:solidFill>
                  <a:schemeClr val="bg1"/>
                </a:solidFill>
                <a:latin typeface="Kristen ITC" panose="03050502040202030202" pitchFamily="66" charset="0"/>
              </a:rPr>
              <a:t> </a:t>
            </a:r>
            <a:endParaRPr lang="el-GR" sz="2800" dirty="0">
              <a:solidFill>
                <a:schemeClr val="bg1"/>
              </a:solidFill>
            </a:endParaRPr>
          </a:p>
        </p:txBody>
      </p:sp>
    </p:spTree>
    <p:extLst>
      <p:ext uri="{BB962C8B-B14F-4D97-AF65-F5344CB8AC3E}">
        <p14:creationId xmlns:p14="http://schemas.microsoft.com/office/powerpoint/2010/main" val="337503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u="sng" dirty="0">
                <a:solidFill>
                  <a:schemeClr val="accent6">
                    <a:lumMod val="50000"/>
                  </a:schemeClr>
                </a:solidFill>
                <a:latin typeface="Kristen ITC" panose="03050502040202030202" pitchFamily="66" charset="0"/>
              </a:rPr>
              <a:t>1. Sea turtles</a:t>
            </a:r>
            <a:endParaRPr lang="el-GR" b="1" u="sng" dirty="0">
              <a:solidFill>
                <a:schemeClr val="accent6">
                  <a:lumMod val="50000"/>
                </a:schemeClr>
              </a:solidFill>
              <a:latin typeface="Bookman Old Style" panose="02050604050505020204" pitchFamily="18" charset="0"/>
            </a:endParaRPr>
          </a:p>
        </p:txBody>
      </p:sp>
      <p:pic>
        <p:nvPicPr>
          <p:cNvPr id="1026" name="Picture 2" descr="S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891" y="2348266"/>
            <a:ext cx="5136622" cy="29930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316133" y="2275141"/>
            <a:ext cx="4216400" cy="3139321"/>
          </a:xfrm>
          <a:prstGeom prst="rect">
            <a:avLst/>
          </a:prstGeom>
        </p:spPr>
        <p:txBody>
          <a:bodyPr wrap="square">
            <a:spAutoFit/>
          </a:bodyPr>
          <a:lstStyle/>
          <a:p>
            <a:r>
              <a:rPr lang="en-US" dirty="0">
                <a:solidFill>
                  <a:schemeClr val="accent6">
                    <a:lumMod val="50000"/>
                  </a:schemeClr>
                </a:solidFill>
                <a:latin typeface="Kristen ITC" panose="03050502040202030202" pitchFamily="66" charset="0"/>
              </a:rPr>
              <a:t>Two types of sea turtles are amongst the most endangered species in the world: the Hawksbill Turtle and the Leatherback Turtle. In the past 100 years, the Hawksbill Turtle has lost 90% of its population, 80% of which has been lost in the past 10 years. </a:t>
            </a:r>
            <a:r>
              <a:rPr lang="en-US" dirty="0" err="1">
                <a:solidFill>
                  <a:schemeClr val="accent6">
                    <a:lumMod val="50000"/>
                  </a:schemeClr>
                </a:solidFill>
                <a:latin typeface="Kristen ITC" panose="03050502040202030202" pitchFamily="66" charset="0"/>
              </a:rPr>
              <a:t>Caretta-Caretta</a:t>
            </a:r>
            <a:r>
              <a:rPr lang="en-US" dirty="0">
                <a:solidFill>
                  <a:schemeClr val="accent6">
                    <a:lumMod val="50000"/>
                  </a:schemeClr>
                </a:solidFill>
                <a:latin typeface="Kristen ITC" panose="03050502040202030202" pitchFamily="66" charset="0"/>
              </a:rPr>
              <a:t> is also an endangered type of turtles and we can also find them in Greece.</a:t>
            </a:r>
          </a:p>
        </p:txBody>
      </p:sp>
    </p:spTree>
    <p:extLst>
      <p:ext uri="{BB962C8B-B14F-4D97-AF65-F5344CB8AC3E}">
        <p14:creationId xmlns:p14="http://schemas.microsoft.com/office/powerpoint/2010/main" val="92041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1" y="685800"/>
            <a:ext cx="10131425" cy="1456267"/>
          </a:xfrm>
        </p:spPr>
        <p:txBody>
          <a:bodyPr/>
          <a:lstStyle/>
          <a:p>
            <a:r>
              <a:rPr lang="el-GR" u="sng" dirty="0">
                <a:solidFill>
                  <a:schemeClr val="accent6">
                    <a:lumMod val="50000"/>
                  </a:schemeClr>
                </a:solidFill>
                <a:latin typeface="Kristen ITC" panose="03050502040202030202" pitchFamily="66" charset="0"/>
              </a:rPr>
              <a:t>2</a:t>
            </a:r>
            <a:r>
              <a:rPr lang="en-US" u="sng" dirty="0">
                <a:solidFill>
                  <a:schemeClr val="accent6">
                    <a:lumMod val="50000"/>
                  </a:schemeClr>
                </a:solidFill>
                <a:latin typeface="Kristen ITC" panose="03050502040202030202" pitchFamily="66" charset="0"/>
              </a:rPr>
              <a:t>.GORILLAS</a:t>
            </a:r>
            <a:endParaRPr lang="el-GR" u="sng" dirty="0">
              <a:solidFill>
                <a:schemeClr val="accent6">
                  <a:lumMod val="50000"/>
                </a:schemeClr>
              </a:solidFill>
            </a:endParaRPr>
          </a:p>
        </p:txBody>
      </p:sp>
      <p:pic>
        <p:nvPicPr>
          <p:cNvPr id="3074" name="Picture 2" descr="Gorill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775" y="2298374"/>
            <a:ext cx="5363854" cy="356902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381675" y="2298374"/>
            <a:ext cx="4035954" cy="3693319"/>
          </a:xfrm>
          <a:prstGeom prst="rect">
            <a:avLst/>
          </a:prstGeom>
        </p:spPr>
        <p:txBody>
          <a:bodyPr wrap="square">
            <a:spAutoFit/>
          </a:bodyPr>
          <a:lstStyle/>
          <a:p>
            <a:r>
              <a:rPr lang="en-US" dirty="0">
                <a:solidFill>
                  <a:schemeClr val="accent6">
                    <a:lumMod val="50000"/>
                  </a:schemeClr>
                </a:solidFill>
                <a:latin typeface="Kristen ITC" panose="03050502040202030202" pitchFamily="66" charset="0"/>
              </a:rPr>
              <a:t>Cross River Gorillas and Mountain Gorillas are both classified as Critically Endangered since 1996. Mountain gorillas are closely related to human beings, making them vulnerable to human diseases. With the already existing burden of diseases that these mountain gorillas suffer from, visiting tourists pose a further threat of infecting them with illnesses such as the flu and even the common cold.</a:t>
            </a:r>
            <a:endParaRPr lang="el-GR"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27000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799" y="948267"/>
            <a:ext cx="10131425" cy="1456267"/>
          </a:xfrm>
        </p:spPr>
        <p:txBody>
          <a:bodyPr/>
          <a:lstStyle/>
          <a:p>
            <a:r>
              <a:rPr lang="el-GR" b="1" u="sng" dirty="0">
                <a:solidFill>
                  <a:schemeClr val="accent6">
                    <a:lumMod val="50000"/>
                  </a:schemeClr>
                </a:solidFill>
                <a:latin typeface="Kristen ITC" panose="03050502040202030202" pitchFamily="66" charset="0"/>
              </a:rPr>
              <a:t>3</a:t>
            </a:r>
            <a:r>
              <a:rPr lang="en-US" b="1" u="sng" dirty="0">
                <a:solidFill>
                  <a:schemeClr val="accent6">
                    <a:lumMod val="50000"/>
                  </a:schemeClr>
                </a:solidFill>
                <a:latin typeface="Kristen ITC" panose="03050502040202030202" pitchFamily="66" charset="0"/>
              </a:rPr>
              <a:t>. tiger</a:t>
            </a:r>
            <a:br>
              <a:rPr lang="en-US" b="1" u="sng" dirty="0">
                <a:solidFill>
                  <a:schemeClr val="accent6">
                    <a:lumMod val="50000"/>
                  </a:schemeClr>
                </a:solidFill>
                <a:latin typeface="Lucida Handwriting" panose="03010101010101010101" pitchFamily="66" charset="0"/>
              </a:rPr>
            </a:br>
            <a:endParaRPr lang="el-GR" u="sng" dirty="0">
              <a:solidFill>
                <a:schemeClr val="accent6">
                  <a:lumMod val="50000"/>
                </a:schemeClr>
              </a:solidFill>
            </a:endParaRPr>
          </a:p>
        </p:txBody>
      </p:sp>
      <p:pic>
        <p:nvPicPr>
          <p:cNvPr id="2050" name="Picture 2" descr="Ti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766" y="2107671"/>
            <a:ext cx="6301749" cy="364966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387167" y="2082546"/>
            <a:ext cx="3992033" cy="3970318"/>
          </a:xfrm>
          <a:prstGeom prst="rect">
            <a:avLst/>
          </a:prstGeom>
        </p:spPr>
        <p:txBody>
          <a:bodyPr wrap="square">
            <a:spAutoFit/>
          </a:bodyPr>
          <a:lstStyle/>
          <a:p>
            <a:r>
              <a:rPr lang="en-US" dirty="0">
                <a:solidFill>
                  <a:schemeClr val="accent6">
                    <a:lumMod val="50000"/>
                  </a:schemeClr>
                </a:solidFill>
                <a:latin typeface="Kristen ITC" panose="03050502040202030202" pitchFamily="66" charset="0"/>
              </a:rPr>
              <a:t>The tiger has long been hunted for its distinctive patterned fur. Of the nine tiger subspecies, three are already extinct, many are endangered but it is the South China Tiger and the Sumatran Tiger that currently face the biggest threat to their survival.</a:t>
            </a:r>
          </a:p>
          <a:p>
            <a:r>
              <a:rPr lang="en-US" dirty="0">
                <a:solidFill>
                  <a:schemeClr val="accent6">
                    <a:lumMod val="50000"/>
                  </a:schemeClr>
                </a:solidFill>
                <a:latin typeface="Kristen ITC" panose="03050502040202030202" pitchFamily="66" charset="0"/>
              </a:rPr>
              <a:t>Less than 500 of these tigers exist today in comparison with </a:t>
            </a:r>
          </a:p>
          <a:p>
            <a:r>
              <a:rPr lang="en-US" dirty="0">
                <a:solidFill>
                  <a:schemeClr val="accent6">
                    <a:lumMod val="50000"/>
                  </a:schemeClr>
                </a:solidFill>
                <a:latin typeface="Kristen ITC" panose="03050502040202030202" pitchFamily="66" charset="0"/>
              </a:rPr>
              <a:t>a population estimation of up to 1,000 in 1978.</a:t>
            </a:r>
          </a:p>
          <a:p>
            <a:r>
              <a:rPr lang="en-US" dirty="0">
                <a:solidFill>
                  <a:schemeClr val="accent6">
                    <a:lumMod val="50000"/>
                  </a:schemeClr>
                </a:solidFill>
                <a:latin typeface="Kristen ITC" panose="03050502040202030202" pitchFamily="66" charset="0"/>
              </a:rPr>
              <a:t> </a:t>
            </a:r>
            <a:endParaRPr lang="el-GR"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6431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5000" y="609600"/>
            <a:ext cx="10131425" cy="1456267"/>
          </a:xfrm>
        </p:spPr>
        <p:txBody>
          <a:bodyPr/>
          <a:lstStyle/>
          <a:p>
            <a:r>
              <a:rPr lang="el-GR" u="sng" dirty="0">
                <a:solidFill>
                  <a:schemeClr val="accent6">
                    <a:lumMod val="50000"/>
                  </a:schemeClr>
                </a:solidFill>
                <a:latin typeface="Kristen ITC" panose="03050502040202030202" pitchFamily="66" charset="0"/>
              </a:rPr>
              <a:t>4</a:t>
            </a:r>
            <a:r>
              <a:rPr lang="en-US" u="sng" dirty="0">
                <a:solidFill>
                  <a:schemeClr val="accent6">
                    <a:lumMod val="50000"/>
                  </a:schemeClr>
                </a:solidFill>
                <a:latin typeface="Kristen ITC" panose="03050502040202030202" pitchFamily="66" charset="0"/>
              </a:rPr>
              <a:t>.ASIAN ELEPHANTS</a:t>
            </a:r>
            <a:endParaRPr lang="el-GR" u="sng" dirty="0">
              <a:solidFill>
                <a:schemeClr val="accent6">
                  <a:lumMod val="50000"/>
                </a:schemeClr>
              </a:solidFill>
            </a:endParaRPr>
          </a:p>
        </p:txBody>
      </p:sp>
      <p:pic>
        <p:nvPicPr>
          <p:cNvPr id="4098" name="Picture 2" descr="Asian elephants. (Dreamsti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355" y="2038540"/>
            <a:ext cx="5519687" cy="366599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14067" y="2011213"/>
            <a:ext cx="3217333" cy="3693319"/>
          </a:xfrm>
          <a:prstGeom prst="rect">
            <a:avLst/>
          </a:prstGeom>
        </p:spPr>
        <p:txBody>
          <a:bodyPr wrap="square">
            <a:spAutoFit/>
          </a:bodyPr>
          <a:lstStyle/>
          <a:p>
            <a:r>
              <a:rPr lang="en-US" dirty="0">
                <a:solidFill>
                  <a:schemeClr val="accent6">
                    <a:lumMod val="50000"/>
                  </a:schemeClr>
                </a:solidFill>
                <a:latin typeface="Kristen ITC" panose="03050502040202030202" pitchFamily="66" charset="0"/>
              </a:rPr>
              <a:t>Asian elephants have been considered an endangered species since 1986,with fewer than 50,000 remaining in the wild.</a:t>
            </a:r>
          </a:p>
          <a:p>
            <a:r>
              <a:rPr lang="en-US" dirty="0">
                <a:solidFill>
                  <a:schemeClr val="accent6">
                    <a:lumMod val="50000"/>
                  </a:schemeClr>
                </a:solidFill>
                <a:latin typeface="Kristen ITC" panose="03050502040202030202" pitchFamily="66" charset="0"/>
              </a:rPr>
              <a:t>Fragmentation, deforestation and an increasing human population are destroying the elephants' habitat and decreasing the space available for them to live in.</a:t>
            </a:r>
            <a:endParaRPr lang="el-GR"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07674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a:solidFill>
                  <a:schemeClr val="accent6">
                    <a:lumMod val="50000"/>
                  </a:schemeClr>
                </a:solidFill>
                <a:latin typeface="Kristen ITC" panose="03050502040202030202" pitchFamily="66" charset="0"/>
              </a:rPr>
              <a:t>5</a:t>
            </a:r>
            <a:r>
              <a:rPr lang="en-US" u="sng" dirty="0">
                <a:solidFill>
                  <a:schemeClr val="accent6">
                    <a:lumMod val="50000"/>
                  </a:schemeClr>
                </a:solidFill>
                <a:latin typeface="Kristen ITC" panose="03050502040202030202" pitchFamily="66" charset="0"/>
              </a:rPr>
              <a:t>.</a:t>
            </a:r>
            <a:r>
              <a:rPr lang="en-US" u="sng" dirty="0" err="1">
                <a:solidFill>
                  <a:schemeClr val="accent6">
                    <a:lumMod val="50000"/>
                  </a:schemeClr>
                </a:solidFill>
                <a:latin typeface="Kristen ITC" panose="03050502040202030202" pitchFamily="66" charset="0"/>
              </a:rPr>
              <a:t>Monachus</a:t>
            </a:r>
            <a:r>
              <a:rPr lang="en-US" u="sng" dirty="0">
                <a:solidFill>
                  <a:schemeClr val="accent6">
                    <a:lumMod val="50000"/>
                  </a:schemeClr>
                </a:solidFill>
                <a:latin typeface="Kristen ITC" panose="03050502040202030202" pitchFamily="66" charset="0"/>
              </a:rPr>
              <a:t> </a:t>
            </a:r>
            <a:r>
              <a:rPr lang="en-US" u="sng" dirty="0" err="1">
                <a:solidFill>
                  <a:schemeClr val="accent6">
                    <a:lumMod val="50000"/>
                  </a:schemeClr>
                </a:solidFill>
                <a:latin typeface="Kristen ITC" panose="03050502040202030202" pitchFamily="66" charset="0"/>
              </a:rPr>
              <a:t>monachus</a:t>
            </a:r>
            <a:endParaRPr lang="el-GR" u="sng" dirty="0">
              <a:solidFill>
                <a:schemeClr val="accent6">
                  <a:lumMod val="50000"/>
                </a:schemeClr>
              </a:solidFill>
            </a:endParaRPr>
          </a:p>
        </p:txBody>
      </p:sp>
      <p:pic>
        <p:nvPicPr>
          <p:cNvPr id="5122" name="Picture 2" descr="ÎÏÎ¿ÏÎ­Î»ÎµÏÎ¼Î± ÎµÎ¹ÎºÏÎ½Î±Ï Î³Î¹Î± Monachus Monach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2243138"/>
            <a:ext cx="4866216" cy="364966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751513" y="2461104"/>
            <a:ext cx="4696354" cy="3139321"/>
          </a:xfrm>
          <a:prstGeom prst="rect">
            <a:avLst/>
          </a:prstGeom>
        </p:spPr>
        <p:txBody>
          <a:bodyPr wrap="square">
            <a:spAutoFit/>
          </a:bodyPr>
          <a:lstStyle/>
          <a:p>
            <a:r>
              <a:rPr lang="en-US" dirty="0">
                <a:solidFill>
                  <a:schemeClr val="accent6">
                    <a:lumMod val="50000"/>
                  </a:schemeClr>
                </a:solidFill>
                <a:latin typeface="Kristen ITC" panose="03050502040202030202" pitchFamily="66" charset="0"/>
              </a:rPr>
              <a:t>The </a:t>
            </a:r>
            <a:r>
              <a:rPr lang="en-US" b="1" dirty="0">
                <a:solidFill>
                  <a:schemeClr val="accent6">
                    <a:lumMod val="50000"/>
                  </a:schemeClr>
                </a:solidFill>
                <a:latin typeface="Kristen ITC" panose="03050502040202030202" pitchFamily="66" charset="0"/>
              </a:rPr>
              <a:t>Mediterranean monk seal</a:t>
            </a:r>
            <a:r>
              <a:rPr lang="en-US" dirty="0">
                <a:solidFill>
                  <a:schemeClr val="accent6">
                    <a:lumMod val="50000"/>
                  </a:schemeClr>
                </a:solidFill>
                <a:latin typeface="Kristen ITC" panose="03050502040202030202" pitchFamily="66" charset="0"/>
              </a:rPr>
              <a:t> (</a:t>
            </a:r>
            <a:r>
              <a:rPr lang="en-US" i="1" dirty="0" err="1">
                <a:solidFill>
                  <a:schemeClr val="accent6">
                    <a:lumMod val="50000"/>
                  </a:schemeClr>
                </a:solidFill>
                <a:latin typeface="Kristen ITC" panose="03050502040202030202" pitchFamily="66" charset="0"/>
              </a:rPr>
              <a:t>Monachus</a:t>
            </a:r>
            <a:r>
              <a:rPr lang="en-US" i="1" dirty="0">
                <a:solidFill>
                  <a:schemeClr val="accent6">
                    <a:lumMod val="50000"/>
                  </a:schemeClr>
                </a:solidFill>
                <a:latin typeface="Kristen ITC" panose="03050502040202030202" pitchFamily="66" charset="0"/>
              </a:rPr>
              <a:t> </a:t>
            </a:r>
            <a:r>
              <a:rPr lang="en-US" i="1" dirty="0" err="1">
                <a:solidFill>
                  <a:schemeClr val="accent6">
                    <a:lumMod val="50000"/>
                  </a:schemeClr>
                </a:solidFill>
                <a:latin typeface="Kristen ITC" panose="03050502040202030202" pitchFamily="66" charset="0"/>
              </a:rPr>
              <a:t>monachus</a:t>
            </a:r>
            <a:r>
              <a:rPr lang="en-US" dirty="0">
                <a:solidFill>
                  <a:schemeClr val="accent6">
                    <a:lumMod val="50000"/>
                  </a:schemeClr>
                </a:solidFill>
                <a:latin typeface="Kristen ITC" panose="03050502040202030202" pitchFamily="66" charset="0"/>
              </a:rPr>
              <a:t>) as of 2015, it is estimated that fewer than 700 individuals survive in three or four isolated subpopulations in the Mediterranean, (especially) in the </a:t>
            </a:r>
            <a:r>
              <a:rPr lang="en-US" u="sng" dirty="0">
                <a:solidFill>
                  <a:schemeClr val="accent6">
                    <a:lumMod val="50000"/>
                  </a:schemeClr>
                </a:solidFill>
                <a:latin typeface="Kristen ITC" panose="03050502040202030202" pitchFamily="66" charset="0"/>
              </a:rPr>
              <a:t>Aegean Sea</a:t>
            </a:r>
            <a:r>
              <a:rPr lang="en-US" dirty="0">
                <a:solidFill>
                  <a:schemeClr val="accent6">
                    <a:lumMod val="50000"/>
                  </a:schemeClr>
                </a:solidFill>
                <a:latin typeface="Kristen ITC" panose="03050502040202030202" pitchFamily="66" charset="0"/>
              </a:rPr>
              <a:t>, the archipelago of </a:t>
            </a:r>
            <a:r>
              <a:rPr lang="en-US" u="sng" dirty="0">
                <a:solidFill>
                  <a:schemeClr val="accent6">
                    <a:lumMod val="50000"/>
                  </a:schemeClr>
                </a:solidFill>
                <a:latin typeface="Kristen ITC" panose="03050502040202030202" pitchFamily="66" charset="0"/>
              </a:rPr>
              <a:t>Madeira</a:t>
            </a:r>
            <a:r>
              <a:rPr lang="en-US" dirty="0">
                <a:solidFill>
                  <a:schemeClr val="accent6">
                    <a:lumMod val="50000"/>
                  </a:schemeClr>
                </a:solidFill>
                <a:latin typeface="Kristen ITC" panose="03050502040202030202" pitchFamily="66" charset="0"/>
              </a:rPr>
              <a:t> and the Cabo Blanco, area in the northeastern Atlantic Ocean.</a:t>
            </a:r>
            <a:r>
              <a:rPr lang="en-US" baseline="30000" dirty="0">
                <a:solidFill>
                  <a:schemeClr val="accent6">
                    <a:lumMod val="50000"/>
                  </a:schemeClr>
                </a:solidFill>
                <a:latin typeface="Kristen ITC" panose="03050502040202030202" pitchFamily="66" charset="0"/>
              </a:rPr>
              <a:t> </a:t>
            </a:r>
            <a:r>
              <a:rPr lang="en-US" dirty="0">
                <a:solidFill>
                  <a:schemeClr val="accent6">
                    <a:lumMod val="50000"/>
                  </a:schemeClr>
                </a:solidFill>
                <a:latin typeface="Kristen ITC" panose="03050502040202030202" pitchFamily="66" charset="0"/>
              </a:rPr>
              <a:t> </a:t>
            </a:r>
          </a:p>
          <a:p>
            <a:r>
              <a:rPr lang="en-US" dirty="0">
                <a:solidFill>
                  <a:schemeClr val="accent6">
                    <a:lumMod val="50000"/>
                  </a:schemeClr>
                </a:solidFill>
                <a:latin typeface="Kristen ITC" panose="03050502040202030202" pitchFamily="66" charset="0"/>
              </a:rPr>
              <a:t>It is believed to be the world's rarest pinniped species.</a:t>
            </a:r>
            <a:endParaRPr lang="el-GR"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26269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3734" y="1858434"/>
            <a:ext cx="10131425" cy="3649133"/>
          </a:xfrm>
        </p:spPr>
        <p:txBody>
          <a:bodyPr>
            <a:normAutofit/>
          </a:bodyPr>
          <a:lstStyle/>
          <a:p>
            <a:pPr marL="0" indent="0">
              <a:buNone/>
            </a:pPr>
            <a:r>
              <a:rPr lang="en-US" sz="2800" dirty="0">
                <a:solidFill>
                  <a:schemeClr val="accent6">
                    <a:lumMod val="50000"/>
                  </a:schemeClr>
                </a:solidFill>
                <a:latin typeface="Kristen ITC" panose="03050502040202030202" pitchFamily="66" charset="0"/>
              </a:rPr>
              <a:t>These where 5 of the most endangered animals in the world and some of them in Greece but there are still a thousand more which need help, so we should try our best to protect them. Either from volunteering on animal organizations or from trying to keep our planet clean. </a:t>
            </a:r>
          </a:p>
          <a:p>
            <a:pPr marL="0" indent="0">
              <a:buNone/>
            </a:pPr>
            <a:r>
              <a:rPr lang="en-US" sz="2800" dirty="0"/>
              <a:t>  </a:t>
            </a:r>
            <a:endParaRPr lang="el-GR" sz="2800" dirty="0"/>
          </a:p>
        </p:txBody>
      </p:sp>
    </p:spTree>
    <p:extLst>
      <p:ext uri="{BB962C8B-B14F-4D97-AF65-F5344CB8AC3E}">
        <p14:creationId xmlns:p14="http://schemas.microsoft.com/office/powerpoint/2010/main" val="3365477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TM03457452[[fn=Ουράνιο]]</Template>
  <TotalTime>0</TotalTime>
  <Words>401</Words>
  <Application>Microsoft Office PowerPoint</Application>
  <PresentationFormat>Ευρεία οθόνη</PresentationFormat>
  <Paragraphs>20</Paragraphs>
  <Slides>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vt:i4>
      </vt:variant>
    </vt:vector>
  </HeadingPairs>
  <TitlesOfParts>
    <vt:vector size="15" baseType="lpstr">
      <vt:lpstr>Arial</vt:lpstr>
      <vt:lpstr>Berlin Sans FB Demi</vt:lpstr>
      <vt:lpstr>Bookman Old Style</vt:lpstr>
      <vt:lpstr>Calibri</vt:lpstr>
      <vt:lpstr>Calibri Light</vt:lpstr>
      <vt:lpstr>Kristen ITC</vt:lpstr>
      <vt:lpstr>Lucida Handwriting</vt:lpstr>
      <vt:lpstr>Ουράνιο</vt:lpstr>
      <vt:lpstr>endangered animals in the world and in our country</vt:lpstr>
      <vt:lpstr>1. Sea turtles</vt:lpstr>
      <vt:lpstr>2.GORILLAS</vt:lpstr>
      <vt:lpstr>3. tiger </vt:lpstr>
      <vt:lpstr>4.ASIAN ELEPHANTS</vt:lpstr>
      <vt:lpstr>5.Monachus monachus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 in the world and in our country</dc:title>
  <dc:creator>Valia</dc:creator>
  <cp:lastModifiedBy> </cp:lastModifiedBy>
  <cp:revision>10</cp:revision>
  <dcterms:created xsi:type="dcterms:W3CDTF">2019-04-13T10:01:58Z</dcterms:created>
  <dcterms:modified xsi:type="dcterms:W3CDTF">2019-12-04T15:41:03Z</dcterms:modified>
</cp:coreProperties>
</file>