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00732CD-8419-4AAF-8E87-CFFCCC071EFD}" type="datetimeFigureOut">
              <a:rPr lang="el-GR" smtClean="0"/>
              <a:t>4/12/2019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168809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00732CD-8419-4AAF-8E87-CFFCCC071EFD}" type="datetimeFigureOut">
              <a:rPr lang="el-GR" smtClean="0"/>
              <a:t>4/12/2019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32026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00732CD-8419-4AAF-8E87-CFFCCC071EFD}" type="datetimeFigureOut">
              <a:rPr lang="el-GR" smtClean="0"/>
              <a:t>4/12/2019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49809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a:t>Κάντε κλικ για να επεξεργαστείτε τον τίτλο υποδείγματος</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a:t>Στυλ κειμένου υποδείγματος</a:t>
            </a:r>
          </a:p>
        </p:txBody>
      </p:sp>
      <p:sp>
        <p:nvSpPr>
          <p:cNvPr id="2" name="Date Placeholder 1"/>
          <p:cNvSpPr>
            <a:spLocks noGrp="1"/>
          </p:cNvSpPr>
          <p:nvPr>
            <p:ph type="dt" sz="half" idx="10"/>
          </p:nvPr>
        </p:nvSpPr>
        <p:spPr/>
        <p:txBody>
          <a:bodyPr/>
          <a:lstStyle/>
          <a:p>
            <a:fld id="{900732CD-8419-4AAF-8E87-CFFCCC071EFD}" type="datetimeFigureOut">
              <a:rPr lang="el-GR" smtClean="0"/>
              <a:t>4/12/2019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2190851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00732CD-8419-4AAF-8E87-CFFCCC071EFD}" type="datetimeFigureOut">
              <a:rPr lang="el-GR" smtClean="0"/>
              <a:t>4/12/2019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133385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00732CD-8419-4AAF-8E87-CFFCCC071EFD}" type="datetimeFigureOut">
              <a:rPr lang="el-GR" smtClean="0"/>
              <a:t>4/12/2019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1484778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00732CD-8419-4AAF-8E87-CFFCCC071EFD}" type="datetimeFigureOut">
              <a:rPr lang="el-GR" smtClean="0"/>
              <a:t>4/12/2019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302468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00732CD-8419-4AAF-8E87-CFFCCC071EFD}" type="datetimeFigureOut">
              <a:rPr lang="el-GR" smtClean="0"/>
              <a:t>4/12/2019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329271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00732CD-8419-4AAF-8E87-CFFCCC071EFD}" type="datetimeFigureOut">
              <a:rPr lang="el-GR" smtClean="0"/>
              <a:t>4/12/2019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300106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00732CD-8419-4AAF-8E87-CFFCCC071EFD}" type="datetimeFigureOut">
              <a:rPr lang="el-GR" smtClean="0"/>
              <a:t>4/12/2019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64073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00732CD-8419-4AAF-8E87-CFFCCC071EFD}" type="datetimeFigureOut">
              <a:rPr lang="el-GR" smtClean="0"/>
              <a:t>4/12/2019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318730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732CD-8419-4AAF-8E87-CFFCCC071EFD}" type="datetimeFigureOut">
              <a:rPr lang="el-GR" smtClean="0"/>
              <a:t>4/12/2019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387326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00732CD-8419-4AAF-8E87-CFFCCC071EFD}" type="datetimeFigureOut">
              <a:rPr lang="el-GR" smtClean="0"/>
              <a:t>4/12/2019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1461691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885810" y="6041362"/>
            <a:ext cx="976879" cy="365125"/>
          </a:xfrm>
        </p:spPr>
        <p:txBody>
          <a:bodyPr/>
          <a:lstStyle/>
          <a:p>
            <a:fld id="{900732CD-8419-4AAF-8E87-CFFCCC071EFD}" type="datetimeFigureOut">
              <a:rPr lang="el-GR" smtClean="0"/>
              <a:t>4/12/2019</a:t>
            </a:fld>
            <a:endParaRPr lang="el-GR"/>
          </a:p>
        </p:txBody>
      </p:sp>
      <p:sp>
        <p:nvSpPr>
          <p:cNvPr id="6" name="Footer Placeholder 5"/>
          <p:cNvSpPr>
            <a:spLocks noGrp="1"/>
          </p:cNvSpPr>
          <p:nvPr>
            <p:ph type="ftr" sz="quarter" idx="11"/>
          </p:nvPr>
        </p:nvSpPr>
        <p:spPr>
          <a:xfrm>
            <a:off x="590396" y="6041362"/>
            <a:ext cx="3295413" cy="365125"/>
          </a:xfrm>
        </p:spPr>
        <p:txBody>
          <a:bodyPr/>
          <a:lstStyle/>
          <a:p>
            <a:endParaRPr lang="el-GR"/>
          </a:p>
        </p:txBody>
      </p:sp>
      <p:sp>
        <p:nvSpPr>
          <p:cNvPr id="7" name="Slide Number Placeholder 6"/>
          <p:cNvSpPr>
            <a:spLocks noGrp="1"/>
          </p:cNvSpPr>
          <p:nvPr>
            <p:ph type="sldNum" sz="quarter" idx="12"/>
          </p:nvPr>
        </p:nvSpPr>
        <p:spPr>
          <a:xfrm>
            <a:off x="4862689" y="5915888"/>
            <a:ext cx="1062155" cy="490599"/>
          </a:xfrm>
        </p:spPr>
        <p:txBody>
          <a:bodyPr/>
          <a:lstStyle/>
          <a:p>
            <a:fld id="{91326051-6A84-4F9F-B670-952516D14DC3}" type="slidenum">
              <a:rPr lang="el-GR" smtClean="0"/>
              <a:t>‹#›</a:t>
            </a:fld>
            <a:endParaRPr lang="el-GR"/>
          </a:p>
        </p:txBody>
      </p:sp>
    </p:spTree>
    <p:extLst>
      <p:ext uri="{BB962C8B-B14F-4D97-AF65-F5344CB8AC3E}">
        <p14:creationId xmlns:p14="http://schemas.microsoft.com/office/powerpoint/2010/main" val="1378040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l-G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900732CD-8419-4AAF-8E87-CFFCCC071EFD}" type="datetimeFigureOut">
              <a:rPr lang="el-GR" smtClean="0"/>
              <a:t>4/12/2019</a:t>
            </a:fld>
            <a:endParaRPr lang="el-G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91326051-6A84-4F9F-B670-952516D14DC3}" type="slidenum">
              <a:rPr lang="el-GR" smtClean="0"/>
              <a:t>‹#›</a:t>
            </a:fld>
            <a:endParaRPr lang="el-GR"/>
          </a:p>
        </p:txBody>
      </p:sp>
    </p:spTree>
    <p:extLst>
      <p:ext uri="{BB962C8B-B14F-4D97-AF65-F5344CB8AC3E}">
        <p14:creationId xmlns:p14="http://schemas.microsoft.com/office/powerpoint/2010/main" val="26131689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63CA8E-EC85-402C-B465-56E9AF2CC5CC}"/>
              </a:ext>
            </a:extLst>
          </p:cNvPr>
          <p:cNvSpPr>
            <a:spLocks noGrp="1"/>
          </p:cNvSpPr>
          <p:nvPr>
            <p:ph type="ctrTitle"/>
          </p:nvPr>
        </p:nvSpPr>
        <p:spPr/>
        <p:txBody>
          <a:bodyPr>
            <a:normAutofit/>
          </a:bodyPr>
          <a:lstStyle/>
          <a:p>
            <a:r>
              <a:rPr lang="en-US" dirty="0" err="1"/>
              <a:t>Endagered</a:t>
            </a:r>
            <a:r>
              <a:rPr lang="en-US" dirty="0"/>
              <a:t> plants and animals due to climate change</a:t>
            </a:r>
            <a:endParaRPr lang="el-GR" dirty="0"/>
          </a:p>
        </p:txBody>
      </p:sp>
      <p:sp>
        <p:nvSpPr>
          <p:cNvPr id="3" name="Υπότιτλος 2">
            <a:extLst>
              <a:ext uri="{FF2B5EF4-FFF2-40B4-BE49-F238E27FC236}">
                <a16:creationId xmlns:a16="http://schemas.microsoft.com/office/drawing/2014/main" id="{50916801-AEB7-489A-BBCB-790B939732A1}"/>
              </a:ext>
            </a:extLst>
          </p:cNvPr>
          <p:cNvSpPr>
            <a:spLocks noGrp="1"/>
          </p:cNvSpPr>
          <p:nvPr>
            <p:ph type="subTitle" idx="1"/>
          </p:nvPr>
        </p:nvSpPr>
        <p:spPr/>
        <p:txBody>
          <a:bodyPr/>
          <a:lstStyle/>
          <a:p>
            <a:r>
              <a:rPr lang="en-US" dirty="0"/>
              <a:t>By Vasiliki </a:t>
            </a:r>
            <a:r>
              <a:rPr lang="en-US" dirty="0" err="1"/>
              <a:t>Kokkoliadi</a:t>
            </a:r>
            <a:endParaRPr lang="el-GR" dirty="0"/>
          </a:p>
        </p:txBody>
      </p:sp>
    </p:spTree>
    <p:extLst>
      <p:ext uri="{BB962C8B-B14F-4D97-AF65-F5344CB8AC3E}">
        <p14:creationId xmlns:p14="http://schemas.microsoft.com/office/powerpoint/2010/main" val="324138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35686D-5BF2-4F8B-9C08-D7ACAD2507DD}"/>
              </a:ext>
            </a:extLst>
          </p:cNvPr>
          <p:cNvSpPr>
            <a:spLocks noGrp="1"/>
          </p:cNvSpPr>
          <p:nvPr>
            <p:ph type="title"/>
          </p:nvPr>
        </p:nvSpPr>
        <p:spPr/>
        <p:txBody>
          <a:bodyPr/>
          <a:lstStyle/>
          <a:p>
            <a:r>
              <a:rPr lang="en-US" dirty="0" err="1"/>
              <a:t>Amerikan</a:t>
            </a:r>
            <a:r>
              <a:rPr lang="en-US" dirty="0"/>
              <a:t> </a:t>
            </a:r>
            <a:r>
              <a:rPr lang="en-US" dirty="0" err="1"/>
              <a:t>Pika</a:t>
            </a:r>
            <a:r>
              <a:rPr lang="en-US" dirty="0"/>
              <a:t> </a:t>
            </a:r>
            <a:endParaRPr lang="el-GR" dirty="0"/>
          </a:p>
        </p:txBody>
      </p:sp>
      <p:sp>
        <p:nvSpPr>
          <p:cNvPr id="3" name="Θέση περιεχομένου 2">
            <a:extLst>
              <a:ext uri="{FF2B5EF4-FFF2-40B4-BE49-F238E27FC236}">
                <a16:creationId xmlns:a16="http://schemas.microsoft.com/office/drawing/2014/main" id="{5E278A4B-92B4-427E-8DB3-3D705CF493C3}"/>
              </a:ext>
            </a:extLst>
          </p:cNvPr>
          <p:cNvSpPr>
            <a:spLocks noGrp="1"/>
          </p:cNvSpPr>
          <p:nvPr>
            <p:ph idx="1"/>
          </p:nvPr>
        </p:nvSpPr>
        <p:spPr>
          <a:xfrm>
            <a:off x="818712" y="2222288"/>
            <a:ext cx="10554574" cy="1998020"/>
          </a:xfrm>
        </p:spPr>
        <p:txBody>
          <a:bodyPr/>
          <a:lstStyle/>
          <a:p>
            <a:pPr marL="0" indent="0" algn="ctr">
              <a:buNone/>
            </a:pPr>
            <a:r>
              <a:rPr lang="en-US" dirty="0"/>
              <a:t>Close relatives of rabbits and hares, </a:t>
            </a:r>
            <a:r>
              <a:rPr lang="en-US" dirty="0" err="1"/>
              <a:t>Pikas</a:t>
            </a:r>
            <a:r>
              <a:rPr lang="en-US" dirty="0"/>
              <a:t> are adapted to cold alpine conditions and are very intolerant of high temperatures. The American </a:t>
            </a:r>
            <a:r>
              <a:rPr lang="en-US" dirty="0" err="1"/>
              <a:t>Pika</a:t>
            </a:r>
            <a:r>
              <a:rPr lang="en-US" dirty="0"/>
              <a:t> (</a:t>
            </a:r>
            <a:r>
              <a:rPr lang="en-US" i="1" dirty="0"/>
              <a:t>Ochotona Princeps</a:t>
            </a:r>
            <a:r>
              <a:rPr lang="en-US" dirty="0"/>
              <a:t>) has been retreating upslope to escape rising temperatures and it is feared the species will eventually have nowhere left to go. In some locations, American </a:t>
            </a:r>
            <a:r>
              <a:rPr lang="en-US" dirty="0" err="1"/>
              <a:t>Pika</a:t>
            </a:r>
            <a:r>
              <a:rPr lang="en-US" dirty="0"/>
              <a:t> populations have already entirely disappeared. Other </a:t>
            </a:r>
            <a:r>
              <a:rPr lang="en-US" dirty="0" err="1"/>
              <a:t>Pika</a:t>
            </a:r>
            <a:r>
              <a:rPr lang="en-US" dirty="0"/>
              <a:t> species native to Eastern Europe and Asia are facing the same dire fate.</a:t>
            </a:r>
            <a:endParaRPr lang="el-GR" dirty="0"/>
          </a:p>
        </p:txBody>
      </p:sp>
      <p:pic>
        <p:nvPicPr>
          <p:cNvPr id="4" name="Εικόνα 3">
            <a:extLst>
              <a:ext uri="{FF2B5EF4-FFF2-40B4-BE49-F238E27FC236}">
                <a16:creationId xmlns:a16="http://schemas.microsoft.com/office/drawing/2014/main" id="{D374F1E5-0813-45A2-9630-359237A19EA7}"/>
              </a:ext>
            </a:extLst>
          </p:cNvPr>
          <p:cNvPicPr>
            <a:picLocks noChangeAspect="1"/>
          </p:cNvPicPr>
          <p:nvPr/>
        </p:nvPicPr>
        <p:blipFill>
          <a:blip r:embed="rId2"/>
          <a:stretch>
            <a:fillRect/>
          </a:stretch>
        </p:blipFill>
        <p:spPr>
          <a:xfrm>
            <a:off x="7080153" y="3854548"/>
            <a:ext cx="4953000" cy="2764302"/>
          </a:xfrm>
          <a:prstGeom prst="rect">
            <a:avLst/>
          </a:prstGeom>
        </p:spPr>
      </p:pic>
      <p:pic>
        <p:nvPicPr>
          <p:cNvPr id="5" name="Εικόνα 4">
            <a:extLst>
              <a:ext uri="{FF2B5EF4-FFF2-40B4-BE49-F238E27FC236}">
                <a16:creationId xmlns:a16="http://schemas.microsoft.com/office/drawing/2014/main" id="{97F97E28-F28A-417A-99CC-33EF8D1B7805}"/>
              </a:ext>
            </a:extLst>
          </p:cNvPr>
          <p:cNvPicPr>
            <a:picLocks noChangeAspect="1"/>
          </p:cNvPicPr>
          <p:nvPr/>
        </p:nvPicPr>
        <p:blipFill>
          <a:blip r:embed="rId3"/>
          <a:stretch>
            <a:fillRect/>
          </a:stretch>
        </p:blipFill>
        <p:spPr>
          <a:xfrm>
            <a:off x="3850297" y="4009292"/>
            <a:ext cx="2929598" cy="2609558"/>
          </a:xfrm>
          <a:prstGeom prst="rect">
            <a:avLst/>
          </a:prstGeom>
        </p:spPr>
      </p:pic>
      <p:pic>
        <p:nvPicPr>
          <p:cNvPr id="6" name="Εικόνα 5">
            <a:extLst>
              <a:ext uri="{FF2B5EF4-FFF2-40B4-BE49-F238E27FC236}">
                <a16:creationId xmlns:a16="http://schemas.microsoft.com/office/drawing/2014/main" id="{C8C94C79-A6D2-4449-BF7D-18A8A93DCD01}"/>
              </a:ext>
            </a:extLst>
          </p:cNvPr>
          <p:cNvPicPr>
            <a:picLocks noChangeAspect="1"/>
          </p:cNvPicPr>
          <p:nvPr/>
        </p:nvPicPr>
        <p:blipFill>
          <a:blip r:embed="rId4"/>
          <a:stretch>
            <a:fillRect/>
          </a:stretch>
        </p:blipFill>
        <p:spPr>
          <a:xfrm>
            <a:off x="158845" y="4220308"/>
            <a:ext cx="3371017" cy="2243259"/>
          </a:xfrm>
          <a:prstGeom prst="rect">
            <a:avLst/>
          </a:prstGeom>
        </p:spPr>
      </p:pic>
    </p:spTree>
    <p:extLst>
      <p:ext uri="{BB962C8B-B14F-4D97-AF65-F5344CB8AC3E}">
        <p14:creationId xmlns:p14="http://schemas.microsoft.com/office/powerpoint/2010/main" val="8517992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heel(1)">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FEBFF9-344D-4CBE-8272-E7F78A2602F6}"/>
              </a:ext>
            </a:extLst>
          </p:cNvPr>
          <p:cNvSpPr>
            <a:spLocks noGrp="1"/>
          </p:cNvSpPr>
          <p:nvPr>
            <p:ph type="title"/>
          </p:nvPr>
        </p:nvSpPr>
        <p:spPr>
          <a:xfrm>
            <a:off x="810001" y="360102"/>
            <a:ext cx="10571998" cy="970450"/>
          </a:xfrm>
        </p:spPr>
        <p:txBody>
          <a:bodyPr/>
          <a:lstStyle/>
          <a:p>
            <a:r>
              <a:rPr lang="en-US" dirty="0"/>
              <a:t>Ringed Seal</a:t>
            </a:r>
            <a:endParaRPr lang="el-GR" dirty="0"/>
          </a:p>
        </p:txBody>
      </p:sp>
      <p:sp>
        <p:nvSpPr>
          <p:cNvPr id="3" name="Θέση περιεχομένου 2">
            <a:extLst>
              <a:ext uri="{FF2B5EF4-FFF2-40B4-BE49-F238E27FC236}">
                <a16:creationId xmlns:a16="http://schemas.microsoft.com/office/drawing/2014/main" id="{A071D7A9-0267-4A70-B16C-72CE55A764FF}"/>
              </a:ext>
            </a:extLst>
          </p:cNvPr>
          <p:cNvSpPr>
            <a:spLocks noGrp="1"/>
          </p:cNvSpPr>
          <p:nvPr>
            <p:ph idx="1"/>
          </p:nvPr>
        </p:nvSpPr>
        <p:spPr>
          <a:xfrm>
            <a:off x="818712" y="2222287"/>
            <a:ext cx="10554574" cy="1983953"/>
          </a:xfrm>
        </p:spPr>
        <p:txBody>
          <a:bodyPr/>
          <a:lstStyle/>
          <a:p>
            <a:pPr marL="0" indent="0" algn="ctr">
              <a:buNone/>
            </a:pPr>
            <a:r>
              <a:rPr lang="en-US" dirty="0"/>
              <a:t>Ringed Seals (</a:t>
            </a:r>
            <a:r>
              <a:rPr lang="en-US" i="1" dirty="0" err="1"/>
              <a:t>Pusa</a:t>
            </a:r>
            <a:r>
              <a:rPr lang="en-US" i="1" dirty="0"/>
              <a:t> </a:t>
            </a:r>
            <a:r>
              <a:rPr lang="en-US" i="1" dirty="0" err="1"/>
              <a:t>Hispida</a:t>
            </a:r>
            <a:r>
              <a:rPr lang="en-US" dirty="0"/>
              <a:t>), polar bears’ </a:t>
            </a:r>
            <a:r>
              <a:rPr lang="en-US" dirty="0" err="1"/>
              <a:t>favourite</a:t>
            </a:r>
            <a:r>
              <a:rPr lang="en-US" dirty="0"/>
              <a:t> prey, are highly dependent on Arctic sea ice and almost never come onto land. Warming spring temperatures and early sea ice breakup are causing nursing pups to be prematurely separated from their mothers. Additionally, warmer ocean temperatures are likely to boost seal parasite populations and the forced migration of seals to more stable ice habitats will facilitate the spread of disease.</a:t>
            </a:r>
            <a:endParaRPr lang="el-GR" dirty="0"/>
          </a:p>
        </p:txBody>
      </p:sp>
      <p:pic>
        <p:nvPicPr>
          <p:cNvPr id="4" name="Εικόνα 3">
            <a:extLst>
              <a:ext uri="{FF2B5EF4-FFF2-40B4-BE49-F238E27FC236}">
                <a16:creationId xmlns:a16="http://schemas.microsoft.com/office/drawing/2014/main" id="{3E77CDFD-C38D-423C-936B-74A92C2730AA}"/>
              </a:ext>
            </a:extLst>
          </p:cNvPr>
          <p:cNvPicPr>
            <a:picLocks noChangeAspect="1"/>
          </p:cNvPicPr>
          <p:nvPr/>
        </p:nvPicPr>
        <p:blipFill>
          <a:blip r:embed="rId2"/>
          <a:stretch>
            <a:fillRect/>
          </a:stretch>
        </p:blipFill>
        <p:spPr>
          <a:xfrm>
            <a:off x="6925408" y="4000500"/>
            <a:ext cx="4953000" cy="2857500"/>
          </a:xfrm>
          <a:prstGeom prst="rect">
            <a:avLst/>
          </a:prstGeom>
        </p:spPr>
      </p:pic>
      <p:pic>
        <p:nvPicPr>
          <p:cNvPr id="5" name="Εικόνα 4">
            <a:extLst>
              <a:ext uri="{FF2B5EF4-FFF2-40B4-BE49-F238E27FC236}">
                <a16:creationId xmlns:a16="http://schemas.microsoft.com/office/drawing/2014/main" id="{4BF841A8-C4EF-4BB4-8147-A8FCF993E8E7}"/>
              </a:ext>
            </a:extLst>
          </p:cNvPr>
          <p:cNvPicPr>
            <a:picLocks noChangeAspect="1"/>
          </p:cNvPicPr>
          <p:nvPr/>
        </p:nvPicPr>
        <p:blipFill>
          <a:blip r:embed="rId3"/>
          <a:stretch>
            <a:fillRect/>
          </a:stretch>
        </p:blipFill>
        <p:spPr>
          <a:xfrm>
            <a:off x="1112979" y="4000500"/>
            <a:ext cx="3632902" cy="2857500"/>
          </a:xfrm>
          <a:prstGeom prst="rect">
            <a:avLst/>
          </a:prstGeom>
        </p:spPr>
      </p:pic>
    </p:spTree>
    <p:extLst>
      <p:ext uri="{BB962C8B-B14F-4D97-AF65-F5344CB8AC3E}">
        <p14:creationId xmlns:p14="http://schemas.microsoft.com/office/powerpoint/2010/main" val="3328810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0E6DC2-9807-481E-9F67-9DE0F54BBEA4}"/>
              </a:ext>
            </a:extLst>
          </p:cNvPr>
          <p:cNvSpPr>
            <a:spLocks noGrp="1"/>
          </p:cNvSpPr>
          <p:nvPr>
            <p:ph type="title"/>
          </p:nvPr>
        </p:nvSpPr>
        <p:spPr/>
        <p:txBody>
          <a:bodyPr/>
          <a:lstStyle/>
          <a:p>
            <a:r>
              <a:rPr lang="en-US" dirty="0"/>
              <a:t>Lobelia </a:t>
            </a:r>
            <a:r>
              <a:rPr lang="en-US" dirty="0" err="1"/>
              <a:t>Rhynchopetalum</a:t>
            </a:r>
            <a:endParaRPr lang="el-GR" dirty="0"/>
          </a:p>
        </p:txBody>
      </p:sp>
      <p:sp>
        <p:nvSpPr>
          <p:cNvPr id="3" name="Θέση περιεχομένου 2">
            <a:extLst>
              <a:ext uri="{FF2B5EF4-FFF2-40B4-BE49-F238E27FC236}">
                <a16:creationId xmlns:a16="http://schemas.microsoft.com/office/drawing/2014/main" id="{5F8F5848-88F4-47EF-A82F-F58F1B1F3F18}"/>
              </a:ext>
            </a:extLst>
          </p:cNvPr>
          <p:cNvSpPr>
            <a:spLocks noGrp="1"/>
          </p:cNvSpPr>
          <p:nvPr>
            <p:ph idx="1"/>
          </p:nvPr>
        </p:nvSpPr>
        <p:spPr>
          <a:xfrm>
            <a:off x="692103" y="2124222"/>
            <a:ext cx="10554574" cy="1103918"/>
          </a:xfrm>
        </p:spPr>
        <p:txBody>
          <a:bodyPr/>
          <a:lstStyle/>
          <a:p>
            <a:pPr marL="0" indent="0">
              <a:buNone/>
            </a:pPr>
            <a:r>
              <a:rPr lang="en-US" dirty="0"/>
              <a:t>Lobelia </a:t>
            </a:r>
            <a:r>
              <a:rPr lang="en-US" dirty="0" err="1"/>
              <a:t>rhynchopetalum</a:t>
            </a:r>
            <a:r>
              <a:rPr lang="en-US" dirty="0"/>
              <a:t>, the giant lobelia, is a plant endemic to Ethiopia. Its habitat is the Afroalpine climate of the </a:t>
            </a:r>
            <a:r>
              <a:rPr lang="en-US" dirty="0" err="1"/>
              <a:t>Semien</a:t>
            </a:r>
            <a:r>
              <a:rPr lang="en-US" dirty="0"/>
              <a:t> Mountains and Bale Mountains National Park. Recent study show that it is under a threat of climate change.</a:t>
            </a:r>
            <a:endParaRPr lang="el-GR" dirty="0"/>
          </a:p>
        </p:txBody>
      </p:sp>
      <p:pic>
        <p:nvPicPr>
          <p:cNvPr id="5" name="Εικόνα 4">
            <a:extLst>
              <a:ext uri="{FF2B5EF4-FFF2-40B4-BE49-F238E27FC236}">
                <a16:creationId xmlns:a16="http://schemas.microsoft.com/office/drawing/2014/main" id="{06CD5F94-B455-4E3C-AD34-9B61C1C21062}"/>
              </a:ext>
            </a:extLst>
          </p:cNvPr>
          <p:cNvPicPr>
            <a:picLocks noChangeAspect="1"/>
          </p:cNvPicPr>
          <p:nvPr/>
        </p:nvPicPr>
        <p:blipFill>
          <a:blip r:embed="rId2"/>
          <a:stretch>
            <a:fillRect/>
          </a:stretch>
        </p:blipFill>
        <p:spPr>
          <a:xfrm>
            <a:off x="435428" y="3110737"/>
            <a:ext cx="4847771" cy="3631149"/>
          </a:xfrm>
          <a:prstGeom prst="rect">
            <a:avLst/>
          </a:prstGeom>
        </p:spPr>
      </p:pic>
      <p:pic>
        <p:nvPicPr>
          <p:cNvPr id="6" name="Εικόνα 5">
            <a:extLst>
              <a:ext uri="{FF2B5EF4-FFF2-40B4-BE49-F238E27FC236}">
                <a16:creationId xmlns:a16="http://schemas.microsoft.com/office/drawing/2014/main" id="{A8898A95-7137-4753-B6FF-A04401AF93E9}"/>
              </a:ext>
            </a:extLst>
          </p:cNvPr>
          <p:cNvPicPr>
            <a:picLocks noChangeAspect="1"/>
          </p:cNvPicPr>
          <p:nvPr/>
        </p:nvPicPr>
        <p:blipFill>
          <a:blip r:embed="rId3"/>
          <a:stretch>
            <a:fillRect/>
          </a:stretch>
        </p:blipFill>
        <p:spPr>
          <a:xfrm>
            <a:off x="6025241" y="3110736"/>
            <a:ext cx="5474656" cy="3631149"/>
          </a:xfrm>
          <a:prstGeom prst="rect">
            <a:avLst/>
          </a:prstGeom>
        </p:spPr>
      </p:pic>
    </p:spTree>
    <p:extLst>
      <p:ext uri="{BB962C8B-B14F-4D97-AF65-F5344CB8AC3E}">
        <p14:creationId xmlns:p14="http://schemas.microsoft.com/office/powerpoint/2010/main" val="281489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2DEC43-C4F3-4BA6-9AB7-87E68DDA6CBE}"/>
              </a:ext>
            </a:extLst>
          </p:cNvPr>
          <p:cNvSpPr>
            <a:spLocks noGrp="1"/>
          </p:cNvSpPr>
          <p:nvPr>
            <p:ph type="title"/>
          </p:nvPr>
        </p:nvSpPr>
        <p:spPr/>
        <p:txBody>
          <a:bodyPr/>
          <a:lstStyle/>
          <a:p>
            <a:r>
              <a:rPr lang="en-US" dirty="0" err="1"/>
              <a:t>Rhizanthella</a:t>
            </a:r>
            <a:r>
              <a:rPr lang="en-US" dirty="0"/>
              <a:t> </a:t>
            </a:r>
            <a:r>
              <a:rPr lang="en-US" dirty="0" err="1"/>
              <a:t>Gardneri</a:t>
            </a:r>
            <a:endParaRPr lang="el-GR" dirty="0"/>
          </a:p>
        </p:txBody>
      </p:sp>
      <p:sp>
        <p:nvSpPr>
          <p:cNvPr id="3" name="Θέση περιεχομένου 2">
            <a:extLst>
              <a:ext uri="{FF2B5EF4-FFF2-40B4-BE49-F238E27FC236}">
                <a16:creationId xmlns:a16="http://schemas.microsoft.com/office/drawing/2014/main" id="{D6249249-8127-463C-B5FD-934777CE5B3E}"/>
              </a:ext>
            </a:extLst>
          </p:cNvPr>
          <p:cNvSpPr>
            <a:spLocks noGrp="1"/>
          </p:cNvSpPr>
          <p:nvPr>
            <p:ph idx="1"/>
          </p:nvPr>
        </p:nvSpPr>
        <p:spPr>
          <a:xfrm>
            <a:off x="818712" y="2222288"/>
            <a:ext cx="10554574" cy="2088456"/>
          </a:xfrm>
        </p:spPr>
        <p:txBody>
          <a:bodyPr/>
          <a:lstStyle/>
          <a:p>
            <a:pPr marL="0" indent="0">
              <a:buNone/>
            </a:pPr>
            <a:r>
              <a:rPr lang="en-US" dirty="0" err="1"/>
              <a:t>Rhizanthella</a:t>
            </a:r>
            <a:r>
              <a:rPr lang="en-US" dirty="0"/>
              <a:t> </a:t>
            </a:r>
            <a:r>
              <a:rPr lang="en-US" dirty="0" err="1"/>
              <a:t>gardneri</a:t>
            </a:r>
            <a:r>
              <a:rPr lang="en-US" dirty="0"/>
              <a:t> is a cute, quirky and critically endangered orchid that lives all its life underground. It even blooms underground, making it virtually unique amongst plants. Last year, using radioactive tracers, scientists showed that the orchid gets all its nutrients by parasitizing fungi associated with the roots of broom bush, a woody shrub of the Western Australia outback. Now, with less than 50 individuals left in the wild, scientists have made a timely and remarkable discovery about its genome.</a:t>
            </a:r>
            <a:endParaRPr lang="el-GR" dirty="0"/>
          </a:p>
        </p:txBody>
      </p:sp>
      <p:pic>
        <p:nvPicPr>
          <p:cNvPr id="4" name="Εικόνα 3">
            <a:extLst>
              <a:ext uri="{FF2B5EF4-FFF2-40B4-BE49-F238E27FC236}">
                <a16:creationId xmlns:a16="http://schemas.microsoft.com/office/drawing/2014/main" id="{4E7384D0-00AC-4AD9-9430-8555A4AA220A}"/>
              </a:ext>
            </a:extLst>
          </p:cNvPr>
          <p:cNvPicPr>
            <a:picLocks noChangeAspect="1"/>
          </p:cNvPicPr>
          <p:nvPr/>
        </p:nvPicPr>
        <p:blipFill>
          <a:blip r:embed="rId2"/>
          <a:stretch>
            <a:fillRect/>
          </a:stretch>
        </p:blipFill>
        <p:spPr>
          <a:xfrm>
            <a:off x="8374743" y="4145115"/>
            <a:ext cx="2854778" cy="2265697"/>
          </a:xfrm>
          <a:prstGeom prst="rect">
            <a:avLst/>
          </a:prstGeom>
        </p:spPr>
      </p:pic>
      <p:pic>
        <p:nvPicPr>
          <p:cNvPr id="5" name="Εικόνα 4">
            <a:extLst>
              <a:ext uri="{FF2B5EF4-FFF2-40B4-BE49-F238E27FC236}">
                <a16:creationId xmlns:a16="http://schemas.microsoft.com/office/drawing/2014/main" id="{9C526028-8E7E-4E91-946E-42D83721B636}"/>
              </a:ext>
            </a:extLst>
          </p:cNvPr>
          <p:cNvPicPr>
            <a:picLocks noChangeAspect="1"/>
          </p:cNvPicPr>
          <p:nvPr/>
        </p:nvPicPr>
        <p:blipFill>
          <a:blip r:embed="rId3"/>
          <a:stretch>
            <a:fillRect/>
          </a:stretch>
        </p:blipFill>
        <p:spPr>
          <a:xfrm>
            <a:off x="4901292" y="4160628"/>
            <a:ext cx="2389414" cy="2400300"/>
          </a:xfrm>
          <a:prstGeom prst="rect">
            <a:avLst/>
          </a:prstGeom>
        </p:spPr>
      </p:pic>
      <p:pic>
        <p:nvPicPr>
          <p:cNvPr id="6" name="Εικόνα 5">
            <a:extLst>
              <a:ext uri="{FF2B5EF4-FFF2-40B4-BE49-F238E27FC236}">
                <a16:creationId xmlns:a16="http://schemas.microsoft.com/office/drawing/2014/main" id="{5D8A3437-DD34-484E-BE4A-0B3F2E7A3636}"/>
              </a:ext>
            </a:extLst>
          </p:cNvPr>
          <p:cNvPicPr>
            <a:picLocks noChangeAspect="1"/>
          </p:cNvPicPr>
          <p:nvPr/>
        </p:nvPicPr>
        <p:blipFill>
          <a:blip r:embed="rId4"/>
          <a:stretch>
            <a:fillRect/>
          </a:stretch>
        </p:blipFill>
        <p:spPr>
          <a:xfrm>
            <a:off x="962479" y="4160628"/>
            <a:ext cx="3207709" cy="2250184"/>
          </a:xfrm>
          <a:prstGeom prst="rect">
            <a:avLst/>
          </a:prstGeom>
        </p:spPr>
      </p:pic>
    </p:spTree>
    <p:extLst>
      <p:ext uri="{BB962C8B-B14F-4D97-AF65-F5344CB8AC3E}">
        <p14:creationId xmlns:p14="http://schemas.microsoft.com/office/powerpoint/2010/main" val="1006082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ox(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A721BC-FE6B-4498-89D7-32C3A9D7A5BD}"/>
              </a:ext>
            </a:extLst>
          </p:cNvPr>
          <p:cNvSpPr>
            <a:spLocks noGrp="1"/>
          </p:cNvSpPr>
          <p:nvPr>
            <p:ph type="title"/>
          </p:nvPr>
        </p:nvSpPr>
        <p:spPr>
          <a:xfrm>
            <a:off x="810000" y="304800"/>
            <a:ext cx="10561418" cy="2931886"/>
          </a:xfrm>
        </p:spPr>
        <p:txBody>
          <a:bodyPr/>
          <a:lstStyle/>
          <a:p>
            <a:r>
              <a:rPr lang="en-US" dirty="0" err="1"/>
              <a:t>Finally,save</a:t>
            </a:r>
            <a:r>
              <a:rPr lang="en-US" dirty="0"/>
              <a:t> those poor and </a:t>
            </a:r>
            <a:r>
              <a:rPr lang="en-US" dirty="0" err="1"/>
              <a:t>beaytiful</a:t>
            </a:r>
            <a:r>
              <a:rPr lang="en-US" dirty="0"/>
              <a:t> plants and animals because they are not responsible for anything</a:t>
            </a:r>
            <a:endParaRPr lang="el-GR" dirty="0"/>
          </a:p>
        </p:txBody>
      </p:sp>
      <p:sp>
        <p:nvSpPr>
          <p:cNvPr id="3" name="Θέση κειμένου 2">
            <a:extLst>
              <a:ext uri="{FF2B5EF4-FFF2-40B4-BE49-F238E27FC236}">
                <a16:creationId xmlns:a16="http://schemas.microsoft.com/office/drawing/2014/main" id="{DB54DA97-3181-49D9-99E6-910DD911FA8D}"/>
              </a:ext>
            </a:extLst>
          </p:cNvPr>
          <p:cNvSpPr>
            <a:spLocks noGrp="1"/>
          </p:cNvSpPr>
          <p:nvPr>
            <p:ph type="body" idx="1"/>
          </p:nvPr>
        </p:nvSpPr>
        <p:spPr>
          <a:xfrm>
            <a:off x="1027714" y="5007429"/>
            <a:ext cx="10561418" cy="1545771"/>
          </a:xfrm>
        </p:spPr>
        <p:txBody>
          <a:bodyPr/>
          <a:lstStyle/>
          <a:p>
            <a:pPr algn="ctr"/>
            <a:r>
              <a:rPr lang="en-US" sz="5400" dirty="0"/>
              <a:t>Thanks for watching</a:t>
            </a:r>
            <a:endParaRPr lang="el-GR" sz="5400" dirty="0"/>
          </a:p>
        </p:txBody>
      </p:sp>
    </p:spTree>
    <p:extLst>
      <p:ext uri="{BB962C8B-B14F-4D97-AF65-F5344CB8AC3E}">
        <p14:creationId xmlns:p14="http://schemas.microsoft.com/office/powerpoint/2010/main" val="2843252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451B52-B901-421C-9376-E487A7594855}"/>
              </a:ext>
            </a:extLst>
          </p:cNvPr>
          <p:cNvSpPr>
            <a:spLocks noGrp="1"/>
          </p:cNvSpPr>
          <p:nvPr>
            <p:ph type="title"/>
          </p:nvPr>
        </p:nvSpPr>
        <p:spPr>
          <a:xfrm>
            <a:off x="940628" y="1654629"/>
            <a:ext cx="10561418" cy="1509486"/>
          </a:xfrm>
        </p:spPr>
        <p:txBody>
          <a:bodyPr/>
          <a:lstStyle/>
          <a:p>
            <a:pPr algn="ctr"/>
            <a:r>
              <a:rPr lang="en-US" sz="9600" dirty="0"/>
              <a:t>The end </a:t>
            </a:r>
            <a:endParaRPr lang="el-GR" sz="9600" dirty="0"/>
          </a:p>
        </p:txBody>
      </p:sp>
      <p:sp>
        <p:nvSpPr>
          <p:cNvPr id="3" name="Θέση κειμένου 2">
            <a:extLst>
              <a:ext uri="{FF2B5EF4-FFF2-40B4-BE49-F238E27FC236}">
                <a16:creationId xmlns:a16="http://schemas.microsoft.com/office/drawing/2014/main" id="{9937E85A-B52C-4D6E-BD5B-EE55584D2AB4}"/>
              </a:ext>
            </a:extLst>
          </p:cNvPr>
          <p:cNvSpPr>
            <a:spLocks noGrp="1"/>
          </p:cNvSpPr>
          <p:nvPr>
            <p:ph type="body" idx="1"/>
          </p:nvPr>
        </p:nvSpPr>
        <p:spPr>
          <a:xfrm>
            <a:off x="810000" y="4963887"/>
            <a:ext cx="10561418" cy="1785256"/>
          </a:xfrm>
        </p:spPr>
        <p:txBody>
          <a:bodyPr/>
          <a:lstStyle/>
          <a:p>
            <a:pPr algn="ctr"/>
            <a:r>
              <a:rPr lang="en-US" sz="4400" dirty="0"/>
              <a:t>Erasmus 2019-2020</a:t>
            </a:r>
            <a:endParaRPr lang="el-GR" sz="4400" dirty="0"/>
          </a:p>
        </p:txBody>
      </p:sp>
    </p:spTree>
    <p:extLst>
      <p:ext uri="{BB962C8B-B14F-4D97-AF65-F5344CB8AC3E}">
        <p14:creationId xmlns:p14="http://schemas.microsoft.com/office/powerpoint/2010/main" val="752857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ξιομνημόνευτο">
  <a:themeElements>
    <a:clrScheme name="Αξιομνημόνευτο">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Αξιομνημόνευτο">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Αξιομνημόνευτο">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TM03457503[[fn=Αξιομνημόνευτο]]</Template>
  <TotalTime>0</TotalTime>
  <Words>331</Words>
  <Application>Microsoft Office PowerPoint</Application>
  <PresentationFormat>Ευρεία οθόνη</PresentationFormat>
  <Paragraphs>14</Paragraphs>
  <Slides>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7</vt:i4>
      </vt:variant>
    </vt:vector>
  </HeadingPairs>
  <TitlesOfParts>
    <vt:vector size="10" baseType="lpstr">
      <vt:lpstr>Century Gothic</vt:lpstr>
      <vt:lpstr>Wingdings 2</vt:lpstr>
      <vt:lpstr>Αξιομνημόνευτο</vt:lpstr>
      <vt:lpstr>Endagered plants and animals due to climate change</vt:lpstr>
      <vt:lpstr>Amerikan Pika </vt:lpstr>
      <vt:lpstr>Ringed Seal</vt:lpstr>
      <vt:lpstr>Lobelia Rhynchopetalum</vt:lpstr>
      <vt:lpstr>Rhizanthella Gardneri</vt:lpstr>
      <vt:lpstr>Finally,save those poor and beaytiful plants and animals because they are not responsible for anything</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Endagered plants and animals due to climate change</dc:title>
  <dc:creator>Σταυρος Κοκκολιαδης</dc:creator>
  <cp:lastModifiedBy> </cp:lastModifiedBy>
  <cp:revision>7</cp:revision>
  <dcterms:created xsi:type="dcterms:W3CDTF">2019-11-16T10:18:10Z</dcterms:created>
  <dcterms:modified xsi:type="dcterms:W3CDTF">2019-12-04T15:38:27Z</dcterms:modified>
</cp:coreProperties>
</file>