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57" r:id="rId4"/>
    <p:sldId id="258" r:id="rId5"/>
    <p:sldId id="259" r:id="rId6"/>
    <p:sldId id="260" r:id="rId7"/>
    <p:sldId id="265" r:id="rId8"/>
    <p:sldId id="261" r:id="rId9"/>
    <p:sldId id="266" r:id="rId10"/>
    <p:sldId id="263" r:id="rId11"/>
    <p:sldId id="262" r:id="rId1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8" name="Tytuł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pl-PL"/>
              <a:t>Kliknij, aby edytować styl</a:t>
            </a:r>
            <a:endParaRPr kumimoji="0" lang="en-US"/>
          </a:p>
        </p:txBody>
      </p:sp>
      <p:sp>
        <p:nvSpPr>
          <p:cNvPr id="9" name="Podtytuł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a:t>Kliknij, aby edytować styl wzorca podtytułu</a:t>
            </a:r>
            <a:endParaRPr kumimoji="0" lang="en-US"/>
          </a:p>
        </p:txBody>
      </p:sp>
      <p:sp>
        <p:nvSpPr>
          <p:cNvPr id="28" name="Symbol zastępczy daty 27"/>
          <p:cNvSpPr>
            <a:spLocks noGrp="1"/>
          </p:cNvSpPr>
          <p:nvPr>
            <p:ph type="dt" sz="half" idx="10"/>
          </p:nvPr>
        </p:nvSpPr>
        <p:spPr>
          <a:xfrm>
            <a:off x="6400800" y="6355080"/>
            <a:ext cx="2286000" cy="365760"/>
          </a:xfrm>
        </p:spPr>
        <p:txBody>
          <a:bodyPr/>
          <a:lstStyle>
            <a:lvl1pPr>
              <a:defRPr sz="1400"/>
            </a:lvl1pPr>
          </a:lstStyle>
          <a:p>
            <a:fld id="{DE4E1164-F3A2-4ED9-AA71-299D62A7D82F}" type="datetimeFigureOut">
              <a:rPr lang="pl-PL" smtClean="0"/>
              <a:t>2019-03-02</a:t>
            </a:fld>
            <a:endParaRPr lang="pl-PL"/>
          </a:p>
        </p:txBody>
      </p:sp>
      <p:sp>
        <p:nvSpPr>
          <p:cNvPr id="17" name="Symbol zastępczy stopki 16"/>
          <p:cNvSpPr>
            <a:spLocks noGrp="1"/>
          </p:cNvSpPr>
          <p:nvPr>
            <p:ph type="ftr" sz="quarter" idx="11"/>
          </p:nvPr>
        </p:nvSpPr>
        <p:spPr>
          <a:xfrm>
            <a:off x="2898648" y="6355080"/>
            <a:ext cx="3474720" cy="365760"/>
          </a:xfrm>
        </p:spPr>
        <p:txBody>
          <a:bodyPr/>
          <a:lstStyle/>
          <a:p>
            <a:endParaRPr lang="pl-PL"/>
          </a:p>
        </p:txBody>
      </p:sp>
      <p:sp>
        <p:nvSpPr>
          <p:cNvPr id="29" name="Symbol zastępczy numeru slajdu 28"/>
          <p:cNvSpPr>
            <a:spLocks noGrp="1"/>
          </p:cNvSpPr>
          <p:nvPr>
            <p:ph type="sldNum" sz="quarter" idx="12"/>
          </p:nvPr>
        </p:nvSpPr>
        <p:spPr>
          <a:xfrm>
            <a:off x="1216152" y="6355080"/>
            <a:ext cx="1219200" cy="365760"/>
          </a:xfrm>
        </p:spPr>
        <p:txBody>
          <a:bodyPr/>
          <a:lstStyle/>
          <a:p>
            <a:fld id="{BB5D3806-2729-439D-82D2-0387A9300A0F}" type="slidenum">
              <a:rPr lang="pl-PL" smtClean="0"/>
              <a:t>‹#›</a:t>
            </a:fld>
            <a:endParaRPr lang="pl-PL"/>
          </a:p>
        </p:txBody>
      </p:sp>
      <p:sp>
        <p:nvSpPr>
          <p:cNvPr id="21" name="Prostokąt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Prostokąt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Prostokąt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Prostokąt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DE4E1164-F3A2-4ED9-AA71-299D62A7D82F}" type="datetimeFigureOut">
              <a:rPr lang="pl-PL" smtClean="0"/>
              <a:t>2019-03-02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B5D3806-2729-439D-82D2-0387A9300A0F}"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DE4E1164-F3A2-4ED9-AA71-299D62A7D82F}" type="datetimeFigureOut">
              <a:rPr lang="pl-PL" smtClean="0"/>
              <a:t>2019-03-02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B5D3806-2729-439D-82D2-0387A9300A0F}" type="slidenum">
              <a:rPr lang="pl-PL" smtClean="0"/>
              <a:t>‹#›</a:t>
            </a:fld>
            <a:endParaRPr lang="pl-PL"/>
          </a:p>
        </p:txBody>
      </p:sp>
      <p:sp>
        <p:nvSpPr>
          <p:cNvPr id="7" name="Łącznik prosty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ójkąt równoramienny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Łącznik prosty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4" name="Symbol zastępczy daty 3"/>
          <p:cNvSpPr>
            <a:spLocks noGrp="1"/>
          </p:cNvSpPr>
          <p:nvPr>
            <p:ph type="dt" sz="half" idx="10"/>
          </p:nvPr>
        </p:nvSpPr>
        <p:spPr/>
        <p:txBody>
          <a:bodyPr/>
          <a:lstStyle/>
          <a:p>
            <a:fld id="{DE4E1164-F3A2-4ED9-AA71-299D62A7D82F}" type="datetimeFigureOut">
              <a:rPr lang="pl-PL" smtClean="0"/>
              <a:t>2019-03-02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BB5D3806-2729-439D-82D2-0387A9300A0F}" type="slidenum">
              <a:rPr lang="pl-PL" smtClean="0"/>
              <a:t>‹#›</a:t>
            </a:fld>
            <a:endParaRPr lang="pl-PL"/>
          </a:p>
        </p:txBody>
      </p:sp>
      <p:sp>
        <p:nvSpPr>
          <p:cNvPr id="8" name="Symbol zastępczy zawartości 7"/>
          <p:cNvSpPr>
            <a:spLocks noGrp="1"/>
          </p:cNvSpPr>
          <p:nvPr>
            <p:ph sz="quarter" idx="1"/>
          </p:nvPr>
        </p:nvSpPr>
        <p:spPr>
          <a:xfrm>
            <a:off x="457200" y="1219200"/>
            <a:ext cx="8229600" cy="493776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pl-PL"/>
              <a:t>Kliknij, aby edytować styl</a:t>
            </a:r>
            <a:endParaRPr kumimoji="0" lang="en-US"/>
          </a:p>
        </p:txBody>
      </p:sp>
      <p:sp>
        <p:nvSpPr>
          <p:cNvPr id="3" name="Symbol zastępczy tekstu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a:t>Kliknij, aby edytować style wzorca tekstu</a:t>
            </a:r>
          </a:p>
        </p:txBody>
      </p:sp>
      <p:sp>
        <p:nvSpPr>
          <p:cNvPr id="4" name="Symbol zastępczy daty 3"/>
          <p:cNvSpPr>
            <a:spLocks noGrp="1"/>
          </p:cNvSpPr>
          <p:nvPr>
            <p:ph type="dt" sz="half" idx="10"/>
          </p:nvPr>
        </p:nvSpPr>
        <p:spPr>
          <a:xfrm>
            <a:off x="6400800" y="6355080"/>
            <a:ext cx="2286000" cy="365760"/>
          </a:xfrm>
        </p:spPr>
        <p:txBody>
          <a:bodyPr/>
          <a:lstStyle/>
          <a:p>
            <a:fld id="{DE4E1164-F3A2-4ED9-AA71-299D62A7D82F}" type="datetimeFigureOut">
              <a:rPr lang="pl-PL" smtClean="0"/>
              <a:t>2019-03-02</a:t>
            </a:fld>
            <a:endParaRPr lang="pl-PL"/>
          </a:p>
        </p:txBody>
      </p:sp>
      <p:sp>
        <p:nvSpPr>
          <p:cNvPr id="5" name="Symbol zastępczy stopki 4"/>
          <p:cNvSpPr>
            <a:spLocks noGrp="1"/>
          </p:cNvSpPr>
          <p:nvPr>
            <p:ph type="ftr" sz="quarter" idx="11"/>
          </p:nvPr>
        </p:nvSpPr>
        <p:spPr>
          <a:xfrm>
            <a:off x="2898648" y="6355080"/>
            <a:ext cx="3474720" cy="365760"/>
          </a:xfrm>
        </p:spPr>
        <p:txBody>
          <a:bodyPr/>
          <a:lstStyle/>
          <a:p>
            <a:endParaRPr lang="pl-PL"/>
          </a:p>
        </p:txBody>
      </p:sp>
      <p:sp>
        <p:nvSpPr>
          <p:cNvPr id="6" name="Symbol zastępczy numeru slajdu 5"/>
          <p:cNvSpPr>
            <a:spLocks noGrp="1"/>
          </p:cNvSpPr>
          <p:nvPr>
            <p:ph type="sldNum" sz="quarter" idx="12"/>
          </p:nvPr>
        </p:nvSpPr>
        <p:spPr>
          <a:xfrm>
            <a:off x="1069848" y="6355080"/>
            <a:ext cx="1520952" cy="365760"/>
          </a:xfrm>
        </p:spPr>
        <p:txBody>
          <a:bodyPr/>
          <a:lstStyle/>
          <a:p>
            <a:fld id="{BB5D3806-2729-439D-82D2-0387A9300A0F}" type="slidenum">
              <a:rPr lang="pl-PL" smtClean="0"/>
              <a:t>‹#›</a:t>
            </a:fld>
            <a:endParaRPr lang="pl-PL"/>
          </a:p>
        </p:txBody>
      </p:sp>
      <p:sp>
        <p:nvSpPr>
          <p:cNvPr id="7" name="Prostokąt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914400"/>
          </a:xfrm>
        </p:spPr>
        <p:txBody>
          <a:bodyPr/>
          <a:lstStyle/>
          <a:p>
            <a:r>
              <a:rPr kumimoji="0" lang="pl-PL"/>
              <a:t>Kliknij, aby edytować styl</a:t>
            </a:r>
            <a:endParaRPr kumimoji="0" lang="en-US"/>
          </a:p>
        </p:txBody>
      </p:sp>
      <p:sp>
        <p:nvSpPr>
          <p:cNvPr id="5" name="Symbol zastępczy daty 4"/>
          <p:cNvSpPr>
            <a:spLocks noGrp="1"/>
          </p:cNvSpPr>
          <p:nvPr>
            <p:ph type="dt" sz="half" idx="10"/>
          </p:nvPr>
        </p:nvSpPr>
        <p:spPr/>
        <p:txBody>
          <a:bodyPr/>
          <a:lstStyle/>
          <a:p>
            <a:fld id="{DE4E1164-F3A2-4ED9-AA71-299D62A7D82F}" type="datetimeFigureOut">
              <a:rPr lang="pl-PL" smtClean="0"/>
              <a:t>2019-03-02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B5D3806-2729-439D-82D2-0387A9300A0F}" type="slidenum">
              <a:rPr lang="pl-PL" smtClean="0"/>
              <a:t>‹#›</a:t>
            </a:fld>
            <a:endParaRPr lang="pl-PL"/>
          </a:p>
        </p:txBody>
      </p:sp>
      <p:sp>
        <p:nvSpPr>
          <p:cNvPr id="9" name="Symbol zastępczy zawartości 8"/>
          <p:cNvSpPr>
            <a:spLocks noGrp="1"/>
          </p:cNvSpPr>
          <p:nvPr>
            <p:ph sz="quarter" idx="1"/>
          </p:nvPr>
        </p:nvSpPr>
        <p:spPr>
          <a:xfrm>
            <a:off x="457200" y="1219200"/>
            <a:ext cx="4041648" cy="493776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1" name="Symbol zastępczy zawartości 10"/>
          <p:cNvSpPr>
            <a:spLocks noGrp="1"/>
          </p:cNvSpPr>
          <p:nvPr>
            <p:ph sz="quarter" idx="2"/>
          </p:nvPr>
        </p:nvSpPr>
        <p:spPr>
          <a:xfrm>
            <a:off x="4632198" y="1216152"/>
            <a:ext cx="4041648" cy="493776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914400"/>
          </a:xfrm>
        </p:spPr>
        <p:txBody>
          <a:bodyPr anchor="ctr"/>
          <a:lstStyle>
            <a:lvl1pPr>
              <a:defRPr/>
            </a:lvl1pPr>
          </a:lstStyle>
          <a:p>
            <a:r>
              <a:rPr kumimoji="0" lang="pl-PL"/>
              <a:t>Kliknij, aby edytować styl</a:t>
            </a:r>
            <a:endParaRPr kumimoji="0" lang="en-US"/>
          </a:p>
        </p:txBody>
      </p:sp>
      <p:sp>
        <p:nvSpPr>
          <p:cNvPr id="3" name="Symbol zastępczy tekstu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7" name="Symbol zastępczy daty 6"/>
          <p:cNvSpPr>
            <a:spLocks noGrp="1"/>
          </p:cNvSpPr>
          <p:nvPr>
            <p:ph type="dt" sz="half" idx="10"/>
          </p:nvPr>
        </p:nvSpPr>
        <p:spPr/>
        <p:txBody>
          <a:bodyPr/>
          <a:lstStyle/>
          <a:p>
            <a:fld id="{DE4E1164-F3A2-4ED9-AA71-299D62A7D82F}" type="datetimeFigureOut">
              <a:rPr lang="pl-PL" smtClean="0"/>
              <a:t>2019-03-02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BB5D3806-2729-439D-82D2-0387A9300A0F}" type="slidenum">
              <a:rPr lang="pl-PL" smtClean="0"/>
              <a:t>‹#›</a:t>
            </a:fld>
            <a:endParaRPr lang="pl-PL"/>
          </a:p>
        </p:txBody>
      </p:sp>
      <p:sp>
        <p:nvSpPr>
          <p:cNvPr id="11" name="Symbol zastępczy zawartości 10"/>
          <p:cNvSpPr>
            <a:spLocks noGrp="1"/>
          </p:cNvSpPr>
          <p:nvPr>
            <p:ph sz="quarter" idx="2"/>
          </p:nvPr>
        </p:nvSpPr>
        <p:spPr>
          <a:xfrm>
            <a:off x="457200" y="2133600"/>
            <a:ext cx="4038600" cy="40386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3" name="Symbol zastępczy zawartości 12"/>
          <p:cNvSpPr>
            <a:spLocks noGrp="1"/>
          </p:cNvSpPr>
          <p:nvPr>
            <p:ph sz="quarter" idx="4"/>
          </p:nvPr>
        </p:nvSpPr>
        <p:spPr>
          <a:xfrm>
            <a:off x="4648200" y="2133600"/>
            <a:ext cx="4038600" cy="40386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8229600" cy="914400"/>
          </a:xfrm>
        </p:spPr>
        <p:txBody>
          <a:bodyPr/>
          <a:lstStyle/>
          <a:p>
            <a:r>
              <a:rPr kumimoji="0" lang="pl-PL"/>
              <a:t>Kliknij, aby edytować styl</a:t>
            </a:r>
            <a:endParaRPr kumimoji="0" lang="en-US"/>
          </a:p>
        </p:txBody>
      </p:sp>
      <p:sp>
        <p:nvSpPr>
          <p:cNvPr id="3" name="Symbol zastępczy daty 2"/>
          <p:cNvSpPr>
            <a:spLocks noGrp="1"/>
          </p:cNvSpPr>
          <p:nvPr>
            <p:ph type="dt" sz="half" idx="10"/>
          </p:nvPr>
        </p:nvSpPr>
        <p:spPr/>
        <p:txBody>
          <a:bodyPr/>
          <a:lstStyle/>
          <a:p>
            <a:fld id="{DE4E1164-F3A2-4ED9-AA71-299D62A7D82F}" type="datetimeFigureOut">
              <a:rPr lang="pl-PL" smtClean="0"/>
              <a:t>2019-03-02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BB5D3806-2729-439D-82D2-0387A9300A0F}" type="slidenum">
              <a:rPr lang="pl-PL" smtClean="0"/>
              <a:t>‹#›</a:t>
            </a:fld>
            <a:endParaRPr lang="pl-PL"/>
          </a:p>
        </p:txBody>
      </p:sp>
      <p:sp>
        <p:nvSpPr>
          <p:cNvPr id="6" name="Trójkąt równoramienny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E4E1164-F3A2-4ED9-AA71-299D62A7D82F}" type="datetimeFigureOut">
              <a:rPr lang="pl-PL" smtClean="0"/>
              <a:t>2019-03-02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BB5D3806-2729-439D-82D2-0387A9300A0F}" type="slidenum">
              <a:rPr lang="pl-PL" smtClean="0"/>
              <a:t>‹#›</a:t>
            </a:fld>
            <a:endParaRPr lang="pl-PL"/>
          </a:p>
        </p:txBody>
      </p:sp>
      <p:sp>
        <p:nvSpPr>
          <p:cNvPr id="5" name="Łącznik prosty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ójkąt równoramienny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pl-PL"/>
              <a:t>Kliknij, aby edytować styl</a:t>
            </a:r>
            <a:endParaRPr kumimoji="0" lang="en-US"/>
          </a:p>
        </p:txBody>
      </p:sp>
      <p:sp>
        <p:nvSpPr>
          <p:cNvPr id="3" name="Symbol zastępczy tekstu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a:t>Kliknij, aby edytować style wzorca tekstu</a:t>
            </a:r>
          </a:p>
        </p:txBody>
      </p:sp>
      <p:sp>
        <p:nvSpPr>
          <p:cNvPr id="5" name="Symbol zastępczy daty 4"/>
          <p:cNvSpPr>
            <a:spLocks noGrp="1"/>
          </p:cNvSpPr>
          <p:nvPr>
            <p:ph type="dt" sz="half" idx="10"/>
          </p:nvPr>
        </p:nvSpPr>
        <p:spPr/>
        <p:txBody>
          <a:bodyPr/>
          <a:lstStyle/>
          <a:p>
            <a:fld id="{DE4E1164-F3A2-4ED9-AA71-299D62A7D82F}" type="datetimeFigureOut">
              <a:rPr lang="pl-PL" smtClean="0"/>
              <a:t>2019-03-02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B5D3806-2729-439D-82D2-0387A9300A0F}" type="slidenum">
              <a:rPr lang="pl-PL" smtClean="0"/>
              <a:t>‹#›</a:t>
            </a:fld>
            <a:endParaRPr lang="pl-PL"/>
          </a:p>
        </p:txBody>
      </p:sp>
      <p:sp>
        <p:nvSpPr>
          <p:cNvPr id="8" name="Łącznik prosty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Łącznik prosty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ójkąt równoramienny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ymbol zastępczy zawartości 11"/>
          <p:cNvSpPr>
            <a:spLocks noGrp="1"/>
          </p:cNvSpPr>
          <p:nvPr>
            <p:ph sz="quarter" idx="1"/>
          </p:nvPr>
        </p:nvSpPr>
        <p:spPr>
          <a:xfrm>
            <a:off x="304800" y="304800"/>
            <a:ext cx="5715000" cy="5715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pl-PL"/>
              <a:t>Kliknij, aby edytować styl</a:t>
            </a:r>
            <a:endParaRPr kumimoji="0" lang="en-US"/>
          </a:p>
        </p:txBody>
      </p:sp>
      <p:sp>
        <p:nvSpPr>
          <p:cNvPr id="3" name="Symbol zastępczy obrazu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pl-PL"/>
              <a:t>Kliknij ikonę, aby dodać obraz</a:t>
            </a:r>
            <a:endParaRPr kumimoji="0" lang="en-US" dirty="0"/>
          </a:p>
        </p:txBody>
      </p:sp>
      <p:sp>
        <p:nvSpPr>
          <p:cNvPr id="4" name="Symbol zastępczy tekstu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pl-PL"/>
              <a:t>Kliknij, aby edytować style wzorca tekstu</a:t>
            </a:r>
          </a:p>
        </p:txBody>
      </p:sp>
      <p:sp>
        <p:nvSpPr>
          <p:cNvPr id="5" name="Symbol zastępczy daty 4"/>
          <p:cNvSpPr>
            <a:spLocks noGrp="1"/>
          </p:cNvSpPr>
          <p:nvPr>
            <p:ph type="dt" sz="half" idx="10"/>
          </p:nvPr>
        </p:nvSpPr>
        <p:spPr/>
        <p:txBody>
          <a:bodyPr/>
          <a:lstStyle/>
          <a:p>
            <a:fld id="{DE4E1164-F3A2-4ED9-AA71-299D62A7D82F}" type="datetimeFigureOut">
              <a:rPr lang="pl-PL" smtClean="0"/>
              <a:t>2019-03-02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BB5D3806-2729-439D-82D2-0387A9300A0F}" type="slidenum">
              <a:rPr lang="pl-PL" smtClean="0"/>
              <a:t>‹#›</a:t>
            </a:fld>
            <a:endParaRPr lang="pl-PL"/>
          </a:p>
        </p:txBody>
      </p:sp>
      <p:sp>
        <p:nvSpPr>
          <p:cNvPr id="8" name="Łącznik prosty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ójkąt równoramienny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457200" y="152400"/>
            <a:ext cx="8229600" cy="990600"/>
          </a:xfrm>
          <a:prstGeom prst="rect">
            <a:avLst/>
          </a:prstGeom>
        </p:spPr>
        <p:txBody>
          <a:bodyPr vert="horz" anchor="b" anchorCtr="0">
            <a:normAutofit/>
          </a:bodyPr>
          <a:lstStyle/>
          <a:p>
            <a:r>
              <a:rPr kumimoji="0" lang="pl-PL"/>
              <a:t>Kliknij, aby edytować styl</a:t>
            </a:r>
            <a:endParaRPr kumimoji="0" lang="en-US"/>
          </a:p>
        </p:txBody>
      </p:sp>
      <p:sp>
        <p:nvSpPr>
          <p:cNvPr id="13" name="Symbol zastępczy tekstu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14" name="Symbol zastępczy daty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E4E1164-F3A2-4ED9-AA71-299D62A7D82F}" type="datetimeFigureOut">
              <a:rPr lang="pl-PL" smtClean="0"/>
              <a:t>2019-03-02</a:t>
            </a:fld>
            <a:endParaRPr lang="pl-PL"/>
          </a:p>
        </p:txBody>
      </p:sp>
      <p:sp>
        <p:nvSpPr>
          <p:cNvPr id="3" name="Symbol zastępczy stopki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pl-PL"/>
          </a:p>
        </p:txBody>
      </p:sp>
      <p:sp>
        <p:nvSpPr>
          <p:cNvPr id="23" name="Symbol zastępczy numeru slajdu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B5D3806-2729-439D-82D2-0387A9300A0F}" type="slidenum">
              <a:rPr lang="pl-PL" smtClean="0"/>
              <a:t>‹#›</a:t>
            </a:fld>
            <a:endParaRPr lang="pl-PL"/>
          </a:p>
        </p:txBody>
      </p:sp>
      <p:sp>
        <p:nvSpPr>
          <p:cNvPr id="28" name="Łącznik prosty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Łącznik prosty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ójkąt równoramienny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7" Type="http://schemas.openxmlformats.org/officeDocument/2006/relationships/slide" Target="slide11.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6.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endParaRPr lang="pl-PL"/>
          </a:p>
        </p:txBody>
      </p:sp>
      <p:sp>
        <p:nvSpPr>
          <p:cNvPr id="3" name="Podtytuł 2"/>
          <p:cNvSpPr>
            <a:spLocks noGrp="1"/>
          </p:cNvSpPr>
          <p:nvPr>
            <p:ph type="subTitle" idx="1"/>
          </p:nvPr>
        </p:nvSpPr>
        <p:spPr/>
        <p:txBody>
          <a:bodyPr/>
          <a:lstStyle/>
          <a:p>
            <a:endParaRPr lang="pl-PL"/>
          </a:p>
        </p:txBody>
      </p:sp>
      <p:pic>
        <p:nvPicPr>
          <p:cNvPr id="4" name="Obraz 3" descr="Climate refugees.jpg"/>
          <p:cNvPicPr>
            <a:picLocks noChangeAspect="1"/>
          </p:cNvPicPr>
          <p:nvPr/>
        </p:nvPicPr>
        <p:blipFill>
          <a:blip r:embed="rId2" cstate="print"/>
          <a:stretch>
            <a:fillRect/>
          </a:stretch>
        </p:blipFill>
        <p:spPr>
          <a:xfrm>
            <a:off x="0" y="857250"/>
            <a:ext cx="9144000" cy="5143500"/>
          </a:xfrm>
          <a:prstGeom prst="rect">
            <a:avLst/>
          </a:prstGeom>
        </p:spPr>
      </p:pic>
    </p:spTree>
  </p:cSld>
  <p:clrMapOvr>
    <a:masterClrMapping/>
  </p:clrMapOvr>
  <p:transition>
    <p:cover dir="l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en-GB" dirty="0"/>
              <a:t>Why climate migrants do not have </a:t>
            </a:r>
            <a:r>
              <a:rPr lang="pl-PL" dirty="0"/>
              <a:t>the </a:t>
            </a:r>
            <a:r>
              <a:rPr lang="en-GB" dirty="0"/>
              <a:t>refugee status</a:t>
            </a:r>
            <a:endParaRPr lang="pl-PL" dirty="0"/>
          </a:p>
        </p:txBody>
      </p:sp>
      <p:sp>
        <p:nvSpPr>
          <p:cNvPr id="3" name="Symbol zastępczy zawartości 2"/>
          <p:cNvSpPr>
            <a:spLocks noGrp="1"/>
          </p:cNvSpPr>
          <p:nvPr>
            <p:ph sz="quarter" idx="1"/>
          </p:nvPr>
        </p:nvSpPr>
        <p:spPr>
          <a:xfrm>
            <a:off x="457200" y="1219200"/>
            <a:ext cx="8219256" cy="1705744"/>
          </a:xfrm>
        </p:spPr>
        <p:txBody>
          <a:bodyPr>
            <a:normAutofit fontScale="92500" lnSpcReduction="10000"/>
          </a:bodyPr>
          <a:lstStyle/>
          <a:p>
            <a:pPr>
              <a:buNone/>
            </a:pPr>
            <a:r>
              <a:rPr lang="en-GB" dirty="0"/>
              <a:t>Environmental migrants are not </a:t>
            </a:r>
            <a:r>
              <a:rPr lang="pl-PL" dirty="0" err="1"/>
              <a:t>protected</a:t>
            </a:r>
            <a:r>
              <a:rPr lang="en-GB" dirty="0"/>
              <a:t> by</a:t>
            </a:r>
            <a:r>
              <a:rPr lang="pl-PL" dirty="0"/>
              <a:t> </a:t>
            </a:r>
            <a:r>
              <a:rPr lang="pl-PL" i="1" dirty="0"/>
              <a:t>T</a:t>
            </a:r>
            <a:r>
              <a:rPr lang="en-GB" i="1" dirty="0"/>
              <a:t>he 1951</a:t>
            </a:r>
            <a:endParaRPr lang="pl-PL" i="1" dirty="0"/>
          </a:p>
          <a:p>
            <a:pPr>
              <a:buNone/>
            </a:pPr>
            <a:r>
              <a:rPr lang="en-GB" i="1" dirty="0"/>
              <a:t>Geneva Convention Relating to the Status of Refugees</a:t>
            </a:r>
            <a:endParaRPr lang="pl-PL" dirty="0"/>
          </a:p>
          <a:p>
            <a:pPr>
              <a:buNone/>
            </a:pPr>
            <a:r>
              <a:rPr lang="en-GB" dirty="0"/>
              <a:t>which is designed to </a:t>
            </a:r>
            <a:r>
              <a:rPr lang="pl-PL" dirty="0" err="1"/>
              <a:t>guard</a:t>
            </a:r>
            <a:r>
              <a:rPr lang="en-GB" dirty="0"/>
              <a:t> those fleeing persecution, war</a:t>
            </a:r>
            <a:endParaRPr lang="pl-PL" dirty="0"/>
          </a:p>
          <a:p>
            <a:pPr>
              <a:buNone/>
            </a:pPr>
            <a:r>
              <a:rPr lang="en-GB" dirty="0"/>
              <a:t>or violence.</a:t>
            </a:r>
            <a:endParaRPr lang="pl-PL" dirty="0"/>
          </a:p>
          <a:p>
            <a:pPr>
              <a:buNone/>
            </a:pPr>
            <a:endParaRPr lang="pl-PL" dirty="0"/>
          </a:p>
        </p:txBody>
      </p:sp>
      <p:pic>
        <p:nvPicPr>
          <p:cNvPr id="7" name="Symbol zastępczy zawartości 6" descr="c1.jpg"/>
          <p:cNvPicPr>
            <a:picLocks noGrp="1" noChangeAspect="1"/>
          </p:cNvPicPr>
          <p:nvPr>
            <p:ph sz="quarter" idx="2"/>
          </p:nvPr>
        </p:nvPicPr>
        <p:blipFill>
          <a:blip r:embed="rId2" cstate="print"/>
          <a:stretch>
            <a:fillRect/>
          </a:stretch>
        </p:blipFill>
        <p:spPr>
          <a:xfrm>
            <a:off x="2699792" y="2492897"/>
            <a:ext cx="5470252" cy="36445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Strzałka w lewo 7">
            <a:hlinkClick r:id="rId3" action="ppaction://hlinksldjump"/>
          </p:cNvPr>
          <p:cNvSpPr/>
          <p:nvPr/>
        </p:nvSpPr>
        <p:spPr>
          <a:xfrm>
            <a:off x="7884368" y="260648"/>
            <a:ext cx="1008112"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ransition advClick="0">
    <p:pull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p:txBody>
          <a:bodyPr/>
          <a:lstStyle/>
          <a:p>
            <a:r>
              <a:rPr lang="pl-PL" dirty="0" err="1"/>
              <a:t>Presentation</a:t>
            </a:r>
            <a:r>
              <a:rPr lang="pl-PL" dirty="0"/>
              <a:t> was </a:t>
            </a:r>
            <a:r>
              <a:rPr lang="pl-PL" dirty="0" err="1"/>
              <a:t>prepared</a:t>
            </a:r>
            <a:r>
              <a:rPr lang="pl-PL" dirty="0"/>
              <a:t> by Zuzanna </a:t>
            </a:r>
            <a:r>
              <a:rPr lang="pl-PL" dirty="0" err="1"/>
              <a:t>Wiklent</a:t>
            </a:r>
            <a:r>
              <a:rPr lang="pl-PL" dirty="0"/>
              <a:t> 3A</a:t>
            </a:r>
          </a:p>
        </p:txBody>
      </p:sp>
    </p:spTree>
  </p:cSld>
  <p:clrMapOvr>
    <a:masterClrMapping/>
  </p:clrMapOvr>
  <p:transition>
    <p:pull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Contens</a:t>
            </a:r>
            <a:endParaRPr lang="pl-PL" dirty="0"/>
          </a:p>
        </p:txBody>
      </p:sp>
      <p:sp>
        <p:nvSpPr>
          <p:cNvPr id="3" name="Symbol zastępczy zawartości 2"/>
          <p:cNvSpPr>
            <a:spLocks noGrp="1"/>
          </p:cNvSpPr>
          <p:nvPr>
            <p:ph sz="quarter" idx="1"/>
          </p:nvPr>
        </p:nvSpPr>
        <p:spPr/>
        <p:txBody>
          <a:bodyPr/>
          <a:lstStyle/>
          <a:p>
            <a:r>
              <a:rPr lang="pl-PL" dirty="0" err="1">
                <a:solidFill>
                  <a:srgbClr val="7030A0"/>
                </a:solidFill>
                <a:hlinkClick r:id="rId2" action="ppaction://hlinksldjump">
                  <a:extLst>
                    <a:ext uri="{A12FA001-AC4F-418D-AE19-62706E023703}">
                      <ahyp:hlinkClr xmlns:ahyp="http://schemas.microsoft.com/office/drawing/2018/hyperlinkcolor" val="tx"/>
                    </a:ext>
                  </a:extLst>
                </a:hlinkClick>
              </a:rPr>
              <a:t>Who</a:t>
            </a:r>
            <a:r>
              <a:rPr lang="pl-PL" dirty="0">
                <a:solidFill>
                  <a:srgbClr val="7030A0"/>
                </a:solidFill>
                <a:hlinkClick r:id="rId2" action="ppaction://hlinksldjump">
                  <a:extLst>
                    <a:ext uri="{A12FA001-AC4F-418D-AE19-62706E023703}">
                      <ahyp:hlinkClr xmlns:ahyp="http://schemas.microsoft.com/office/drawing/2018/hyperlinkcolor" val="tx"/>
                    </a:ext>
                  </a:extLst>
                </a:hlinkClick>
              </a:rPr>
              <a:t> </a:t>
            </a:r>
            <a:r>
              <a:rPr lang="pl-PL" dirty="0" err="1">
                <a:solidFill>
                  <a:srgbClr val="7030A0"/>
                </a:solidFill>
                <a:hlinkClick r:id="rId2" action="ppaction://hlinksldjump">
                  <a:extLst>
                    <a:ext uri="{A12FA001-AC4F-418D-AE19-62706E023703}">
                      <ahyp:hlinkClr xmlns:ahyp="http://schemas.microsoft.com/office/drawing/2018/hyperlinkcolor" val="tx"/>
                    </a:ext>
                  </a:extLst>
                </a:hlinkClick>
              </a:rPr>
              <a:t>are</a:t>
            </a:r>
            <a:r>
              <a:rPr lang="pl-PL" dirty="0">
                <a:solidFill>
                  <a:srgbClr val="7030A0"/>
                </a:solidFill>
                <a:hlinkClick r:id="rId2" action="ppaction://hlinksldjump">
                  <a:extLst>
                    <a:ext uri="{A12FA001-AC4F-418D-AE19-62706E023703}">
                      <ahyp:hlinkClr xmlns:ahyp="http://schemas.microsoft.com/office/drawing/2018/hyperlinkcolor" val="tx"/>
                    </a:ext>
                  </a:extLst>
                </a:hlinkClick>
              </a:rPr>
              <a:t> </a:t>
            </a:r>
            <a:r>
              <a:rPr lang="pl-PL" dirty="0" err="1">
                <a:solidFill>
                  <a:srgbClr val="7030A0"/>
                </a:solidFill>
                <a:hlinkClick r:id="rId2" action="ppaction://hlinksldjump">
                  <a:extLst>
                    <a:ext uri="{A12FA001-AC4F-418D-AE19-62706E023703}">
                      <ahyp:hlinkClr xmlns:ahyp="http://schemas.microsoft.com/office/drawing/2018/hyperlinkcolor" val="tx"/>
                    </a:ext>
                  </a:extLst>
                </a:hlinkClick>
              </a:rPr>
              <a:t>climate</a:t>
            </a:r>
            <a:r>
              <a:rPr lang="pl-PL" dirty="0">
                <a:solidFill>
                  <a:srgbClr val="7030A0"/>
                </a:solidFill>
                <a:hlinkClick r:id="rId2" action="ppaction://hlinksldjump">
                  <a:extLst>
                    <a:ext uri="{A12FA001-AC4F-418D-AE19-62706E023703}">
                      <ahyp:hlinkClr xmlns:ahyp="http://schemas.microsoft.com/office/drawing/2018/hyperlinkcolor" val="tx"/>
                    </a:ext>
                  </a:extLst>
                </a:hlinkClick>
              </a:rPr>
              <a:t> </a:t>
            </a:r>
            <a:r>
              <a:rPr lang="pl-PL" dirty="0" err="1">
                <a:solidFill>
                  <a:srgbClr val="7030A0"/>
                </a:solidFill>
                <a:hlinkClick r:id="rId2" action="ppaction://hlinksldjump">
                  <a:extLst>
                    <a:ext uri="{A12FA001-AC4F-418D-AE19-62706E023703}">
                      <ahyp:hlinkClr xmlns:ahyp="http://schemas.microsoft.com/office/drawing/2018/hyperlinkcolor" val="tx"/>
                    </a:ext>
                  </a:extLst>
                </a:hlinkClick>
              </a:rPr>
              <a:t>refugees</a:t>
            </a:r>
            <a:r>
              <a:rPr lang="pl-PL" dirty="0">
                <a:solidFill>
                  <a:srgbClr val="7030A0"/>
                </a:solidFill>
                <a:hlinkClick r:id="rId2" action="ppaction://hlinksldjump">
                  <a:extLst>
                    <a:ext uri="{A12FA001-AC4F-418D-AE19-62706E023703}">
                      <ahyp:hlinkClr xmlns:ahyp="http://schemas.microsoft.com/office/drawing/2018/hyperlinkcolor" val="tx"/>
                    </a:ext>
                  </a:extLst>
                </a:hlinkClick>
              </a:rPr>
              <a:t>?</a:t>
            </a:r>
            <a:endParaRPr lang="pl-PL" dirty="0">
              <a:solidFill>
                <a:srgbClr val="7030A0"/>
              </a:solidFill>
            </a:endParaRPr>
          </a:p>
          <a:p>
            <a:r>
              <a:rPr lang="en-GB" dirty="0">
                <a:solidFill>
                  <a:srgbClr val="7030A0"/>
                </a:solidFill>
                <a:hlinkClick r:id="rId3" action="ppaction://hlinksldjump">
                  <a:extLst>
                    <a:ext uri="{A12FA001-AC4F-418D-AE19-62706E023703}">
                      <ahyp:hlinkClr xmlns:ahyp="http://schemas.microsoft.com/office/drawing/2018/hyperlinkcolor" val="tx"/>
                    </a:ext>
                  </a:extLst>
                </a:hlinkClick>
              </a:rPr>
              <a:t>Causes of</a:t>
            </a:r>
            <a:r>
              <a:rPr lang="pl-PL" dirty="0">
                <a:solidFill>
                  <a:srgbClr val="7030A0"/>
                </a:solidFill>
                <a:hlinkClick r:id="rId3" action="ppaction://hlinksldjump">
                  <a:extLst>
                    <a:ext uri="{A12FA001-AC4F-418D-AE19-62706E023703}">
                      <ahyp:hlinkClr xmlns:ahyp="http://schemas.microsoft.com/office/drawing/2018/hyperlinkcolor" val="tx"/>
                    </a:ext>
                  </a:extLst>
                </a:hlinkClick>
              </a:rPr>
              <a:t> </a:t>
            </a:r>
            <a:r>
              <a:rPr lang="en-GB" dirty="0">
                <a:solidFill>
                  <a:srgbClr val="7030A0"/>
                </a:solidFill>
                <a:hlinkClick r:id="rId3" action="ppaction://hlinksldjump">
                  <a:extLst>
                    <a:ext uri="{A12FA001-AC4F-418D-AE19-62706E023703}">
                      <ahyp:hlinkClr xmlns:ahyp="http://schemas.microsoft.com/office/drawing/2018/hyperlinkcolor" val="tx"/>
                    </a:ext>
                  </a:extLst>
                </a:hlinkClick>
              </a:rPr>
              <a:t>climate change</a:t>
            </a:r>
            <a:endParaRPr lang="pl-PL" dirty="0">
              <a:solidFill>
                <a:srgbClr val="7030A0"/>
              </a:solidFill>
            </a:endParaRPr>
          </a:p>
          <a:p>
            <a:r>
              <a:rPr lang="en-GB" dirty="0">
                <a:solidFill>
                  <a:srgbClr val="7030A0"/>
                </a:solidFill>
                <a:hlinkClick r:id="rId4" action="ppaction://hlinksldjump">
                  <a:extLst>
                    <a:ext uri="{A12FA001-AC4F-418D-AE19-62706E023703}">
                      <ahyp:hlinkClr xmlns:ahyp="http://schemas.microsoft.com/office/drawing/2018/hyperlinkcolor" val="tx"/>
                    </a:ext>
                  </a:extLst>
                </a:hlinkClick>
              </a:rPr>
              <a:t>Causes of</a:t>
            </a:r>
            <a:r>
              <a:rPr lang="pl-PL" dirty="0">
                <a:solidFill>
                  <a:srgbClr val="7030A0"/>
                </a:solidFill>
                <a:hlinkClick r:id="rId4" action="ppaction://hlinksldjump">
                  <a:extLst>
                    <a:ext uri="{A12FA001-AC4F-418D-AE19-62706E023703}">
                      <ahyp:hlinkClr xmlns:ahyp="http://schemas.microsoft.com/office/drawing/2018/hyperlinkcolor" val="tx"/>
                    </a:ext>
                  </a:extLst>
                </a:hlinkClick>
              </a:rPr>
              <a:t> </a:t>
            </a:r>
            <a:r>
              <a:rPr lang="pl-PL" dirty="0" err="1">
                <a:solidFill>
                  <a:srgbClr val="7030A0"/>
                </a:solidFill>
                <a:hlinkClick r:id="rId4" action="ppaction://hlinksldjump">
                  <a:extLst>
                    <a:ext uri="{A12FA001-AC4F-418D-AE19-62706E023703}">
                      <ahyp:hlinkClr xmlns:ahyp="http://schemas.microsoft.com/office/drawing/2018/hyperlinkcolor" val="tx"/>
                    </a:ext>
                  </a:extLst>
                </a:hlinkClick>
              </a:rPr>
              <a:t>global</a:t>
            </a:r>
            <a:r>
              <a:rPr lang="pl-PL" dirty="0">
                <a:solidFill>
                  <a:srgbClr val="7030A0"/>
                </a:solidFill>
                <a:hlinkClick r:id="rId4" action="ppaction://hlinksldjump">
                  <a:extLst>
                    <a:ext uri="{A12FA001-AC4F-418D-AE19-62706E023703}">
                      <ahyp:hlinkClr xmlns:ahyp="http://schemas.microsoft.com/office/drawing/2018/hyperlinkcolor" val="tx"/>
                    </a:ext>
                  </a:extLst>
                </a:hlinkClick>
              </a:rPr>
              <a:t> </a:t>
            </a:r>
            <a:r>
              <a:rPr lang="pl-PL" dirty="0" err="1">
                <a:solidFill>
                  <a:srgbClr val="7030A0"/>
                </a:solidFill>
                <a:hlinkClick r:id="rId4" action="ppaction://hlinksldjump">
                  <a:extLst>
                    <a:ext uri="{A12FA001-AC4F-418D-AE19-62706E023703}">
                      <ahyp:hlinkClr xmlns:ahyp="http://schemas.microsoft.com/office/drawing/2018/hyperlinkcolor" val="tx"/>
                    </a:ext>
                  </a:extLst>
                </a:hlinkClick>
              </a:rPr>
              <a:t>warming</a:t>
            </a:r>
            <a:endParaRPr lang="pl-PL" dirty="0">
              <a:solidFill>
                <a:srgbClr val="7030A0"/>
              </a:solidFill>
            </a:endParaRPr>
          </a:p>
          <a:p>
            <a:r>
              <a:rPr lang="pl-PL" dirty="0" err="1">
                <a:solidFill>
                  <a:srgbClr val="7030A0"/>
                </a:solidFill>
                <a:hlinkClick r:id="rId5" action="ppaction://hlinksldjump">
                  <a:extLst>
                    <a:ext uri="{A12FA001-AC4F-418D-AE19-62706E023703}">
                      <ahyp:hlinkClr xmlns:ahyp="http://schemas.microsoft.com/office/drawing/2018/hyperlinkcolor" val="tx"/>
                    </a:ext>
                  </a:extLst>
                </a:hlinkClick>
              </a:rPr>
              <a:t>About</a:t>
            </a:r>
            <a:r>
              <a:rPr lang="pl-PL" dirty="0">
                <a:solidFill>
                  <a:srgbClr val="7030A0"/>
                </a:solidFill>
                <a:hlinkClick r:id="rId5" action="ppaction://hlinksldjump">
                  <a:extLst>
                    <a:ext uri="{A12FA001-AC4F-418D-AE19-62706E023703}">
                      <ahyp:hlinkClr xmlns:ahyp="http://schemas.microsoft.com/office/drawing/2018/hyperlinkcolor" val="tx"/>
                    </a:ext>
                  </a:extLst>
                </a:hlinkClick>
              </a:rPr>
              <a:t> the problem</a:t>
            </a:r>
            <a:endParaRPr lang="pl-PL" dirty="0">
              <a:solidFill>
                <a:srgbClr val="7030A0"/>
              </a:solidFill>
            </a:endParaRPr>
          </a:p>
          <a:p>
            <a:r>
              <a:rPr lang="en-GB" dirty="0">
                <a:solidFill>
                  <a:srgbClr val="7030A0"/>
                </a:solidFill>
                <a:hlinkClick r:id="rId6" action="ppaction://hlinksldjump">
                  <a:extLst>
                    <a:ext uri="{A12FA001-AC4F-418D-AE19-62706E023703}">
                      <ahyp:hlinkClr xmlns:ahyp="http://schemas.microsoft.com/office/drawing/2018/hyperlinkcolor" val="tx"/>
                    </a:ext>
                  </a:extLst>
                </a:hlinkClick>
              </a:rPr>
              <a:t>Ex</a:t>
            </a:r>
            <a:r>
              <a:rPr lang="pl-PL" dirty="0">
                <a:solidFill>
                  <a:srgbClr val="7030A0"/>
                </a:solidFill>
                <a:hlinkClick r:id="rId6" action="ppaction://hlinksldjump">
                  <a:extLst>
                    <a:ext uri="{A12FA001-AC4F-418D-AE19-62706E023703}">
                      <ahyp:hlinkClr xmlns:ahyp="http://schemas.microsoft.com/office/drawing/2018/hyperlinkcolor" val="tx"/>
                    </a:ext>
                  </a:extLst>
                </a:hlinkClick>
              </a:rPr>
              <a:t>e</a:t>
            </a:r>
            <a:r>
              <a:rPr lang="en-GB" dirty="0" err="1">
                <a:solidFill>
                  <a:srgbClr val="7030A0"/>
                </a:solidFill>
                <a:hlinkClick r:id="rId6" action="ppaction://hlinksldjump">
                  <a:extLst>
                    <a:ext uri="{A12FA001-AC4F-418D-AE19-62706E023703}">
                      <ahyp:hlinkClr xmlns:ahyp="http://schemas.microsoft.com/office/drawing/2018/hyperlinkcolor" val="tx"/>
                    </a:ext>
                  </a:extLst>
                </a:hlinkClick>
              </a:rPr>
              <a:t>mpl</a:t>
            </a:r>
            <a:r>
              <a:rPr lang="pl-PL" dirty="0">
                <a:solidFill>
                  <a:srgbClr val="7030A0"/>
                </a:solidFill>
                <a:hlinkClick r:id="rId6" action="ppaction://hlinksldjump">
                  <a:extLst>
                    <a:ext uri="{A12FA001-AC4F-418D-AE19-62706E023703}">
                      <ahyp:hlinkClr xmlns:ahyp="http://schemas.microsoft.com/office/drawing/2018/hyperlinkcolor" val="tx"/>
                    </a:ext>
                  </a:extLst>
                </a:hlinkClick>
              </a:rPr>
              <a:t>ary</a:t>
            </a:r>
            <a:r>
              <a:rPr lang="en-GB" dirty="0">
                <a:solidFill>
                  <a:srgbClr val="7030A0"/>
                </a:solidFill>
                <a:hlinkClick r:id="rId6" action="ppaction://hlinksldjump">
                  <a:extLst>
                    <a:ext uri="{A12FA001-AC4F-418D-AE19-62706E023703}">
                      <ahyp:hlinkClr xmlns:ahyp="http://schemas.microsoft.com/office/drawing/2018/hyperlinkcolor" val="tx"/>
                    </a:ext>
                  </a:extLst>
                </a:hlinkClick>
              </a:rPr>
              <a:t> threatened areas</a:t>
            </a:r>
            <a:endParaRPr lang="pl-PL" dirty="0">
              <a:solidFill>
                <a:srgbClr val="7030A0"/>
              </a:solidFill>
            </a:endParaRPr>
          </a:p>
          <a:p>
            <a:r>
              <a:rPr lang="en-GB" u="sng" dirty="0">
                <a:solidFill>
                  <a:srgbClr val="7030A0"/>
                </a:solidFill>
              </a:rPr>
              <a:t>Why</a:t>
            </a:r>
            <a:r>
              <a:rPr lang="pl-PL" u="sng" dirty="0">
                <a:solidFill>
                  <a:srgbClr val="7030A0"/>
                </a:solidFill>
              </a:rPr>
              <a:t> </a:t>
            </a:r>
            <a:r>
              <a:rPr lang="en-GB" u="sng" dirty="0">
                <a:solidFill>
                  <a:srgbClr val="7030A0"/>
                </a:solidFill>
              </a:rPr>
              <a:t>climate migrants</a:t>
            </a:r>
            <a:r>
              <a:rPr lang="pl-PL" u="sng" dirty="0">
                <a:solidFill>
                  <a:srgbClr val="7030A0"/>
                </a:solidFill>
              </a:rPr>
              <a:t> do not</a:t>
            </a:r>
            <a:r>
              <a:rPr lang="en-GB" u="sng" dirty="0">
                <a:solidFill>
                  <a:srgbClr val="7030A0"/>
                </a:solidFill>
              </a:rPr>
              <a:t> </a:t>
            </a:r>
            <a:r>
              <a:rPr lang="pl-PL" u="sng" dirty="0" err="1">
                <a:solidFill>
                  <a:srgbClr val="7030A0"/>
                </a:solidFill>
              </a:rPr>
              <a:t>have</a:t>
            </a:r>
            <a:r>
              <a:rPr lang="pl-PL" u="sng" dirty="0">
                <a:solidFill>
                  <a:srgbClr val="7030A0"/>
                </a:solidFill>
              </a:rPr>
              <a:t> the </a:t>
            </a:r>
            <a:r>
              <a:rPr lang="en-GB" u="sng" dirty="0">
                <a:solidFill>
                  <a:srgbClr val="7030A0"/>
                </a:solidFill>
              </a:rPr>
              <a:t>refugee status</a:t>
            </a:r>
            <a:endParaRPr lang="pl-PL" u="sng" dirty="0">
              <a:solidFill>
                <a:srgbClr val="7030A0"/>
              </a:solidFill>
            </a:endParaRPr>
          </a:p>
          <a:p>
            <a:endParaRPr lang="pl-PL" dirty="0"/>
          </a:p>
          <a:p>
            <a:endParaRPr lang="pl-PL" dirty="0"/>
          </a:p>
          <a:p>
            <a:endParaRPr lang="pl-PL" dirty="0"/>
          </a:p>
        </p:txBody>
      </p:sp>
      <p:sp>
        <p:nvSpPr>
          <p:cNvPr id="5" name="Strzałka w prawo 4">
            <a:hlinkClick r:id="rId7" action="ppaction://hlinksldjump"/>
          </p:cNvPr>
          <p:cNvSpPr/>
          <p:nvPr/>
        </p:nvSpPr>
        <p:spPr>
          <a:xfrm>
            <a:off x="7740352" y="260648"/>
            <a:ext cx="1080120"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ransition advClick="0">
    <p:pull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dirty="0" err="1"/>
              <a:t>Wh</a:t>
            </a:r>
            <a:r>
              <a:rPr lang="pl-PL" dirty="0"/>
              <a:t>o</a:t>
            </a:r>
            <a:r>
              <a:rPr lang="en-GB" dirty="0"/>
              <a:t> are climate refugees?</a:t>
            </a:r>
            <a:endParaRPr lang="pl-PL" dirty="0"/>
          </a:p>
        </p:txBody>
      </p:sp>
      <p:sp>
        <p:nvSpPr>
          <p:cNvPr id="3" name="Symbol zastępczy zawartości 2"/>
          <p:cNvSpPr>
            <a:spLocks noGrp="1"/>
          </p:cNvSpPr>
          <p:nvPr>
            <p:ph sz="quarter" idx="1"/>
          </p:nvPr>
        </p:nvSpPr>
        <p:spPr>
          <a:xfrm>
            <a:off x="457200" y="1219200"/>
            <a:ext cx="8291264" cy="4937760"/>
          </a:xfrm>
        </p:spPr>
        <p:txBody>
          <a:bodyPr>
            <a:normAutofit/>
          </a:bodyPr>
          <a:lstStyle/>
          <a:p>
            <a:r>
              <a:rPr lang="en-GB" dirty="0"/>
              <a:t>Climate refugees are people who must leave their homes and communities because of the effects of </a:t>
            </a:r>
            <a:r>
              <a:rPr lang="pl-PL" dirty="0"/>
              <a:t>the </a:t>
            </a:r>
            <a:r>
              <a:rPr lang="en-GB" dirty="0"/>
              <a:t>climate change and global warming. </a:t>
            </a:r>
            <a:endParaRPr lang="pl-PL" dirty="0"/>
          </a:p>
          <a:p>
            <a:r>
              <a:rPr lang="en-GB" dirty="0"/>
              <a:t>They belong to a large group of immigrants known as environmental refugees. Environmental refugees include immigrants forced to flee because of natural disasters, such as </a:t>
            </a:r>
            <a:r>
              <a:rPr lang="en-GB" dirty="0" err="1"/>
              <a:t>volcan</a:t>
            </a:r>
            <a:r>
              <a:rPr lang="pl-PL" dirty="0" err="1"/>
              <a:t>ic</a:t>
            </a:r>
            <a:r>
              <a:rPr lang="pl-PL" dirty="0"/>
              <a:t> </a:t>
            </a:r>
            <a:r>
              <a:rPr lang="pl-PL" dirty="0" err="1"/>
              <a:t>eruptions</a:t>
            </a:r>
            <a:r>
              <a:rPr lang="pl-PL" dirty="0"/>
              <a:t> </a:t>
            </a:r>
          </a:p>
          <a:p>
            <a:pPr marL="0" indent="0">
              <a:buNone/>
            </a:pPr>
            <a:r>
              <a:rPr lang="pl-PL" dirty="0"/>
              <a:t>   </a:t>
            </a:r>
            <a:r>
              <a:rPr lang="en-GB" dirty="0"/>
              <a:t>and tsunamis. </a:t>
            </a:r>
            <a:br>
              <a:rPr lang="en-GB" dirty="0"/>
            </a:br>
            <a:br>
              <a:rPr lang="en-GB" dirty="0"/>
            </a:br>
            <a:endParaRPr lang="pl-PL" dirty="0"/>
          </a:p>
        </p:txBody>
      </p:sp>
      <p:pic>
        <p:nvPicPr>
          <p:cNvPr id="5" name="Obraz 4" descr="c5.jpg"/>
          <p:cNvPicPr>
            <a:picLocks noChangeAspect="1"/>
          </p:cNvPicPr>
          <p:nvPr/>
        </p:nvPicPr>
        <p:blipFill>
          <a:blip r:embed="rId2" cstate="print"/>
          <a:stretch>
            <a:fillRect/>
          </a:stretch>
        </p:blipFill>
        <p:spPr>
          <a:xfrm>
            <a:off x="5148064" y="3861048"/>
            <a:ext cx="3840427" cy="21602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Strzałka w lewo 5">
            <a:hlinkClick r:id="rId3" action="ppaction://hlinksldjump"/>
          </p:cNvPr>
          <p:cNvSpPr/>
          <p:nvPr/>
        </p:nvSpPr>
        <p:spPr>
          <a:xfrm>
            <a:off x="7884368" y="260648"/>
            <a:ext cx="1008112"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ransition advClick="0">
    <p:pull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a:t>Causes of climate change</a:t>
            </a:r>
            <a:endParaRPr lang="pl-PL" dirty="0"/>
          </a:p>
        </p:txBody>
      </p:sp>
      <p:sp>
        <p:nvSpPr>
          <p:cNvPr id="3" name="Symbol zastępczy zawartości 2"/>
          <p:cNvSpPr>
            <a:spLocks noGrp="1"/>
          </p:cNvSpPr>
          <p:nvPr>
            <p:ph sz="quarter" idx="1"/>
          </p:nvPr>
        </p:nvSpPr>
        <p:spPr>
          <a:xfrm>
            <a:off x="457200" y="1219200"/>
            <a:ext cx="8219256" cy="2209800"/>
          </a:xfrm>
        </p:spPr>
        <p:txBody>
          <a:bodyPr>
            <a:normAutofit/>
          </a:bodyPr>
          <a:lstStyle/>
          <a:p>
            <a:pPr>
              <a:buNone/>
            </a:pPr>
            <a:r>
              <a:rPr lang="en-GB" dirty="0"/>
              <a:t>Climate change is caused by natural events, such as</a:t>
            </a:r>
            <a:r>
              <a:rPr lang="pl-PL" dirty="0"/>
              <a:t> </a:t>
            </a:r>
            <a:r>
              <a:rPr lang="en-GB" dirty="0"/>
              <a:t>volcanic </a:t>
            </a:r>
            <a:endParaRPr lang="pl-PL" dirty="0"/>
          </a:p>
          <a:p>
            <a:pPr>
              <a:buNone/>
            </a:pPr>
            <a:r>
              <a:rPr lang="en-GB" dirty="0"/>
              <a:t>eruptions, as well as</a:t>
            </a:r>
            <a:r>
              <a:rPr lang="pl-PL" dirty="0"/>
              <a:t> </a:t>
            </a:r>
            <a:r>
              <a:rPr lang="en-GB" dirty="0"/>
              <a:t>human activities. Climate</a:t>
            </a:r>
            <a:r>
              <a:rPr lang="pl-PL" dirty="0"/>
              <a:t> </a:t>
            </a:r>
            <a:r>
              <a:rPr lang="en-GB" dirty="0"/>
              <a:t>change has </a:t>
            </a:r>
            <a:endParaRPr lang="pl-PL" dirty="0"/>
          </a:p>
          <a:p>
            <a:pPr>
              <a:buNone/>
            </a:pPr>
            <a:r>
              <a:rPr lang="en-GB" dirty="0"/>
              <a:t>happened many</a:t>
            </a:r>
            <a:r>
              <a:rPr lang="pl-PL" dirty="0"/>
              <a:t> </a:t>
            </a:r>
            <a:r>
              <a:rPr lang="en-GB" dirty="0"/>
              <a:t>times since Earth was formed billions of </a:t>
            </a:r>
            <a:endParaRPr lang="pl-PL" dirty="0"/>
          </a:p>
          <a:p>
            <a:pPr>
              <a:buNone/>
            </a:pPr>
            <a:r>
              <a:rPr lang="en-GB" dirty="0"/>
              <a:t>years ago. </a:t>
            </a:r>
            <a:endParaRPr lang="pl-PL" dirty="0"/>
          </a:p>
          <a:p>
            <a:pPr>
              <a:buNone/>
            </a:pPr>
            <a:endParaRPr lang="pl-PL" dirty="0"/>
          </a:p>
        </p:txBody>
      </p:sp>
      <p:pic>
        <p:nvPicPr>
          <p:cNvPr id="5" name="Symbol zastępczy zawartości 4" descr="c2.jpg"/>
          <p:cNvPicPr>
            <a:picLocks noGrp="1" noChangeAspect="1"/>
          </p:cNvPicPr>
          <p:nvPr>
            <p:ph sz="quarter" idx="2"/>
          </p:nvPr>
        </p:nvPicPr>
        <p:blipFill>
          <a:blip r:embed="rId2" cstate="print"/>
          <a:stretch>
            <a:fillRect/>
          </a:stretch>
        </p:blipFill>
        <p:spPr>
          <a:xfrm>
            <a:off x="1475656" y="3212976"/>
            <a:ext cx="6192688" cy="30484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Strzałka w lewo 5">
            <a:hlinkClick r:id="rId3" action="ppaction://hlinksldjump"/>
          </p:cNvPr>
          <p:cNvSpPr/>
          <p:nvPr/>
        </p:nvSpPr>
        <p:spPr>
          <a:xfrm>
            <a:off x="7884368" y="260648"/>
            <a:ext cx="1008112"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ransition advClick="0">
    <p:pull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a:t>Causes of global warming</a:t>
            </a:r>
            <a:endParaRPr lang="pl-PL" dirty="0"/>
          </a:p>
        </p:txBody>
      </p:sp>
      <p:sp>
        <p:nvSpPr>
          <p:cNvPr id="3" name="Symbol zastępczy zawartości 2"/>
          <p:cNvSpPr>
            <a:spLocks noGrp="1"/>
          </p:cNvSpPr>
          <p:nvPr>
            <p:ph sz="quarter" idx="1"/>
          </p:nvPr>
        </p:nvSpPr>
        <p:spPr/>
        <p:txBody>
          <a:bodyPr/>
          <a:lstStyle/>
          <a:p>
            <a:pPr>
              <a:buNone/>
            </a:pPr>
            <a:r>
              <a:rPr lang="en-GB" dirty="0"/>
              <a:t>Global warming is the most</a:t>
            </a:r>
            <a:endParaRPr lang="pl-PL" dirty="0"/>
          </a:p>
          <a:p>
            <a:pPr>
              <a:buNone/>
            </a:pPr>
            <a:r>
              <a:rPr lang="pl-PL" dirty="0" err="1"/>
              <a:t>r</a:t>
            </a:r>
            <a:r>
              <a:rPr lang="en-GB" dirty="0" err="1"/>
              <a:t>ecent</a:t>
            </a:r>
            <a:r>
              <a:rPr lang="en-GB" dirty="0"/>
              <a:t> period of climate</a:t>
            </a:r>
            <a:endParaRPr lang="pl-PL" dirty="0"/>
          </a:p>
          <a:p>
            <a:pPr>
              <a:buNone/>
            </a:pPr>
            <a:r>
              <a:rPr lang="en-GB" dirty="0"/>
              <a:t>change. Human activities like</a:t>
            </a:r>
            <a:endParaRPr lang="pl-PL" dirty="0"/>
          </a:p>
          <a:p>
            <a:pPr>
              <a:buNone/>
            </a:pPr>
            <a:r>
              <a:rPr lang="en-GB" dirty="0"/>
              <a:t>burning fossil fuels and </a:t>
            </a:r>
            <a:endParaRPr lang="pl-PL" dirty="0"/>
          </a:p>
          <a:p>
            <a:pPr>
              <a:buNone/>
            </a:pPr>
            <a:r>
              <a:rPr lang="en-GB" dirty="0"/>
              <a:t>cutting down forests </a:t>
            </a:r>
            <a:endParaRPr lang="pl-PL" dirty="0"/>
          </a:p>
          <a:p>
            <a:pPr>
              <a:buNone/>
            </a:pPr>
            <a:r>
              <a:rPr lang="en-GB" dirty="0"/>
              <a:t>contribute to global </a:t>
            </a:r>
            <a:endParaRPr lang="pl-PL" dirty="0"/>
          </a:p>
          <a:p>
            <a:pPr>
              <a:buNone/>
            </a:pPr>
            <a:r>
              <a:rPr lang="en-GB" dirty="0"/>
              <a:t>warming because they </a:t>
            </a:r>
            <a:endParaRPr lang="pl-PL" dirty="0"/>
          </a:p>
          <a:p>
            <a:pPr>
              <a:buNone/>
            </a:pPr>
            <a:r>
              <a:rPr lang="en-GB" dirty="0"/>
              <a:t>release greenhouse gases. </a:t>
            </a:r>
            <a:endParaRPr lang="pl-PL" dirty="0"/>
          </a:p>
          <a:p>
            <a:pPr>
              <a:buNone/>
            </a:pPr>
            <a:r>
              <a:rPr lang="pl-PL" dirty="0" err="1"/>
              <a:t>Greenhouse</a:t>
            </a:r>
            <a:r>
              <a:rPr lang="pl-PL" dirty="0"/>
              <a:t> </a:t>
            </a:r>
            <a:r>
              <a:rPr lang="pl-PL" dirty="0" err="1"/>
              <a:t>gases</a:t>
            </a:r>
            <a:r>
              <a:rPr lang="pl-PL" dirty="0"/>
              <a:t> trap </a:t>
            </a:r>
            <a:r>
              <a:rPr lang="pl-PL" dirty="0" err="1"/>
              <a:t>heat</a:t>
            </a:r>
            <a:endParaRPr lang="pl-PL" dirty="0"/>
          </a:p>
          <a:p>
            <a:pPr>
              <a:buNone/>
            </a:pPr>
            <a:r>
              <a:rPr lang="pl-PL" dirty="0" err="1"/>
              <a:t>in</a:t>
            </a:r>
            <a:r>
              <a:rPr lang="pl-PL" dirty="0"/>
              <a:t> </a:t>
            </a:r>
            <a:r>
              <a:rPr lang="pl-PL" dirty="0" err="1"/>
              <a:t>the</a:t>
            </a:r>
            <a:r>
              <a:rPr lang="pl-PL" dirty="0"/>
              <a:t> </a:t>
            </a:r>
            <a:r>
              <a:rPr lang="pl-PL" dirty="0" err="1"/>
              <a:t>atmosphere</a:t>
            </a:r>
            <a:r>
              <a:rPr lang="pl-PL" dirty="0"/>
              <a:t>.</a:t>
            </a:r>
          </a:p>
          <a:p>
            <a:pPr>
              <a:buNone/>
            </a:pPr>
            <a:endParaRPr lang="pl-PL" dirty="0"/>
          </a:p>
        </p:txBody>
      </p:sp>
      <p:pic>
        <p:nvPicPr>
          <p:cNvPr id="5" name="Symbol zastępczy zawartości 4" descr="c3.jpg"/>
          <p:cNvPicPr>
            <a:picLocks noGrp="1" noChangeAspect="1"/>
          </p:cNvPicPr>
          <p:nvPr>
            <p:ph sz="quarter" idx="2"/>
          </p:nvPr>
        </p:nvPicPr>
        <p:blipFill>
          <a:blip r:embed="rId2" cstate="print"/>
          <a:stretch>
            <a:fillRect/>
          </a:stretch>
        </p:blipFill>
        <p:spPr>
          <a:xfrm>
            <a:off x="4632325" y="2338914"/>
            <a:ext cx="4041775" cy="26913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Strzałka w lewo 5">
            <a:hlinkClick r:id="rId3" action="ppaction://hlinksldjump"/>
          </p:cNvPr>
          <p:cNvSpPr/>
          <p:nvPr/>
        </p:nvSpPr>
        <p:spPr>
          <a:xfrm>
            <a:off x="7884368" y="260648"/>
            <a:ext cx="1008112"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ransition advClick="0">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About</a:t>
            </a:r>
            <a:r>
              <a:rPr lang="pl-PL" dirty="0"/>
              <a:t> the problem</a:t>
            </a:r>
          </a:p>
        </p:txBody>
      </p:sp>
      <p:sp>
        <p:nvSpPr>
          <p:cNvPr id="3" name="Symbol zastępczy zawartości 2"/>
          <p:cNvSpPr>
            <a:spLocks noGrp="1"/>
          </p:cNvSpPr>
          <p:nvPr>
            <p:ph sz="quarter" idx="1"/>
          </p:nvPr>
        </p:nvSpPr>
        <p:spPr>
          <a:xfrm>
            <a:off x="457200" y="1219200"/>
            <a:ext cx="8219256" cy="4937760"/>
          </a:xfrm>
        </p:spPr>
        <p:txBody>
          <a:bodyPr>
            <a:normAutofit/>
          </a:bodyPr>
          <a:lstStyle/>
          <a:p>
            <a:r>
              <a:rPr lang="en-GB" dirty="0"/>
              <a:t>The UN Refugee Agency estimates that by 2050, up to 250 million people will be displaced by climate change impacts such as rising sea levels, floods, famine, drought, hurricanes, desertification and the negative effects on ecosystems.</a:t>
            </a:r>
            <a:endParaRPr lang="pl-PL" dirty="0"/>
          </a:p>
          <a:p>
            <a:endParaRPr lang="pl-PL" dirty="0"/>
          </a:p>
        </p:txBody>
      </p:sp>
      <p:pic>
        <p:nvPicPr>
          <p:cNvPr id="6" name="Obraz 5" descr="c10.jpg"/>
          <p:cNvPicPr>
            <a:picLocks noChangeAspect="1"/>
          </p:cNvPicPr>
          <p:nvPr/>
        </p:nvPicPr>
        <p:blipFill>
          <a:blip r:embed="rId2" cstate="print"/>
          <a:stretch>
            <a:fillRect/>
          </a:stretch>
        </p:blipFill>
        <p:spPr>
          <a:xfrm>
            <a:off x="3059832" y="2924944"/>
            <a:ext cx="4936175" cy="32403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lstStyle/>
          <a:p>
            <a:r>
              <a:rPr lang="en-GB" dirty="0"/>
              <a:t>According to World's Bank analysis climate change and global warming may create even 150 million climate refugees who will emigrate to Europe, mainly from:</a:t>
            </a:r>
            <a:endParaRPr lang="pl-PL" dirty="0"/>
          </a:p>
          <a:p>
            <a:pPr>
              <a:buFontTx/>
              <a:buChar char="-"/>
            </a:pPr>
            <a:r>
              <a:rPr lang="en-GB" dirty="0">
                <a:solidFill>
                  <a:schemeClr val="accent4">
                    <a:lumMod val="50000"/>
                  </a:schemeClr>
                </a:solidFill>
              </a:rPr>
              <a:t>Africa</a:t>
            </a:r>
            <a:r>
              <a:rPr lang="en-GB" dirty="0"/>
              <a:t> - 86 million people</a:t>
            </a:r>
            <a:endParaRPr lang="pl-PL" dirty="0"/>
          </a:p>
          <a:p>
            <a:pPr>
              <a:buFontTx/>
              <a:buChar char="-"/>
            </a:pPr>
            <a:r>
              <a:rPr lang="en-GB" dirty="0"/>
              <a:t> </a:t>
            </a:r>
            <a:r>
              <a:rPr lang="en-GB" dirty="0">
                <a:solidFill>
                  <a:srgbClr val="C00000"/>
                </a:solidFill>
              </a:rPr>
              <a:t>South Asia </a:t>
            </a:r>
            <a:r>
              <a:rPr lang="en-GB" dirty="0"/>
              <a:t>- 40 million people</a:t>
            </a:r>
            <a:endParaRPr lang="pl-PL" dirty="0"/>
          </a:p>
          <a:p>
            <a:pPr>
              <a:buFontTx/>
              <a:buChar char="-"/>
            </a:pPr>
            <a:r>
              <a:rPr lang="en-GB" dirty="0"/>
              <a:t> </a:t>
            </a:r>
            <a:r>
              <a:rPr lang="en-GB" dirty="0">
                <a:solidFill>
                  <a:srgbClr val="FFC000"/>
                </a:solidFill>
              </a:rPr>
              <a:t>Latin America </a:t>
            </a:r>
            <a:r>
              <a:rPr lang="en-GB" dirty="0"/>
              <a:t>- 17 million people</a:t>
            </a:r>
            <a:endParaRPr lang="pl-PL" dirty="0"/>
          </a:p>
          <a:p>
            <a:pPr>
              <a:buNone/>
            </a:pPr>
            <a:endParaRPr lang="pl-PL" dirty="0"/>
          </a:p>
        </p:txBody>
      </p:sp>
      <p:sp>
        <p:nvSpPr>
          <p:cNvPr id="5" name="Strzałka w lewo 4">
            <a:hlinkClick r:id="rId2" action="ppaction://hlinksldjump"/>
          </p:cNvPr>
          <p:cNvSpPr/>
          <p:nvPr/>
        </p:nvSpPr>
        <p:spPr>
          <a:xfrm>
            <a:off x="7884368" y="260648"/>
            <a:ext cx="1008112"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en-GB" dirty="0"/>
              <a:t>Ex</a:t>
            </a:r>
            <a:r>
              <a:rPr lang="pl-PL" dirty="0"/>
              <a:t>e</a:t>
            </a:r>
            <a:r>
              <a:rPr lang="en-GB" dirty="0" err="1"/>
              <a:t>mpl</a:t>
            </a:r>
            <a:r>
              <a:rPr lang="pl-PL" dirty="0"/>
              <a:t>ary</a:t>
            </a:r>
            <a:r>
              <a:rPr lang="en-GB" dirty="0"/>
              <a:t> threatened areas</a:t>
            </a:r>
            <a:endParaRPr lang="pl-PL" dirty="0"/>
          </a:p>
        </p:txBody>
      </p:sp>
      <p:sp>
        <p:nvSpPr>
          <p:cNvPr id="3" name="Symbol zastępczy zawartości 2"/>
          <p:cNvSpPr>
            <a:spLocks noGrp="1"/>
          </p:cNvSpPr>
          <p:nvPr>
            <p:ph sz="quarter" idx="1"/>
          </p:nvPr>
        </p:nvSpPr>
        <p:spPr>
          <a:xfrm>
            <a:off x="457200" y="1219200"/>
            <a:ext cx="8229600" cy="5450160"/>
          </a:xfrm>
        </p:spPr>
        <p:txBody>
          <a:bodyPr>
            <a:normAutofit/>
          </a:bodyPr>
          <a:lstStyle/>
          <a:p>
            <a:r>
              <a:rPr lang="pl-PL" dirty="0"/>
              <a:t>T</a:t>
            </a:r>
            <a:r>
              <a:rPr lang="en-GB" dirty="0"/>
              <a:t>he Gobi Desert in China expands more than 3,600 square </a:t>
            </a:r>
            <a:r>
              <a:rPr lang="en-GB" dirty="0" err="1"/>
              <a:t>kilometers</a:t>
            </a:r>
            <a:r>
              <a:rPr lang="en-GB" dirty="0"/>
              <a:t> every year. </a:t>
            </a:r>
            <a:endParaRPr lang="pl-PL" dirty="0"/>
          </a:p>
          <a:p>
            <a:r>
              <a:rPr lang="en-GB" dirty="0"/>
              <a:t>Morocco, Tunisia, and Libya each lose more than 1,000 square </a:t>
            </a:r>
            <a:r>
              <a:rPr lang="en-GB" dirty="0" err="1"/>
              <a:t>kilometers</a:t>
            </a:r>
            <a:r>
              <a:rPr lang="en-GB" dirty="0"/>
              <a:t> of productive land every year to desertification.</a:t>
            </a:r>
            <a:endParaRPr lang="pl-PL" dirty="0"/>
          </a:p>
          <a:p>
            <a:r>
              <a:rPr lang="en-GB" dirty="0"/>
              <a:t> The U.S. state of Louisiana loses about 65 square </a:t>
            </a:r>
            <a:r>
              <a:rPr lang="en-GB" dirty="0" err="1"/>
              <a:t>kilomet</a:t>
            </a:r>
            <a:r>
              <a:rPr lang="pl-PL" dirty="0"/>
              <a:t>er</a:t>
            </a:r>
            <a:r>
              <a:rPr lang="en-GB" dirty="0"/>
              <a:t>s to the sea every year.</a:t>
            </a:r>
            <a:endParaRPr lang="pl-PL" dirty="0"/>
          </a:p>
          <a:p>
            <a:endParaRPr lang="pl-PL" dirty="0"/>
          </a:p>
          <a:p>
            <a:endParaRPr lang="pl-PL" dirty="0"/>
          </a:p>
          <a:p>
            <a:endParaRPr lang="pl-PL" dirty="0"/>
          </a:p>
          <a:p>
            <a:endParaRPr lang="pl-PL" dirty="0"/>
          </a:p>
        </p:txBody>
      </p:sp>
      <p:pic>
        <p:nvPicPr>
          <p:cNvPr id="6" name="Obraz 5" descr="c9.jpg"/>
          <p:cNvPicPr>
            <a:picLocks noChangeAspect="1"/>
          </p:cNvPicPr>
          <p:nvPr/>
        </p:nvPicPr>
        <p:blipFill>
          <a:blip r:embed="rId2" cstate="print"/>
          <a:stretch>
            <a:fillRect/>
          </a:stretch>
        </p:blipFill>
        <p:spPr>
          <a:xfrm>
            <a:off x="4788024" y="4293096"/>
            <a:ext cx="4032448" cy="20162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pull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lstStyle/>
          <a:p>
            <a:r>
              <a:rPr lang="en-GB" dirty="0"/>
              <a:t>Maldives, an island nation in the Indian Ocean, is perhaps the country most threatened by sea level rise.</a:t>
            </a:r>
            <a:endParaRPr lang="pl-PL" dirty="0"/>
          </a:p>
          <a:p>
            <a:r>
              <a:rPr lang="en-GB" dirty="0"/>
              <a:t>About half the population of Bangladesh lives less than 5 meters above sea level. In 1995, Bangladesh’s </a:t>
            </a:r>
            <a:r>
              <a:rPr lang="en-GB" dirty="0" err="1"/>
              <a:t>Bhola</a:t>
            </a:r>
            <a:r>
              <a:rPr lang="en-GB" dirty="0"/>
              <a:t> Island was half-submerged by rising sea levels, leaving 500,000 people homeless.</a:t>
            </a:r>
            <a:endParaRPr lang="pl-PL" dirty="0"/>
          </a:p>
          <a:p>
            <a:pPr marL="0" indent="0">
              <a:buNone/>
            </a:pPr>
            <a:endParaRPr lang="pl-PL" dirty="0"/>
          </a:p>
        </p:txBody>
      </p:sp>
      <p:sp>
        <p:nvSpPr>
          <p:cNvPr id="4" name="Strzałka w lewo 3">
            <a:hlinkClick r:id="rId2" action="ppaction://hlinksldjump"/>
          </p:cNvPr>
          <p:cNvSpPr/>
          <p:nvPr/>
        </p:nvSpPr>
        <p:spPr>
          <a:xfrm>
            <a:off x="7884368" y="260648"/>
            <a:ext cx="1008112"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5" name="Obraz 4" descr="c8.jpg"/>
          <p:cNvPicPr>
            <a:picLocks noChangeAspect="1"/>
          </p:cNvPicPr>
          <p:nvPr/>
        </p:nvPicPr>
        <p:blipFill>
          <a:blip r:embed="rId3" cstate="print"/>
          <a:stretch>
            <a:fillRect/>
          </a:stretch>
        </p:blipFill>
        <p:spPr>
          <a:xfrm>
            <a:off x="3851920" y="3501008"/>
            <a:ext cx="4041224" cy="269197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advClick="0"/>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oczątek">
  <a:themeElements>
    <a:clrScheme name="Począte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Począte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ocząte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168</TotalTime>
  <Words>402</Words>
  <Application>Microsoft Office PowerPoint</Application>
  <PresentationFormat>Pokaz na ekranie (4:3)</PresentationFormat>
  <Paragraphs>48</Paragraphs>
  <Slides>11</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11</vt:i4>
      </vt:variant>
    </vt:vector>
  </HeadingPairs>
  <TitlesOfParts>
    <vt:vector size="16" baseType="lpstr">
      <vt:lpstr>Bookman Old Style</vt:lpstr>
      <vt:lpstr>Gill Sans MT</vt:lpstr>
      <vt:lpstr>Wingdings</vt:lpstr>
      <vt:lpstr>Wingdings 3</vt:lpstr>
      <vt:lpstr>Początek</vt:lpstr>
      <vt:lpstr>Prezentacja programu PowerPoint</vt:lpstr>
      <vt:lpstr>Contens</vt:lpstr>
      <vt:lpstr>Who are climate refugees?</vt:lpstr>
      <vt:lpstr>Causes of climate change</vt:lpstr>
      <vt:lpstr>Causes of global warming</vt:lpstr>
      <vt:lpstr>About the problem</vt:lpstr>
      <vt:lpstr>Prezentacja programu PowerPoint</vt:lpstr>
      <vt:lpstr>Exemplary threatened areas</vt:lpstr>
      <vt:lpstr>Prezentacja programu PowerPoint</vt:lpstr>
      <vt:lpstr>Why climate migrants do not have the refugee status</vt:lpstr>
      <vt:lpstr>Presentation was prepared by Zuzanna Wiklent 3A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Zuzia Wiklent</dc:creator>
  <cp:lastModifiedBy>Justyna Wrześniowska</cp:lastModifiedBy>
  <cp:revision>13</cp:revision>
  <dcterms:created xsi:type="dcterms:W3CDTF">2019-02-25T20:51:10Z</dcterms:created>
  <dcterms:modified xsi:type="dcterms:W3CDTF">2019-03-02T19:27:58Z</dcterms:modified>
</cp:coreProperties>
</file>