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EA62E-8ECC-4CDD-AC14-E5B823937018}" type="datetimeFigureOut">
              <a:rPr lang="hr-HR" smtClean="0"/>
              <a:pPr/>
              <a:t>18.11.2019.</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24DAD-EE13-4E8C-A8B4-17253394A07F}" type="slidenum">
              <a:rPr lang="hr-HR" smtClean="0"/>
              <a:pPr/>
              <a:t>‹#›</a:t>
            </a:fld>
            <a:endParaRPr lang="hr-HR"/>
          </a:p>
        </p:txBody>
      </p:sp>
    </p:spTree>
    <p:extLst>
      <p:ext uri="{BB962C8B-B14F-4D97-AF65-F5344CB8AC3E}">
        <p14:creationId xmlns:p14="http://schemas.microsoft.com/office/powerpoint/2010/main" val="407089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9D24DAD-EE13-4E8C-A8B4-17253394A07F}" type="slidenum">
              <a:rPr lang="hr-HR" smtClean="0"/>
              <a:pPr/>
              <a:t>3</a:t>
            </a:fld>
            <a:endParaRPr lang="hr-HR"/>
          </a:p>
        </p:txBody>
      </p:sp>
    </p:spTree>
    <p:extLst>
      <p:ext uri="{BB962C8B-B14F-4D97-AF65-F5344CB8AC3E}">
        <p14:creationId xmlns:p14="http://schemas.microsoft.com/office/powerpoint/2010/main" val="339155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9D24DAD-EE13-4E8C-A8B4-17253394A07F}" type="slidenum">
              <a:rPr lang="hr-HR" smtClean="0"/>
              <a:pPr/>
              <a:t>4</a:t>
            </a:fld>
            <a:endParaRPr lang="hr-HR"/>
          </a:p>
        </p:txBody>
      </p:sp>
    </p:spTree>
    <p:extLst>
      <p:ext uri="{BB962C8B-B14F-4D97-AF65-F5344CB8AC3E}">
        <p14:creationId xmlns:p14="http://schemas.microsoft.com/office/powerpoint/2010/main" val="277929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9D24DAD-EE13-4E8C-A8B4-17253394A07F}" type="slidenum">
              <a:rPr lang="hr-HR" smtClean="0"/>
              <a:pPr/>
              <a:t>5</a:t>
            </a:fld>
            <a:endParaRPr lang="hr-HR"/>
          </a:p>
        </p:txBody>
      </p:sp>
    </p:spTree>
    <p:extLst>
      <p:ext uri="{BB962C8B-B14F-4D97-AF65-F5344CB8AC3E}">
        <p14:creationId xmlns:p14="http://schemas.microsoft.com/office/powerpoint/2010/main" val="399339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9D24DAD-EE13-4E8C-A8B4-17253394A07F}" type="slidenum">
              <a:rPr lang="hr-HR" smtClean="0"/>
              <a:pPr/>
              <a:t>6</a:t>
            </a:fld>
            <a:endParaRPr lang="hr-HR"/>
          </a:p>
        </p:txBody>
      </p:sp>
    </p:spTree>
    <p:extLst>
      <p:ext uri="{BB962C8B-B14F-4D97-AF65-F5344CB8AC3E}">
        <p14:creationId xmlns:p14="http://schemas.microsoft.com/office/powerpoint/2010/main" val="370308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Ice Age people lived 35,000 years ago. The men hunted and the women and children prepared the food and made the clothing and shelters. Every part of the animal </a:t>
            </a:r>
            <a:r>
              <a:rPr lang="hr-HR" dirty="0"/>
              <a:t>(</a:t>
            </a:r>
            <a:r>
              <a:rPr lang="en-US" dirty="0"/>
              <a:t>that was hunted</a:t>
            </a:r>
            <a:r>
              <a:rPr lang="hr-HR" dirty="0"/>
              <a:t>)</a:t>
            </a:r>
            <a:r>
              <a:rPr lang="en-US" dirty="0"/>
              <a:t> was used. The meat and organs were used for food. Their skins were </a:t>
            </a:r>
            <a:r>
              <a:rPr lang="hr-HR" i="1" dirty="0"/>
              <a:t>used</a:t>
            </a:r>
            <a:r>
              <a:rPr lang="hr-HR" i="1" baseline="0" dirty="0"/>
              <a:t> for </a:t>
            </a:r>
            <a:r>
              <a:rPr lang="en-US" dirty="0"/>
              <a:t>clothing, blankets and shelters. The stomach was used to carry water. The bones were used for needles, weapons and tools. </a:t>
            </a:r>
            <a:endParaRPr lang="hr-HR" dirty="0"/>
          </a:p>
        </p:txBody>
      </p:sp>
      <p:sp>
        <p:nvSpPr>
          <p:cNvPr id="4" name="Rezervirano mjesto broja slajda 3"/>
          <p:cNvSpPr>
            <a:spLocks noGrp="1"/>
          </p:cNvSpPr>
          <p:nvPr>
            <p:ph type="sldNum" sz="quarter" idx="5"/>
          </p:nvPr>
        </p:nvSpPr>
        <p:spPr/>
        <p:txBody>
          <a:bodyPr/>
          <a:lstStyle/>
          <a:p>
            <a:fld id="{F9D24DAD-EE13-4E8C-A8B4-17253394A07F}" type="slidenum">
              <a:rPr lang="hr-HR" smtClean="0"/>
              <a:pPr/>
              <a:t>9</a:t>
            </a:fld>
            <a:endParaRPr lang="hr-HR"/>
          </a:p>
        </p:txBody>
      </p:sp>
    </p:spTree>
    <p:extLst>
      <p:ext uri="{BB962C8B-B14F-4D97-AF65-F5344CB8AC3E}">
        <p14:creationId xmlns:p14="http://schemas.microsoft.com/office/powerpoint/2010/main" val="130550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8F5A66-9961-4CB8-AD27-36DB8FBDF1B7}"/>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66D6FD91-528D-433C-93D1-FA329FDE5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465AC2D8-0E85-4526-9624-FBB335962E93}"/>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5" name="Rezervirano mjesto podnožja 4">
            <a:extLst>
              <a:ext uri="{FF2B5EF4-FFF2-40B4-BE49-F238E27FC236}">
                <a16:creationId xmlns:a16="http://schemas.microsoft.com/office/drawing/2014/main" id="{DE13A112-109D-4957-BE9B-85A47FC06D3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D4DBDF6-4592-4445-96F0-7F518E44EAF1}"/>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43993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99227A-87C1-4FBB-96FF-A9A7D6B38041}"/>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5FD35DB-8355-478C-88C8-FF01E3C5F95B}"/>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55E2B61-D601-4034-9498-6BA9E2B7E9FF}"/>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5" name="Rezervirano mjesto podnožja 4">
            <a:extLst>
              <a:ext uri="{FF2B5EF4-FFF2-40B4-BE49-F238E27FC236}">
                <a16:creationId xmlns:a16="http://schemas.microsoft.com/office/drawing/2014/main" id="{42728EBF-75F8-4E69-9DB8-68D855A9EE0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CE252B9-67BE-41DF-A49D-95E3D6A25FFF}"/>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350203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4ECB309D-05ED-4F25-8E41-FCDD5B7DD45C}"/>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86B87CE-4EA6-44F9-9FEA-2671148787D5}"/>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C06CC8E-DFC0-4386-9E62-25FD75BDB82D}"/>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5" name="Rezervirano mjesto podnožja 4">
            <a:extLst>
              <a:ext uri="{FF2B5EF4-FFF2-40B4-BE49-F238E27FC236}">
                <a16:creationId xmlns:a16="http://schemas.microsoft.com/office/drawing/2014/main" id="{B1CB07C4-B18C-4FB2-8DF0-7B0F0D74967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474014C-1E7C-47DF-8E26-30686BA75F3C}"/>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249472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7199A3-8002-4782-87C2-4F4972A9122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D55F1DD-45D9-4F5B-835D-721AC71BD68E}"/>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FA7465C-BCEA-4C8C-9DF5-25A8C23AD059}"/>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5" name="Rezervirano mjesto podnožja 4">
            <a:extLst>
              <a:ext uri="{FF2B5EF4-FFF2-40B4-BE49-F238E27FC236}">
                <a16:creationId xmlns:a16="http://schemas.microsoft.com/office/drawing/2014/main" id="{15AD4D15-6C1B-40B6-8D6F-C092B2E3D69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11038A6-BB86-4D01-832E-853E1BEE7ED5}"/>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96143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13060B-4908-4F36-9748-7016364DDBA6}"/>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D33F4EBF-ACB9-44AE-81C2-67B4EC122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936E503A-1248-40A4-97B9-1AFF9005E139}"/>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5" name="Rezervirano mjesto podnožja 4">
            <a:extLst>
              <a:ext uri="{FF2B5EF4-FFF2-40B4-BE49-F238E27FC236}">
                <a16:creationId xmlns:a16="http://schemas.microsoft.com/office/drawing/2014/main" id="{390E3836-C771-4A09-8380-8BD7BE3BF78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1500FC0-9EE2-43BF-AD09-95C6A00F40FF}"/>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94076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829FBB-EF9A-4275-98D2-8D4CCBE72CC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772FC5A4-D89A-4E54-B823-AA704C8C1BAE}"/>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3B7E8076-D163-46FF-80E3-475C608ACFCD}"/>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F16A1A77-C07C-48B7-9B97-A57B50F05BB1}"/>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6" name="Rezervirano mjesto podnožja 5">
            <a:extLst>
              <a:ext uri="{FF2B5EF4-FFF2-40B4-BE49-F238E27FC236}">
                <a16:creationId xmlns:a16="http://schemas.microsoft.com/office/drawing/2014/main" id="{27F6D38F-1308-4B73-8486-37D779B433F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2A5D70B-CEC4-4035-863C-2495C484FC4E}"/>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196191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9A8FDC-CA73-47BB-84CE-24BF1CBB868B}"/>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A86AD6CD-2A15-48CD-B769-532B8F9A5D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C649C9D5-CC25-4096-8F08-4C0AF7C11556}"/>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D34390E2-9EAF-4853-91EE-C8EB46D99C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0B4799D1-5B7C-4728-91AA-F5E5F9E31D51}"/>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B5387BFE-F6DE-4D1C-AD58-8D6D5170C887}"/>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8" name="Rezervirano mjesto podnožja 7">
            <a:extLst>
              <a:ext uri="{FF2B5EF4-FFF2-40B4-BE49-F238E27FC236}">
                <a16:creationId xmlns:a16="http://schemas.microsoft.com/office/drawing/2014/main" id="{1B085BB3-92E5-4006-961A-C528763C57D0}"/>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938215C1-E8EF-4210-80F8-A8CA5AAA3349}"/>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234339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222AEE-0E0E-46EA-8688-B26E30628B94}"/>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B1249F52-8686-46A5-B185-0BDA64D9F5BE}"/>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4" name="Rezervirano mjesto podnožja 3">
            <a:extLst>
              <a:ext uri="{FF2B5EF4-FFF2-40B4-BE49-F238E27FC236}">
                <a16:creationId xmlns:a16="http://schemas.microsoft.com/office/drawing/2014/main" id="{635EE8AF-46B6-44A8-83ED-D5DEAD709B4F}"/>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893BD1C7-B139-407C-8C70-661B9FC4D778}"/>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72418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6D7815B2-C5FF-4D63-B95F-F3BF3D2A5334}"/>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3" name="Rezervirano mjesto podnožja 2">
            <a:extLst>
              <a:ext uri="{FF2B5EF4-FFF2-40B4-BE49-F238E27FC236}">
                <a16:creationId xmlns:a16="http://schemas.microsoft.com/office/drawing/2014/main" id="{6AE1E291-B22F-4A78-B9EB-AEF52688FDED}"/>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F76074BA-6074-4ADF-85B8-9F2A7328B91B}"/>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60905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1EED06-C986-4CDC-9200-CFA8D8CB53AE}"/>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8DB61AFD-CEC8-4249-90AF-95685E2FA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99BAF646-DB38-4D6D-9EE8-B7D61E349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D56DD6F1-AC14-4EEA-9A66-A1C6E2B0FDEE}"/>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6" name="Rezervirano mjesto podnožja 5">
            <a:extLst>
              <a:ext uri="{FF2B5EF4-FFF2-40B4-BE49-F238E27FC236}">
                <a16:creationId xmlns:a16="http://schemas.microsoft.com/office/drawing/2014/main" id="{D2593E66-571A-455F-B085-E2A0F4CAEB5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0A3469D-E180-4F20-A5AB-F0DB7522D38B}"/>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358448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EE25B7-DC31-440B-950E-AFFA90008D9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9CFD7421-706B-41A2-A85C-8A910A5D4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F5EEB02F-4B88-4532-8BEF-1E62B4575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16F5A3A1-E407-49E5-ACE4-2A9613832C68}"/>
              </a:ext>
            </a:extLst>
          </p:cNvPr>
          <p:cNvSpPr>
            <a:spLocks noGrp="1"/>
          </p:cNvSpPr>
          <p:nvPr>
            <p:ph type="dt" sz="half" idx="10"/>
          </p:nvPr>
        </p:nvSpPr>
        <p:spPr/>
        <p:txBody>
          <a:bodyPr/>
          <a:lstStyle/>
          <a:p>
            <a:fld id="{82420891-9061-4BDF-8C48-7631FA9D104E}" type="datetimeFigureOut">
              <a:rPr lang="hr-HR" smtClean="0"/>
              <a:pPr/>
              <a:t>18.11.2019.</a:t>
            </a:fld>
            <a:endParaRPr lang="hr-HR"/>
          </a:p>
        </p:txBody>
      </p:sp>
      <p:sp>
        <p:nvSpPr>
          <p:cNvPr id="6" name="Rezervirano mjesto podnožja 5">
            <a:extLst>
              <a:ext uri="{FF2B5EF4-FFF2-40B4-BE49-F238E27FC236}">
                <a16:creationId xmlns:a16="http://schemas.microsoft.com/office/drawing/2014/main" id="{D0D275C2-8DAE-4970-81B0-5277E5B445E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6A6F229-E023-46CB-9BBD-ABEF11531787}"/>
              </a:ext>
            </a:extLst>
          </p:cNvPr>
          <p:cNvSpPr>
            <a:spLocks noGrp="1"/>
          </p:cNvSpPr>
          <p:nvPr>
            <p:ph type="sldNum" sz="quarter" idx="12"/>
          </p:nvPr>
        </p:nvSpPr>
        <p:spPr/>
        <p:txBody>
          <a:bodyPr/>
          <a:lstStyle/>
          <a:p>
            <a:fld id="{F209FF93-EB22-4A9F-9038-B51EA896490A}" type="slidenum">
              <a:rPr lang="hr-HR" smtClean="0"/>
              <a:pPr/>
              <a:t>‹#›</a:t>
            </a:fld>
            <a:endParaRPr lang="hr-HR"/>
          </a:p>
        </p:txBody>
      </p:sp>
    </p:spTree>
    <p:extLst>
      <p:ext uri="{BB962C8B-B14F-4D97-AF65-F5344CB8AC3E}">
        <p14:creationId xmlns:p14="http://schemas.microsoft.com/office/powerpoint/2010/main" val="349676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F37C1B27-8D38-498E-B33F-E6421145AD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EF51A85-E940-4589-A5DE-5DDB149A2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596C3C82-A895-450F-B50F-43BFD865B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20891-9061-4BDF-8C48-7631FA9D104E}" type="datetimeFigureOut">
              <a:rPr lang="hr-HR" smtClean="0"/>
              <a:pPr/>
              <a:t>18.11.2019.</a:t>
            </a:fld>
            <a:endParaRPr lang="hr-HR"/>
          </a:p>
        </p:txBody>
      </p:sp>
      <p:sp>
        <p:nvSpPr>
          <p:cNvPr id="5" name="Rezervirano mjesto podnožja 4">
            <a:extLst>
              <a:ext uri="{FF2B5EF4-FFF2-40B4-BE49-F238E27FC236}">
                <a16:creationId xmlns:a16="http://schemas.microsoft.com/office/drawing/2014/main" id="{30519D0D-6444-4856-97BF-CD1AC7DD7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59A1D95A-0A29-48E5-9069-E40782EF4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9FF93-EB22-4A9F-9038-B51EA896490A}" type="slidenum">
              <a:rPr lang="hr-HR" smtClean="0"/>
              <a:pPr/>
              <a:t>‹#›</a:t>
            </a:fld>
            <a:endParaRPr lang="hr-HR"/>
          </a:p>
        </p:txBody>
      </p:sp>
    </p:spTree>
    <p:extLst>
      <p:ext uri="{BB962C8B-B14F-4D97-AF65-F5344CB8AC3E}">
        <p14:creationId xmlns:p14="http://schemas.microsoft.com/office/powerpoint/2010/main" val="235520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MuJxd2Gpxo"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iceagemovies.com/characters"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I4EZCy14te0"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A29D3BB-5F98-4490-9847-9D538AD809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91" t="9091"/>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DC5A670-F349-459C-847D-07D0B6BE594F}"/>
              </a:ext>
            </a:extLst>
          </p:cNvPr>
          <p:cNvSpPr>
            <a:spLocks noGrp="1"/>
          </p:cNvSpPr>
          <p:nvPr>
            <p:ph type="ctrTitle"/>
          </p:nvPr>
        </p:nvSpPr>
        <p:spPr>
          <a:xfrm>
            <a:off x="630688" y="4337523"/>
            <a:ext cx="10918056" cy="1327380"/>
          </a:xfrm>
        </p:spPr>
        <p:txBody>
          <a:bodyPr>
            <a:normAutofit fontScale="90000"/>
          </a:bodyPr>
          <a:lstStyle/>
          <a:p>
            <a:r>
              <a:rPr lang="hr-HR" dirty="0" err="1"/>
              <a:t>Climate</a:t>
            </a:r>
            <a:r>
              <a:rPr lang="hr-HR" dirty="0"/>
              <a:t> </a:t>
            </a:r>
            <a:r>
              <a:rPr lang="hr-HR" dirty="0" err="1"/>
              <a:t>change:The</a:t>
            </a:r>
            <a:r>
              <a:rPr lang="hr-HR" dirty="0"/>
              <a:t> </a:t>
            </a:r>
            <a:r>
              <a:rPr lang="hr-HR" dirty="0" err="1"/>
              <a:t>Ice</a:t>
            </a:r>
            <a:r>
              <a:rPr lang="hr-HR" dirty="0"/>
              <a:t> Age </a:t>
            </a:r>
            <a:r>
              <a:rPr lang="hr-HR" dirty="0" err="1"/>
              <a:t>in</a:t>
            </a:r>
            <a:r>
              <a:rPr lang="hr-HR" dirty="0"/>
              <a:t> </a:t>
            </a:r>
            <a:r>
              <a:rPr lang="hr-HR" dirty="0" err="1"/>
              <a:t>history</a:t>
            </a:r>
            <a:r>
              <a:rPr lang="hr-HR" dirty="0"/>
              <a:t> </a:t>
            </a:r>
          </a:p>
        </p:txBody>
      </p:sp>
      <p:sp>
        <p:nvSpPr>
          <p:cNvPr id="3" name="Podnaslov 2">
            <a:extLst>
              <a:ext uri="{FF2B5EF4-FFF2-40B4-BE49-F238E27FC236}">
                <a16:creationId xmlns:a16="http://schemas.microsoft.com/office/drawing/2014/main" id="{0BE357F9-2354-43B3-849A-53F51B728710}"/>
              </a:ext>
            </a:extLst>
          </p:cNvPr>
          <p:cNvSpPr>
            <a:spLocks noGrp="1"/>
          </p:cNvSpPr>
          <p:nvPr>
            <p:ph type="subTitle" idx="1"/>
          </p:nvPr>
        </p:nvSpPr>
        <p:spPr>
          <a:xfrm>
            <a:off x="8051456" y="6444550"/>
            <a:ext cx="4616884" cy="577879"/>
          </a:xfrm>
        </p:spPr>
        <p:txBody>
          <a:bodyPr>
            <a:normAutofit/>
          </a:bodyPr>
          <a:lstStyle/>
          <a:p>
            <a:r>
              <a:rPr lang="hr-HR" dirty="0"/>
              <a:t>Ivana Spajić</a:t>
            </a:r>
          </a:p>
        </p:txBody>
      </p:sp>
      <p:cxnSp>
        <p:nvCxnSpPr>
          <p:cNvPr id="12" name="Straight Connector 11">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F50300C1-2CAD-4148-A4F6-36502548048A}"/>
              </a:ext>
            </a:extLst>
          </p:cNvPr>
          <p:cNvPicPr>
            <a:picLocks noChangeAspect="1"/>
          </p:cNvPicPr>
          <p:nvPr/>
        </p:nvPicPr>
        <p:blipFill>
          <a:blip r:embed="rId3"/>
          <a:stretch>
            <a:fillRect/>
          </a:stretch>
        </p:blipFill>
        <p:spPr>
          <a:xfrm>
            <a:off x="168445" y="267533"/>
            <a:ext cx="2391875" cy="2505774"/>
          </a:xfrm>
          <a:prstGeom prst="rect">
            <a:avLst/>
          </a:prstGeom>
          <a:gradFill>
            <a:gsLst>
              <a:gs pos="0">
                <a:schemeClr val="accent1">
                  <a:lumMod val="5000"/>
                  <a:lumOff val="95000"/>
                  <a:alpha val="6000"/>
                </a:schemeClr>
              </a:gs>
              <a:gs pos="74000">
                <a:schemeClr val="accent1">
                  <a:lumMod val="45000"/>
                  <a:lumOff val="55000"/>
                  <a:alpha val="0"/>
                </a:schemeClr>
              </a:gs>
              <a:gs pos="83000">
                <a:schemeClr val="accent1">
                  <a:lumMod val="45000"/>
                  <a:lumOff val="55000"/>
                  <a:alpha val="0"/>
                </a:schemeClr>
              </a:gs>
              <a:gs pos="100000">
                <a:schemeClr val="accent1">
                  <a:lumMod val="30000"/>
                  <a:lumOff val="70000"/>
                  <a:alpha val="1000"/>
                </a:schemeClr>
              </a:gs>
            </a:gsLst>
            <a:lin ang="5400000" scaled="1"/>
          </a:gradFill>
        </p:spPr>
      </p:pic>
      <p:pic>
        <p:nvPicPr>
          <p:cNvPr id="6" name="Slika 5">
            <a:extLst>
              <a:ext uri="{FF2B5EF4-FFF2-40B4-BE49-F238E27FC236}">
                <a16:creationId xmlns:a16="http://schemas.microsoft.com/office/drawing/2014/main" id="{457F0A0A-87A6-4729-AAAF-CF47F0BDFF63}"/>
              </a:ext>
            </a:extLst>
          </p:cNvPr>
          <p:cNvPicPr>
            <a:picLocks noChangeAspect="1"/>
          </p:cNvPicPr>
          <p:nvPr/>
        </p:nvPicPr>
        <p:blipFill>
          <a:blip r:embed="rId4"/>
          <a:stretch>
            <a:fillRect/>
          </a:stretch>
        </p:blipFill>
        <p:spPr>
          <a:xfrm>
            <a:off x="168445" y="5691376"/>
            <a:ext cx="4075083" cy="1166624"/>
          </a:xfrm>
          <a:prstGeom prst="rect">
            <a:avLst/>
          </a:prstGeom>
        </p:spPr>
      </p:pic>
    </p:spTree>
    <p:extLst>
      <p:ext uri="{BB962C8B-B14F-4D97-AF65-F5344CB8AC3E}">
        <p14:creationId xmlns:p14="http://schemas.microsoft.com/office/powerpoint/2010/main" val="18488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C6E1CE-779B-4103-A96D-E0AA04933682}"/>
              </a:ext>
            </a:extLst>
          </p:cNvPr>
          <p:cNvSpPr>
            <a:spLocks noGrp="1"/>
          </p:cNvSpPr>
          <p:nvPr>
            <p:ph type="title"/>
          </p:nvPr>
        </p:nvSpPr>
        <p:spPr/>
        <p:txBody>
          <a:bodyPr/>
          <a:lstStyle/>
          <a:p>
            <a:endParaRPr lang="hr-HR"/>
          </a:p>
        </p:txBody>
      </p:sp>
      <p:sp>
        <p:nvSpPr>
          <p:cNvPr id="3" name="Rezervirano mjesto teksta 2">
            <a:extLst>
              <a:ext uri="{FF2B5EF4-FFF2-40B4-BE49-F238E27FC236}">
                <a16:creationId xmlns:a16="http://schemas.microsoft.com/office/drawing/2014/main" id="{C404BC34-FAD3-40EB-BBCB-6A35E0FACE72}"/>
              </a:ext>
            </a:extLst>
          </p:cNvPr>
          <p:cNvSpPr>
            <a:spLocks noGrp="1"/>
          </p:cNvSpPr>
          <p:nvPr>
            <p:ph type="body" idx="1"/>
          </p:nvPr>
        </p:nvSpPr>
        <p:spPr/>
        <p:txBody>
          <a:bodyPr/>
          <a:lstStyle/>
          <a:p>
            <a:endParaRPr lang="hr-HR"/>
          </a:p>
        </p:txBody>
      </p:sp>
      <p:pic>
        <p:nvPicPr>
          <p:cNvPr id="5" name="Slika 4">
            <a:extLst>
              <a:ext uri="{FF2B5EF4-FFF2-40B4-BE49-F238E27FC236}">
                <a16:creationId xmlns:a16="http://schemas.microsoft.com/office/drawing/2014/main" id="{D307BAB0-7A59-4970-B850-D72FFB8C5D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94" y="0"/>
            <a:ext cx="12192000" cy="6858000"/>
          </a:xfrm>
          <a:prstGeom prst="rect">
            <a:avLst/>
          </a:prstGeom>
        </p:spPr>
      </p:pic>
      <p:sp>
        <p:nvSpPr>
          <p:cNvPr id="6" name="TekstniOkvir 5">
            <a:extLst>
              <a:ext uri="{FF2B5EF4-FFF2-40B4-BE49-F238E27FC236}">
                <a16:creationId xmlns:a16="http://schemas.microsoft.com/office/drawing/2014/main" id="{F36878C0-1396-48DC-8894-4DE90ED43D96}"/>
              </a:ext>
            </a:extLst>
          </p:cNvPr>
          <p:cNvSpPr txBox="1"/>
          <p:nvPr/>
        </p:nvSpPr>
        <p:spPr>
          <a:xfrm>
            <a:off x="1294228" y="478302"/>
            <a:ext cx="9467557" cy="707886"/>
          </a:xfrm>
          <a:prstGeom prst="rect">
            <a:avLst/>
          </a:prstGeom>
          <a:noFill/>
        </p:spPr>
        <p:txBody>
          <a:bodyPr wrap="square" rtlCol="0">
            <a:spAutoFit/>
          </a:bodyPr>
          <a:lstStyle/>
          <a:p>
            <a:pPr algn="ctr"/>
            <a:r>
              <a:rPr lang="hr-HR" sz="4000" dirty="0">
                <a:latin typeface="+mj-lt"/>
              </a:rPr>
              <a:t>WILL THE ICE AGE HAPPEN AGAIN?  </a:t>
            </a:r>
          </a:p>
        </p:txBody>
      </p:sp>
      <p:sp>
        <p:nvSpPr>
          <p:cNvPr id="7" name="TekstniOkvir 6">
            <a:extLst>
              <a:ext uri="{FF2B5EF4-FFF2-40B4-BE49-F238E27FC236}">
                <a16:creationId xmlns:a16="http://schemas.microsoft.com/office/drawing/2014/main" id="{4FE45C85-D708-4B8A-952A-E77DCEABE0BC}"/>
              </a:ext>
            </a:extLst>
          </p:cNvPr>
          <p:cNvSpPr txBox="1"/>
          <p:nvPr/>
        </p:nvSpPr>
        <p:spPr>
          <a:xfrm>
            <a:off x="1294228" y="1709738"/>
            <a:ext cx="9292492" cy="2554545"/>
          </a:xfrm>
          <a:prstGeom prst="rect">
            <a:avLst/>
          </a:prstGeom>
          <a:noFill/>
        </p:spPr>
        <p:txBody>
          <a:bodyPr wrap="square" rtlCol="0">
            <a:spAutoFit/>
          </a:bodyPr>
          <a:lstStyle/>
          <a:p>
            <a:r>
              <a:rPr lang="hr-HR" sz="3200" dirty="0">
                <a:latin typeface="+mj-lt"/>
              </a:rPr>
              <a:t>- </a:t>
            </a:r>
            <a:r>
              <a:rPr lang="en-US" sz="3200" dirty="0">
                <a:latin typeface="+mj-lt"/>
              </a:rPr>
              <a:t>Scientists have concluded that the shape of the Earth's orbit around the </a:t>
            </a:r>
            <a:r>
              <a:rPr lang="hr-HR" sz="3200" dirty="0">
                <a:latin typeface="+mj-lt"/>
              </a:rPr>
              <a:t>S</a:t>
            </a:r>
            <a:r>
              <a:rPr lang="en-US" sz="3200" dirty="0">
                <a:latin typeface="+mj-lt"/>
              </a:rPr>
              <a:t>un is appropriate for the new ice age, but the amount of carbon dioxide in the atmosphere is too high, so the next ice age is probably delayed by at least 50,000 years.</a:t>
            </a:r>
            <a:endParaRPr lang="hr-HR" sz="3200" dirty="0">
              <a:latin typeface="+mj-lt"/>
            </a:endParaRPr>
          </a:p>
        </p:txBody>
      </p:sp>
      <p:pic>
        <p:nvPicPr>
          <p:cNvPr id="13" name="Slika 12">
            <a:extLst>
              <a:ext uri="{FF2B5EF4-FFF2-40B4-BE49-F238E27FC236}">
                <a16:creationId xmlns:a16="http://schemas.microsoft.com/office/drawing/2014/main" id="{AF8A8B0D-1338-43B3-B222-B81A4D5AC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1332" y="3884294"/>
            <a:ext cx="2288393" cy="2527935"/>
          </a:xfrm>
          <a:prstGeom prst="rect">
            <a:avLst/>
          </a:prstGeom>
          <a:ln>
            <a:noFill/>
          </a:ln>
          <a:effectLst>
            <a:softEdge rad="112500"/>
          </a:effectLst>
        </p:spPr>
      </p:pic>
    </p:spTree>
    <p:extLst>
      <p:ext uri="{BB962C8B-B14F-4D97-AF65-F5344CB8AC3E}">
        <p14:creationId xmlns:p14="http://schemas.microsoft.com/office/powerpoint/2010/main" val="95367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1963E55-294A-40F7-9BE7-05DA58D44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kstniOkvir 5">
            <a:extLst>
              <a:ext uri="{FF2B5EF4-FFF2-40B4-BE49-F238E27FC236}">
                <a16:creationId xmlns:a16="http://schemas.microsoft.com/office/drawing/2014/main" id="{9912F80B-A6AB-432C-8800-ED07ED67584B}"/>
              </a:ext>
            </a:extLst>
          </p:cNvPr>
          <p:cNvSpPr txBox="1"/>
          <p:nvPr/>
        </p:nvSpPr>
        <p:spPr>
          <a:xfrm>
            <a:off x="5862320" y="1841242"/>
            <a:ext cx="4765040" cy="5016758"/>
          </a:xfrm>
          <a:prstGeom prst="rect">
            <a:avLst/>
          </a:prstGeom>
          <a:noFill/>
        </p:spPr>
        <p:txBody>
          <a:bodyPr wrap="square" rtlCol="0">
            <a:spAutoFit/>
          </a:bodyPr>
          <a:lstStyle/>
          <a:p>
            <a:endParaRPr lang="en-US" sz="4000" dirty="0">
              <a:latin typeface="+mj-lt"/>
            </a:endParaRPr>
          </a:p>
          <a:p>
            <a:r>
              <a:rPr lang="hr-HR" sz="4000" dirty="0">
                <a:latin typeface="+mj-lt"/>
              </a:rPr>
              <a:t>T</a:t>
            </a:r>
            <a:r>
              <a:rPr lang="en-US" sz="4000" dirty="0">
                <a:latin typeface="+mj-lt"/>
              </a:rPr>
              <a:t>hanks for listening, watching and participating. Now we can dance</a:t>
            </a:r>
            <a:r>
              <a:rPr lang="hr-HR" sz="4000" dirty="0">
                <a:latin typeface="+mj-lt"/>
              </a:rPr>
              <a:t> </a:t>
            </a:r>
            <a:r>
              <a:rPr lang="hr-HR" sz="4000" dirty="0">
                <a:latin typeface="+mj-lt"/>
                <a:sym typeface="Wingdings" panose="05000000000000000000" pitchFamily="2" charset="2"/>
              </a:rPr>
              <a:t> </a:t>
            </a:r>
          </a:p>
          <a:p>
            <a:r>
              <a:rPr lang="hr-HR" sz="4000" dirty="0">
                <a:hlinkClick r:id="rId3"/>
              </a:rPr>
              <a:t>https://www.youtube.com/watch?v=uMuJxd2Gpxo</a:t>
            </a:r>
            <a:endParaRPr lang="hr-HR" sz="4000" dirty="0">
              <a:latin typeface="+mj-lt"/>
            </a:endParaRPr>
          </a:p>
        </p:txBody>
      </p:sp>
    </p:spTree>
    <p:extLst>
      <p:ext uri="{BB962C8B-B14F-4D97-AF65-F5344CB8AC3E}">
        <p14:creationId xmlns:p14="http://schemas.microsoft.com/office/powerpoint/2010/main" val="59549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7E50AE-2283-4D4C-876D-F0669179EC55}"/>
              </a:ext>
            </a:extLst>
          </p:cNvPr>
          <p:cNvSpPr>
            <a:spLocks noGrp="1"/>
          </p:cNvSpPr>
          <p:nvPr>
            <p:ph type="title"/>
          </p:nvPr>
        </p:nvSpPr>
        <p:spPr/>
        <p:txBody>
          <a:bodyPr/>
          <a:lstStyle/>
          <a:p>
            <a:endParaRPr lang="hr-HR" dirty="0"/>
          </a:p>
        </p:txBody>
      </p:sp>
      <p:sp>
        <p:nvSpPr>
          <p:cNvPr id="3" name="Rezervirano mjesto teksta 2">
            <a:extLst>
              <a:ext uri="{FF2B5EF4-FFF2-40B4-BE49-F238E27FC236}">
                <a16:creationId xmlns:a16="http://schemas.microsoft.com/office/drawing/2014/main" id="{8777F742-CDC8-4E1E-AA0F-442097D8052A}"/>
              </a:ext>
            </a:extLst>
          </p:cNvPr>
          <p:cNvSpPr>
            <a:spLocks noGrp="1"/>
          </p:cNvSpPr>
          <p:nvPr>
            <p:ph type="body" idx="1"/>
          </p:nvPr>
        </p:nvSpPr>
        <p:spPr/>
        <p:txBody>
          <a:bodyPr/>
          <a:lstStyle/>
          <a:p>
            <a:endParaRPr lang="hr-HR"/>
          </a:p>
        </p:txBody>
      </p:sp>
      <p:pic>
        <p:nvPicPr>
          <p:cNvPr id="5" name="Slika 4">
            <a:extLst>
              <a:ext uri="{FF2B5EF4-FFF2-40B4-BE49-F238E27FC236}">
                <a16:creationId xmlns:a16="http://schemas.microsoft.com/office/drawing/2014/main" id="{F9C8D925-460E-49FC-B9D5-7A045280FC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niOkvir 5">
            <a:extLst>
              <a:ext uri="{FF2B5EF4-FFF2-40B4-BE49-F238E27FC236}">
                <a16:creationId xmlns:a16="http://schemas.microsoft.com/office/drawing/2014/main" id="{717F3B5D-2F63-4DA0-A52A-56AC08BABA4D}"/>
              </a:ext>
            </a:extLst>
          </p:cNvPr>
          <p:cNvSpPr txBox="1"/>
          <p:nvPr/>
        </p:nvSpPr>
        <p:spPr>
          <a:xfrm>
            <a:off x="844550" y="487680"/>
            <a:ext cx="8929370" cy="1661993"/>
          </a:xfrm>
          <a:prstGeom prst="rect">
            <a:avLst/>
          </a:prstGeom>
          <a:noFill/>
        </p:spPr>
        <p:txBody>
          <a:bodyPr wrap="square" rtlCol="0">
            <a:spAutoFit/>
          </a:bodyPr>
          <a:lstStyle/>
          <a:p>
            <a:endParaRPr lang="hr-HR" dirty="0"/>
          </a:p>
          <a:p>
            <a:r>
              <a:rPr lang="hr-HR" sz="2800" dirty="0" err="1">
                <a:latin typeface="+mj-lt"/>
              </a:rPr>
              <a:t>images</a:t>
            </a:r>
            <a:r>
              <a:rPr lang="hr-HR" sz="2800" dirty="0">
                <a:latin typeface="+mj-lt"/>
              </a:rPr>
              <a:t> </a:t>
            </a:r>
            <a:r>
              <a:rPr lang="hr-HR" sz="2800" dirty="0" err="1">
                <a:latin typeface="+mj-lt"/>
              </a:rPr>
              <a:t>were</a:t>
            </a:r>
            <a:r>
              <a:rPr lang="hr-HR" sz="2800" dirty="0">
                <a:latin typeface="+mj-lt"/>
              </a:rPr>
              <a:t> </a:t>
            </a:r>
            <a:r>
              <a:rPr lang="hr-HR" sz="2800" dirty="0" err="1">
                <a:latin typeface="+mj-lt"/>
              </a:rPr>
              <a:t>downloaded</a:t>
            </a:r>
            <a:r>
              <a:rPr lang="hr-HR" sz="2800" dirty="0">
                <a:latin typeface="+mj-lt"/>
              </a:rPr>
              <a:t> </a:t>
            </a:r>
            <a:r>
              <a:rPr lang="hr-HR" sz="2800" dirty="0" err="1">
                <a:latin typeface="+mj-lt"/>
              </a:rPr>
              <a:t>from</a:t>
            </a:r>
            <a:r>
              <a:rPr lang="hr-HR" sz="2800" dirty="0">
                <a:latin typeface="+mj-lt"/>
              </a:rPr>
              <a:t>: </a:t>
            </a:r>
          </a:p>
          <a:p>
            <a:r>
              <a:rPr lang="hr-HR" sz="2800" dirty="0">
                <a:hlinkClick r:id="rId3"/>
              </a:rPr>
              <a:t>http://www.iceagemovies.com/characters</a:t>
            </a:r>
            <a:endParaRPr lang="hr-HR" sz="2800" dirty="0"/>
          </a:p>
          <a:p>
            <a:endParaRPr lang="hr-HR" sz="2800" dirty="0">
              <a:latin typeface="+mj-lt"/>
            </a:endParaRPr>
          </a:p>
        </p:txBody>
      </p:sp>
    </p:spTree>
    <p:extLst>
      <p:ext uri="{BB962C8B-B14F-4D97-AF65-F5344CB8AC3E}">
        <p14:creationId xmlns:p14="http://schemas.microsoft.com/office/powerpoint/2010/main" val="397053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B7AD94-3D13-471D-AB4E-040882D457E7}"/>
              </a:ext>
            </a:extLst>
          </p:cNvPr>
          <p:cNvSpPr>
            <a:spLocks noGrp="1"/>
          </p:cNvSpPr>
          <p:nvPr>
            <p:ph type="title"/>
          </p:nvPr>
        </p:nvSpPr>
        <p:spPr/>
        <p:txBody>
          <a:bodyPr/>
          <a:lstStyle/>
          <a:p>
            <a:endParaRPr lang="hr-HR"/>
          </a:p>
        </p:txBody>
      </p:sp>
      <p:pic>
        <p:nvPicPr>
          <p:cNvPr id="5" name="Rezervirano mjesto sadržaja 4">
            <a:extLst>
              <a:ext uri="{FF2B5EF4-FFF2-40B4-BE49-F238E27FC236}">
                <a16:creationId xmlns:a16="http://schemas.microsoft.com/office/drawing/2014/main" id="{3847C310-A6C3-456C-A2C2-EF6CB68F949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1293"/>
            <a:ext cx="12191999" cy="6880586"/>
          </a:xfrm>
          <a:effectLst>
            <a:glow rad="63500">
              <a:schemeClr val="accent5">
                <a:satMod val="175000"/>
                <a:alpha val="40000"/>
              </a:schemeClr>
            </a:glow>
          </a:effectLst>
        </p:spPr>
      </p:pic>
      <p:sp>
        <p:nvSpPr>
          <p:cNvPr id="7" name="TekstniOkvir 6">
            <a:extLst>
              <a:ext uri="{FF2B5EF4-FFF2-40B4-BE49-F238E27FC236}">
                <a16:creationId xmlns:a16="http://schemas.microsoft.com/office/drawing/2014/main" id="{ADE55BAC-6E33-47EF-8A71-3D688301AC50}"/>
              </a:ext>
            </a:extLst>
          </p:cNvPr>
          <p:cNvSpPr txBox="1"/>
          <p:nvPr/>
        </p:nvSpPr>
        <p:spPr>
          <a:xfrm>
            <a:off x="6862972" y="456043"/>
            <a:ext cx="3567727" cy="1077218"/>
          </a:xfrm>
          <a:prstGeom prst="rect">
            <a:avLst/>
          </a:prstGeom>
          <a:noFill/>
        </p:spPr>
        <p:txBody>
          <a:bodyPr wrap="square" rtlCol="0">
            <a:spAutoFit/>
          </a:bodyPr>
          <a:lstStyle/>
          <a:p>
            <a:r>
              <a:rPr lang="en-US" sz="3200" dirty="0">
                <a:solidFill>
                  <a:schemeClr val="accent1">
                    <a:lumMod val="50000"/>
                  </a:schemeClr>
                </a:solidFill>
              </a:rPr>
              <a:t>What is </a:t>
            </a:r>
            <a:r>
              <a:rPr lang="hr-HR" sz="3200" dirty="0">
                <a:solidFill>
                  <a:schemeClr val="accent1">
                    <a:lumMod val="50000"/>
                  </a:schemeClr>
                </a:solidFill>
              </a:rPr>
              <a:t>T</a:t>
            </a:r>
            <a:r>
              <a:rPr lang="en-US" sz="3200" dirty="0">
                <a:solidFill>
                  <a:schemeClr val="accent1">
                    <a:lumMod val="50000"/>
                  </a:schemeClr>
                </a:solidFill>
              </a:rPr>
              <a:t>he Ice Age?</a:t>
            </a:r>
            <a:endParaRPr lang="hr-HR" sz="3200" dirty="0">
              <a:solidFill>
                <a:schemeClr val="accent1">
                  <a:lumMod val="50000"/>
                </a:schemeClr>
              </a:solidFill>
            </a:endParaRPr>
          </a:p>
        </p:txBody>
      </p:sp>
      <p:sp>
        <p:nvSpPr>
          <p:cNvPr id="9" name="Oblačić za misli: oblak 8">
            <a:extLst>
              <a:ext uri="{FF2B5EF4-FFF2-40B4-BE49-F238E27FC236}">
                <a16:creationId xmlns:a16="http://schemas.microsoft.com/office/drawing/2014/main" id="{595518D8-22C4-4EC2-9D9F-4B550A7F8E91}"/>
              </a:ext>
            </a:extLst>
          </p:cNvPr>
          <p:cNvSpPr/>
          <p:nvPr/>
        </p:nvSpPr>
        <p:spPr>
          <a:xfrm>
            <a:off x="6862972" y="0"/>
            <a:ext cx="3567727" cy="1663557"/>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Oblačić za misli: oblak 9">
            <a:extLst>
              <a:ext uri="{FF2B5EF4-FFF2-40B4-BE49-F238E27FC236}">
                <a16:creationId xmlns:a16="http://schemas.microsoft.com/office/drawing/2014/main" id="{30EAE77C-2BBC-4E9A-8AFA-ED4705106875}"/>
              </a:ext>
            </a:extLst>
          </p:cNvPr>
          <p:cNvSpPr/>
          <p:nvPr/>
        </p:nvSpPr>
        <p:spPr>
          <a:xfrm>
            <a:off x="3207223" y="135742"/>
            <a:ext cx="2456598" cy="90507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TekstniOkvir 10">
            <a:extLst>
              <a:ext uri="{FF2B5EF4-FFF2-40B4-BE49-F238E27FC236}">
                <a16:creationId xmlns:a16="http://schemas.microsoft.com/office/drawing/2014/main" id="{4C653CB6-959B-44E9-92FB-5D0C8A664255}"/>
              </a:ext>
            </a:extLst>
          </p:cNvPr>
          <p:cNvSpPr txBox="1"/>
          <p:nvPr/>
        </p:nvSpPr>
        <p:spPr>
          <a:xfrm>
            <a:off x="3548418" y="265114"/>
            <a:ext cx="1965278" cy="707886"/>
          </a:xfrm>
          <a:prstGeom prst="rect">
            <a:avLst/>
          </a:prstGeom>
          <a:noFill/>
        </p:spPr>
        <p:txBody>
          <a:bodyPr wrap="square" rtlCol="0">
            <a:spAutoFit/>
          </a:bodyPr>
          <a:lstStyle/>
          <a:p>
            <a:pPr algn="ctr"/>
            <a:r>
              <a:rPr lang="en-US" sz="2000" dirty="0">
                <a:solidFill>
                  <a:schemeClr val="accent1">
                    <a:lumMod val="50000"/>
                  </a:schemeClr>
                </a:solidFill>
              </a:rPr>
              <a:t>What cause</a:t>
            </a:r>
            <a:r>
              <a:rPr lang="hr-HR" sz="2000" dirty="0">
                <a:solidFill>
                  <a:schemeClr val="accent1">
                    <a:lumMod val="50000"/>
                  </a:schemeClr>
                </a:solidFill>
              </a:rPr>
              <a:t>d</a:t>
            </a:r>
            <a:r>
              <a:rPr lang="en-US" sz="2000" dirty="0">
                <a:solidFill>
                  <a:schemeClr val="accent1">
                    <a:lumMod val="50000"/>
                  </a:schemeClr>
                </a:solidFill>
              </a:rPr>
              <a:t> </a:t>
            </a:r>
            <a:r>
              <a:rPr lang="hr-HR" sz="2000" dirty="0">
                <a:solidFill>
                  <a:schemeClr val="accent1">
                    <a:lumMod val="50000"/>
                  </a:schemeClr>
                </a:solidFill>
              </a:rPr>
              <a:t>T</a:t>
            </a:r>
            <a:r>
              <a:rPr lang="en-US" sz="2000" dirty="0">
                <a:solidFill>
                  <a:schemeClr val="accent1">
                    <a:lumMod val="50000"/>
                  </a:schemeClr>
                </a:solidFill>
              </a:rPr>
              <a:t>he </a:t>
            </a:r>
            <a:r>
              <a:rPr lang="hr-HR" sz="2000" dirty="0">
                <a:solidFill>
                  <a:schemeClr val="accent1">
                    <a:lumMod val="50000"/>
                  </a:schemeClr>
                </a:solidFill>
              </a:rPr>
              <a:t>I</a:t>
            </a:r>
            <a:r>
              <a:rPr lang="en-US" sz="2000" dirty="0" err="1">
                <a:solidFill>
                  <a:schemeClr val="accent1">
                    <a:lumMod val="50000"/>
                  </a:schemeClr>
                </a:solidFill>
              </a:rPr>
              <a:t>ce</a:t>
            </a:r>
            <a:r>
              <a:rPr lang="en-US" sz="2000" dirty="0">
                <a:solidFill>
                  <a:schemeClr val="accent1">
                    <a:lumMod val="50000"/>
                  </a:schemeClr>
                </a:solidFill>
              </a:rPr>
              <a:t> </a:t>
            </a:r>
            <a:r>
              <a:rPr lang="hr-HR" sz="2000" dirty="0">
                <a:solidFill>
                  <a:schemeClr val="accent1">
                    <a:lumMod val="50000"/>
                  </a:schemeClr>
                </a:solidFill>
              </a:rPr>
              <a:t>A</a:t>
            </a:r>
            <a:r>
              <a:rPr lang="en-US" sz="2000" dirty="0" err="1">
                <a:solidFill>
                  <a:schemeClr val="accent1">
                    <a:lumMod val="50000"/>
                  </a:schemeClr>
                </a:solidFill>
              </a:rPr>
              <a:t>ge</a:t>
            </a:r>
            <a:r>
              <a:rPr lang="hr-HR" sz="2000" dirty="0">
                <a:solidFill>
                  <a:schemeClr val="accent1">
                    <a:lumMod val="50000"/>
                  </a:schemeClr>
                </a:solidFill>
              </a:rPr>
              <a:t>?</a:t>
            </a:r>
          </a:p>
        </p:txBody>
      </p:sp>
      <p:sp>
        <p:nvSpPr>
          <p:cNvPr id="12" name="Oblačić za misli: oblak 11">
            <a:extLst>
              <a:ext uri="{FF2B5EF4-FFF2-40B4-BE49-F238E27FC236}">
                <a16:creationId xmlns:a16="http://schemas.microsoft.com/office/drawing/2014/main" id="{5A1ADEC5-FC4A-425C-8F84-1F12453F5789}"/>
              </a:ext>
            </a:extLst>
          </p:cNvPr>
          <p:cNvSpPr/>
          <p:nvPr/>
        </p:nvSpPr>
        <p:spPr>
          <a:xfrm>
            <a:off x="721269" y="1125324"/>
            <a:ext cx="2710218" cy="1325563"/>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Pravokutnik 12">
            <a:extLst>
              <a:ext uri="{FF2B5EF4-FFF2-40B4-BE49-F238E27FC236}">
                <a16:creationId xmlns:a16="http://schemas.microsoft.com/office/drawing/2014/main" id="{58F5F0F6-D261-4AAC-9985-7D9AF595A822}"/>
              </a:ext>
            </a:extLst>
          </p:cNvPr>
          <p:cNvSpPr/>
          <p:nvPr/>
        </p:nvSpPr>
        <p:spPr>
          <a:xfrm>
            <a:off x="728395" y="1519961"/>
            <a:ext cx="2807115" cy="400110"/>
          </a:xfrm>
          <a:prstGeom prst="rect">
            <a:avLst/>
          </a:prstGeom>
        </p:spPr>
        <p:txBody>
          <a:bodyPr wrap="none">
            <a:spAutoFit/>
          </a:bodyPr>
          <a:lstStyle/>
          <a:p>
            <a:r>
              <a:rPr lang="en-US" sz="2000" dirty="0">
                <a:solidFill>
                  <a:schemeClr val="accent1">
                    <a:lumMod val="50000"/>
                  </a:schemeClr>
                </a:solidFill>
              </a:rPr>
              <a:t>What will happen to me?</a:t>
            </a:r>
            <a:endParaRPr lang="hr-HR" sz="2000" dirty="0">
              <a:solidFill>
                <a:schemeClr val="accent1">
                  <a:lumMod val="50000"/>
                </a:schemeClr>
              </a:solidFill>
            </a:endParaRPr>
          </a:p>
        </p:txBody>
      </p:sp>
      <p:sp>
        <p:nvSpPr>
          <p:cNvPr id="14" name="Oblačić za misli: oblak 13">
            <a:extLst>
              <a:ext uri="{FF2B5EF4-FFF2-40B4-BE49-F238E27FC236}">
                <a16:creationId xmlns:a16="http://schemas.microsoft.com/office/drawing/2014/main" id="{335EC355-9733-4C7F-829C-8EDA23D02AD3}"/>
              </a:ext>
            </a:extLst>
          </p:cNvPr>
          <p:cNvSpPr/>
          <p:nvPr/>
        </p:nvSpPr>
        <p:spPr>
          <a:xfrm>
            <a:off x="142163" y="116634"/>
            <a:ext cx="2729552" cy="96899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a:extLst>
              <a:ext uri="{FF2B5EF4-FFF2-40B4-BE49-F238E27FC236}">
                <a16:creationId xmlns:a16="http://schemas.microsoft.com/office/drawing/2014/main" id="{AAA649F6-8901-4567-90DE-D8601ABC80E9}"/>
              </a:ext>
            </a:extLst>
          </p:cNvPr>
          <p:cNvSpPr/>
          <p:nvPr/>
        </p:nvSpPr>
        <p:spPr>
          <a:xfrm>
            <a:off x="-97044" y="0"/>
            <a:ext cx="3207965" cy="984885"/>
          </a:xfrm>
          <a:prstGeom prst="rect">
            <a:avLst/>
          </a:prstGeom>
        </p:spPr>
        <p:txBody>
          <a:bodyPr wrap="square">
            <a:spAutoFit/>
          </a:bodyPr>
          <a:lstStyle/>
          <a:p>
            <a:endParaRPr lang="en-US" dirty="0"/>
          </a:p>
          <a:p>
            <a:pPr algn="ctr"/>
            <a:r>
              <a:rPr lang="hr-HR" sz="2000" dirty="0">
                <a:solidFill>
                  <a:schemeClr val="tx2"/>
                </a:solidFill>
              </a:rPr>
              <a:t>W</a:t>
            </a:r>
            <a:r>
              <a:rPr lang="en-US" sz="2000" dirty="0">
                <a:solidFill>
                  <a:schemeClr val="tx2"/>
                </a:solidFill>
              </a:rPr>
              <a:t>ill</a:t>
            </a:r>
            <a:r>
              <a:rPr lang="hr-HR" sz="2000" dirty="0">
                <a:solidFill>
                  <a:schemeClr val="tx2"/>
                </a:solidFill>
              </a:rPr>
              <a:t> T</a:t>
            </a:r>
            <a:r>
              <a:rPr lang="en-US" sz="2000" dirty="0">
                <a:solidFill>
                  <a:schemeClr val="tx2"/>
                </a:solidFill>
              </a:rPr>
              <a:t>he Ice Age happen again</a:t>
            </a:r>
            <a:r>
              <a:rPr lang="hr-HR" sz="2000" dirty="0">
                <a:solidFill>
                  <a:schemeClr val="tx2"/>
                </a:solidFill>
              </a:rPr>
              <a:t>?</a:t>
            </a:r>
          </a:p>
        </p:txBody>
      </p:sp>
      <p:sp>
        <p:nvSpPr>
          <p:cNvPr id="16" name="Oblačić za misli: oblak 15">
            <a:extLst>
              <a:ext uri="{FF2B5EF4-FFF2-40B4-BE49-F238E27FC236}">
                <a16:creationId xmlns:a16="http://schemas.microsoft.com/office/drawing/2014/main" id="{D77F3FB8-608F-4606-99D0-3148F8FF8504}"/>
              </a:ext>
            </a:extLst>
          </p:cNvPr>
          <p:cNvSpPr/>
          <p:nvPr/>
        </p:nvSpPr>
        <p:spPr>
          <a:xfrm>
            <a:off x="6209733" y="-9867"/>
            <a:ext cx="914400" cy="61264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TekstniOkvir 16">
            <a:extLst>
              <a:ext uri="{FF2B5EF4-FFF2-40B4-BE49-F238E27FC236}">
                <a16:creationId xmlns:a16="http://schemas.microsoft.com/office/drawing/2014/main" id="{8DD98D0E-7012-4AA5-A549-381B30128EF3}"/>
              </a:ext>
            </a:extLst>
          </p:cNvPr>
          <p:cNvSpPr txBox="1"/>
          <p:nvPr/>
        </p:nvSpPr>
        <p:spPr>
          <a:xfrm>
            <a:off x="6449361" y="48964"/>
            <a:ext cx="478412" cy="584775"/>
          </a:xfrm>
          <a:prstGeom prst="rect">
            <a:avLst/>
          </a:prstGeom>
          <a:noFill/>
        </p:spPr>
        <p:txBody>
          <a:bodyPr wrap="square" rtlCol="0">
            <a:spAutoFit/>
          </a:bodyPr>
          <a:lstStyle/>
          <a:p>
            <a:r>
              <a:rPr lang="hr-HR" sz="3200" dirty="0">
                <a:solidFill>
                  <a:schemeClr val="tx2"/>
                </a:solidFill>
              </a:rPr>
              <a:t>?</a:t>
            </a:r>
          </a:p>
        </p:txBody>
      </p:sp>
    </p:spTree>
    <p:extLst>
      <p:ext uri="{BB962C8B-B14F-4D97-AF65-F5344CB8AC3E}">
        <p14:creationId xmlns:p14="http://schemas.microsoft.com/office/powerpoint/2010/main" val="394648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a:extLst>
              <a:ext uri="{FF2B5EF4-FFF2-40B4-BE49-F238E27FC236}">
                <a16:creationId xmlns:a16="http://schemas.microsoft.com/office/drawing/2014/main" id="{CDB998BF-9D0C-43EF-811D-4C02B4144272}"/>
              </a:ext>
            </a:extLst>
          </p:cNvPr>
          <p:cNvSpPr>
            <a:spLocks noGrp="1"/>
          </p:cNvSpPr>
          <p:nvPr>
            <p:ph type="title"/>
          </p:nvPr>
        </p:nvSpPr>
        <p:spPr/>
        <p:txBody>
          <a:bodyPr/>
          <a:lstStyle/>
          <a:p>
            <a:endParaRPr lang="hr-HR"/>
          </a:p>
        </p:txBody>
      </p:sp>
      <p:sp>
        <p:nvSpPr>
          <p:cNvPr id="14" name="Rezervirano mjesto teksta 13">
            <a:extLst>
              <a:ext uri="{FF2B5EF4-FFF2-40B4-BE49-F238E27FC236}">
                <a16:creationId xmlns:a16="http://schemas.microsoft.com/office/drawing/2014/main" id="{CBEAEF7E-FAF7-4AED-AF45-91D26836E842}"/>
              </a:ext>
            </a:extLst>
          </p:cNvPr>
          <p:cNvSpPr>
            <a:spLocks noGrp="1"/>
          </p:cNvSpPr>
          <p:nvPr>
            <p:ph type="body" idx="1"/>
          </p:nvPr>
        </p:nvSpPr>
        <p:spPr/>
        <p:txBody>
          <a:bodyPr/>
          <a:lstStyle/>
          <a:p>
            <a:endParaRPr lang="hr-HR"/>
          </a:p>
        </p:txBody>
      </p:sp>
      <p:pic>
        <p:nvPicPr>
          <p:cNvPr id="7" name="Rezervirano mjesto sadržaja 6">
            <a:extLst>
              <a:ext uri="{FF2B5EF4-FFF2-40B4-BE49-F238E27FC236}">
                <a16:creationId xmlns:a16="http://schemas.microsoft.com/office/drawing/2014/main" id="{D6A1BBE2-1F14-4EDF-85EF-7EB117A46982}"/>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1588"/>
            <a:ext cx="12134850" cy="6856412"/>
          </a:xfrm>
          <a:prstGeom prst="rect">
            <a:avLst/>
          </a:prstGeom>
          <a:ln>
            <a:noFill/>
          </a:ln>
          <a:effectLst>
            <a:outerShdw blurRad="292100" dist="139700" dir="2700000" algn="tl" rotWithShape="0">
              <a:srgbClr val="333333">
                <a:alpha val="65000"/>
              </a:srgbClr>
            </a:outerShdw>
          </a:effectLst>
        </p:spPr>
      </p:pic>
      <p:sp>
        <p:nvSpPr>
          <p:cNvPr id="8" name="TekstniOkvir 7">
            <a:extLst>
              <a:ext uri="{FF2B5EF4-FFF2-40B4-BE49-F238E27FC236}">
                <a16:creationId xmlns:a16="http://schemas.microsoft.com/office/drawing/2014/main" id="{929CCA37-1580-47E4-8043-02769639A23B}"/>
              </a:ext>
            </a:extLst>
          </p:cNvPr>
          <p:cNvSpPr txBox="1"/>
          <p:nvPr/>
        </p:nvSpPr>
        <p:spPr>
          <a:xfrm>
            <a:off x="2239518" y="700112"/>
            <a:ext cx="8120418" cy="707886"/>
          </a:xfrm>
          <a:prstGeom prst="rect">
            <a:avLst/>
          </a:prstGeom>
          <a:noFill/>
        </p:spPr>
        <p:txBody>
          <a:bodyPr wrap="square" rtlCol="0">
            <a:spAutoFit/>
          </a:bodyPr>
          <a:lstStyle/>
          <a:p>
            <a:pPr algn="ctr"/>
            <a:r>
              <a:rPr lang="hr-HR" sz="4000" b="1" dirty="0" err="1">
                <a:solidFill>
                  <a:schemeClr val="accent1">
                    <a:lumMod val="75000"/>
                  </a:schemeClr>
                </a:solidFill>
                <a:latin typeface="+mj-lt"/>
              </a:rPr>
              <a:t>What</a:t>
            </a:r>
            <a:r>
              <a:rPr lang="hr-HR" sz="4000" b="1" dirty="0">
                <a:solidFill>
                  <a:schemeClr val="accent1">
                    <a:lumMod val="75000"/>
                  </a:schemeClr>
                </a:solidFill>
                <a:latin typeface="+mj-lt"/>
              </a:rPr>
              <a:t> </a:t>
            </a:r>
            <a:r>
              <a:rPr lang="hr-HR" sz="4000" b="1" dirty="0" err="1">
                <a:solidFill>
                  <a:schemeClr val="accent1">
                    <a:lumMod val="75000"/>
                  </a:schemeClr>
                </a:solidFill>
                <a:latin typeface="+mj-lt"/>
              </a:rPr>
              <a:t>is</a:t>
            </a:r>
            <a:r>
              <a:rPr lang="hr-HR" sz="4000" b="1" dirty="0">
                <a:solidFill>
                  <a:schemeClr val="accent1">
                    <a:lumMod val="75000"/>
                  </a:schemeClr>
                </a:solidFill>
                <a:latin typeface="+mj-lt"/>
              </a:rPr>
              <a:t> </a:t>
            </a:r>
            <a:r>
              <a:rPr lang="hr-HR" sz="4000" b="1" dirty="0" err="1">
                <a:solidFill>
                  <a:schemeClr val="accent1">
                    <a:lumMod val="75000"/>
                  </a:schemeClr>
                </a:solidFill>
                <a:latin typeface="+mj-lt"/>
              </a:rPr>
              <a:t>The</a:t>
            </a:r>
            <a:r>
              <a:rPr lang="hr-HR" sz="4000" b="1" dirty="0">
                <a:solidFill>
                  <a:schemeClr val="accent1">
                    <a:lumMod val="75000"/>
                  </a:schemeClr>
                </a:solidFill>
                <a:latin typeface="+mj-lt"/>
              </a:rPr>
              <a:t> </a:t>
            </a:r>
            <a:r>
              <a:rPr lang="hr-HR" sz="4000" b="1" dirty="0" err="1">
                <a:solidFill>
                  <a:schemeClr val="accent1">
                    <a:lumMod val="75000"/>
                  </a:schemeClr>
                </a:solidFill>
                <a:latin typeface="+mj-lt"/>
              </a:rPr>
              <a:t>Ice</a:t>
            </a:r>
            <a:r>
              <a:rPr lang="hr-HR" sz="4000" b="1" dirty="0">
                <a:solidFill>
                  <a:schemeClr val="accent1">
                    <a:lumMod val="75000"/>
                  </a:schemeClr>
                </a:solidFill>
                <a:latin typeface="+mj-lt"/>
              </a:rPr>
              <a:t> Age?</a:t>
            </a:r>
          </a:p>
        </p:txBody>
      </p:sp>
      <p:pic>
        <p:nvPicPr>
          <p:cNvPr id="9" name="Slika 8">
            <a:extLst>
              <a:ext uri="{FF2B5EF4-FFF2-40B4-BE49-F238E27FC236}">
                <a16:creationId xmlns:a16="http://schemas.microsoft.com/office/drawing/2014/main" id="{9BEA0C8A-2A5C-4EEC-9C8B-FE31C62FB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08" y="3883473"/>
            <a:ext cx="2912165" cy="2912165"/>
          </a:xfrm>
          <a:prstGeom prst="rect">
            <a:avLst/>
          </a:prstGeom>
        </p:spPr>
      </p:pic>
      <p:sp>
        <p:nvSpPr>
          <p:cNvPr id="10" name="TekstniOkvir 9">
            <a:extLst>
              <a:ext uri="{FF2B5EF4-FFF2-40B4-BE49-F238E27FC236}">
                <a16:creationId xmlns:a16="http://schemas.microsoft.com/office/drawing/2014/main" id="{FD5FF7D5-0602-4F6B-A8CB-73D2FAB98FD4}"/>
              </a:ext>
            </a:extLst>
          </p:cNvPr>
          <p:cNvSpPr txBox="1"/>
          <p:nvPr/>
        </p:nvSpPr>
        <p:spPr>
          <a:xfrm>
            <a:off x="997779" y="1709738"/>
            <a:ext cx="10515600" cy="3970318"/>
          </a:xfrm>
          <a:prstGeom prst="rect">
            <a:avLst/>
          </a:prstGeom>
          <a:noFill/>
        </p:spPr>
        <p:txBody>
          <a:bodyPr wrap="square" rtlCol="0">
            <a:spAutoFit/>
          </a:bodyPr>
          <a:lstStyle/>
          <a:p>
            <a:pPr marL="285750" indent="-285750">
              <a:buFontTx/>
              <a:buChar char="-"/>
            </a:pPr>
            <a:r>
              <a:rPr lang="hr-HR" sz="2800" dirty="0" err="1">
                <a:solidFill>
                  <a:schemeClr val="accent1">
                    <a:lumMod val="75000"/>
                  </a:schemeClr>
                </a:solidFill>
              </a:rPr>
              <a:t>The</a:t>
            </a:r>
            <a:r>
              <a:rPr lang="hr-HR" sz="2800" dirty="0">
                <a:solidFill>
                  <a:schemeClr val="accent1">
                    <a:lumMod val="75000"/>
                  </a:schemeClr>
                </a:solidFill>
              </a:rPr>
              <a:t> </a:t>
            </a:r>
            <a:r>
              <a:rPr lang="hr-HR" sz="2800" dirty="0" err="1">
                <a:solidFill>
                  <a:schemeClr val="accent1">
                    <a:lumMod val="75000"/>
                  </a:schemeClr>
                </a:solidFill>
              </a:rPr>
              <a:t>Ice</a:t>
            </a:r>
            <a:r>
              <a:rPr lang="hr-HR" sz="2800" dirty="0">
                <a:solidFill>
                  <a:schemeClr val="accent1">
                    <a:lumMod val="75000"/>
                  </a:schemeClr>
                </a:solidFill>
              </a:rPr>
              <a:t> Age </a:t>
            </a:r>
            <a:r>
              <a:rPr lang="hr-HR" sz="2800" dirty="0" err="1">
                <a:solidFill>
                  <a:schemeClr val="accent1">
                    <a:lumMod val="75000"/>
                  </a:schemeClr>
                </a:solidFill>
              </a:rPr>
              <a:t>is</a:t>
            </a:r>
            <a:r>
              <a:rPr lang="hr-HR" sz="2800" dirty="0">
                <a:solidFill>
                  <a:schemeClr val="accent1">
                    <a:lumMod val="75000"/>
                  </a:schemeClr>
                </a:solidFill>
              </a:rPr>
              <a:t> </a:t>
            </a:r>
            <a:r>
              <a:rPr lang="en-US" sz="2800" dirty="0">
                <a:solidFill>
                  <a:schemeClr val="accent1">
                    <a:lumMod val="75000"/>
                  </a:schemeClr>
                </a:solidFill>
              </a:rPr>
              <a:t>a time when the climate was much, much colder than it is today.</a:t>
            </a:r>
            <a:endParaRPr lang="hr-HR" sz="2800" dirty="0">
              <a:solidFill>
                <a:schemeClr val="accent1">
                  <a:lumMod val="75000"/>
                </a:schemeClr>
              </a:solidFill>
            </a:endParaRPr>
          </a:p>
          <a:p>
            <a:pPr marL="285750" indent="-285750">
              <a:buFontTx/>
              <a:buChar char="-"/>
            </a:pPr>
            <a:r>
              <a:rPr lang="en-US" sz="2800" dirty="0">
                <a:solidFill>
                  <a:schemeClr val="accent1">
                    <a:lumMod val="75000"/>
                  </a:schemeClr>
                </a:solidFill>
              </a:rPr>
              <a:t>There have been </a:t>
            </a:r>
            <a:r>
              <a:rPr lang="hr-HR" sz="2800" dirty="0">
                <a:solidFill>
                  <a:schemeClr val="accent1">
                    <a:lumMod val="75000"/>
                  </a:schemeClr>
                </a:solidFill>
              </a:rPr>
              <a:t>about </a:t>
            </a:r>
            <a:r>
              <a:rPr lang="en-US" sz="2800" dirty="0">
                <a:solidFill>
                  <a:schemeClr val="accent1">
                    <a:lumMod val="75000"/>
                  </a:schemeClr>
                </a:solidFill>
              </a:rPr>
              <a:t>11 different ice ages that have </a:t>
            </a:r>
            <a:r>
              <a:rPr lang="hr-HR" sz="2800" dirty="0">
                <a:solidFill>
                  <a:schemeClr val="accent1">
                    <a:lumMod val="75000"/>
                  </a:schemeClr>
                </a:solidFill>
              </a:rPr>
              <a:t>happened </a:t>
            </a:r>
            <a:r>
              <a:rPr lang="en-US" sz="2800" dirty="0">
                <a:solidFill>
                  <a:schemeClr val="accent1">
                    <a:lumMod val="75000"/>
                  </a:schemeClr>
                </a:solidFill>
              </a:rPr>
              <a:t>during the earth’s 4.6 billion years of existence. The last </a:t>
            </a:r>
            <a:r>
              <a:rPr lang="hr-HR" sz="2800" dirty="0">
                <a:solidFill>
                  <a:schemeClr val="accent1">
                    <a:lumMod val="75000"/>
                  </a:schemeClr>
                </a:solidFill>
              </a:rPr>
              <a:t>I</a:t>
            </a:r>
            <a:r>
              <a:rPr lang="en-US" sz="2800" dirty="0" err="1">
                <a:solidFill>
                  <a:schemeClr val="accent1">
                    <a:lumMod val="75000"/>
                  </a:schemeClr>
                </a:solidFill>
              </a:rPr>
              <a:t>ce</a:t>
            </a:r>
            <a:r>
              <a:rPr lang="en-US" sz="2800" dirty="0">
                <a:solidFill>
                  <a:schemeClr val="accent1">
                    <a:lumMod val="75000"/>
                  </a:schemeClr>
                </a:solidFill>
              </a:rPr>
              <a:t> </a:t>
            </a:r>
            <a:r>
              <a:rPr lang="hr-HR" sz="2800" dirty="0">
                <a:solidFill>
                  <a:schemeClr val="accent1">
                    <a:lumMod val="75000"/>
                  </a:schemeClr>
                </a:solidFill>
              </a:rPr>
              <a:t>A</a:t>
            </a:r>
            <a:r>
              <a:rPr lang="en-US" sz="2800" dirty="0" err="1">
                <a:solidFill>
                  <a:schemeClr val="accent1">
                    <a:lumMod val="75000"/>
                  </a:schemeClr>
                </a:solidFill>
              </a:rPr>
              <a:t>ge</a:t>
            </a:r>
            <a:r>
              <a:rPr lang="en-US" sz="2800" dirty="0">
                <a:solidFill>
                  <a:schemeClr val="accent1">
                    <a:lumMod val="75000"/>
                  </a:schemeClr>
                </a:solidFill>
              </a:rPr>
              <a:t> was called “The Great Ice Age”, and it occurred 11,000 years ago. During the “Great Ice Age” over a third of the earth was covered in ice, and the air had less carbon dioxide in it. </a:t>
            </a:r>
            <a:endParaRPr lang="hr-HR" sz="2800" dirty="0">
              <a:solidFill>
                <a:schemeClr val="accent1">
                  <a:lumMod val="75000"/>
                </a:schemeClr>
              </a:solidFill>
            </a:endParaRPr>
          </a:p>
          <a:p>
            <a:pPr marL="285750" indent="-285750">
              <a:buFontTx/>
              <a:buChar char="-"/>
            </a:pPr>
            <a:r>
              <a:rPr lang="hr-HR" sz="2800" dirty="0">
                <a:solidFill>
                  <a:schemeClr val="accent1">
                    <a:lumMod val="75000"/>
                  </a:schemeClr>
                </a:solidFill>
              </a:rPr>
              <a:t>Now </a:t>
            </a:r>
            <a:r>
              <a:rPr lang="en-US" sz="2800" dirty="0">
                <a:solidFill>
                  <a:schemeClr val="accent1">
                    <a:lumMod val="75000"/>
                  </a:schemeClr>
                </a:solidFill>
              </a:rPr>
              <a:t> the Earth is in an interglacial period - a short warmer period between glacial (or ice age) periods.</a:t>
            </a:r>
            <a:r>
              <a:rPr lang="hr-HR" sz="2800" dirty="0">
                <a:solidFill>
                  <a:schemeClr val="accent1">
                    <a:lumMod val="75000"/>
                  </a:schemeClr>
                </a:solidFill>
              </a:rPr>
              <a:t> </a:t>
            </a:r>
          </a:p>
        </p:txBody>
      </p:sp>
    </p:spTree>
    <p:extLst>
      <p:ext uri="{BB962C8B-B14F-4D97-AF65-F5344CB8AC3E}">
        <p14:creationId xmlns:p14="http://schemas.microsoft.com/office/powerpoint/2010/main" val="162109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DF45B4-1492-4EF0-AF57-9B31539D1744}"/>
              </a:ext>
            </a:extLst>
          </p:cNvPr>
          <p:cNvSpPr>
            <a:spLocks noGrp="1"/>
          </p:cNvSpPr>
          <p:nvPr>
            <p:ph type="title"/>
          </p:nvPr>
        </p:nvSpPr>
        <p:spPr/>
        <p:txBody>
          <a:bodyPr/>
          <a:lstStyle/>
          <a:p>
            <a:endParaRPr lang="hr-HR"/>
          </a:p>
        </p:txBody>
      </p:sp>
      <p:sp>
        <p:nvSpPr>
          <p:cNvPr id="3" name="Rezervirano mjesto teksta 2">
            <a:extLst>
              <a:ext uri="{FF2B5EF4-FFF2-40B4-BE49-F238E27FC236}">
                <a16:creationId xmlns:a16="http://schemas.microsoft.com/office/drawing/2014/main" id="{CA44672D-4BDE-4A87-8CF2-62A10AA21749}"/>
              </a:ext>
            </a:extLst>
          </p:cNvPr>
          <p:cNvSpPr>
            <a:spLocks noGrp="1"/>
          </p:cNvSpPr>
          <p:nvPr>
            <p:ph type="body" idx="1"/>
          </p:nvPr>
        </p:nvSpPr>
        <p:spPr/>
        <p:txBody>
          <a:bodyPr/>
          <a:lstStyle/>
          <a:p>
            <a:endParaRPr lang="hr-HR"/>
          </a:p>
        </p:txBody>
      </p:sp>
      <p:pic>
        <p:nvPicPr>
          <p:cNvPr id="5" name="Slika 4">
            <a:extLst>
              <a:ext uri="{FF2B5EF4-FFF2-40B4-BE49-F238E27FC236}">
                <a16:creationId xmlns:a16="http://schemas.microsoft.com/office/drawing/2014/main" id="{CEF36098-98A8-4E0A-9D25-D4ADCDE14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niOkvir 5">
            <a:extLst>
              <a:ext uri="{FF2B5EF4-FFF2-40B4-BE49-F238E27FC236}">
                <a16:creationId xmlns:a16="http://schemas.microsoft.com/office/drawing/2014/main" id="{9F575AF8-946E-4D05-BC36-5E6DB52EA1EC}"/>
              </a:ext>
            </a:extLst>
          </p:cNvPr>
          <p:cNvSpPr txBox="1"/>
          <p:nvPr/>
        </p:nvSpPr>
        <p:spPr>
          <a:xfrm>
            <a:off x="831850" y="590843"/>
            <a:ext cx="6036310" cy="707886"/>
          </a:xfrm>
          <a:prstGeom prst="rect">
            <a:avLst/>
          </a:prstGeom>
          <a:noFill/>
        </p:spPr>
        <p:txBody>
          <a:bodyPr wrap="square" rtlCol="0">
            <a:spAutoFit/>
          </a:bodyPr>
          <a:lstStyle/>
          <a:p>
            <a:r>
              <a:rPr lang="hr-HR" sz="4000" dirty="0" err="1">
                <a:solidFill>
                  <a:schemeClr val="accent1">
                    <a:lumMod val="50000"/>
                  </a:schemeClr>
                </a:solidFill>
              </a:rPr>
              <a:t>What</a:t>
            </a:r>
            <a:r>
              <a:rPr lang="hr-HR" sz="4000" dirty="0">
                <a:solidFill>
                  <a:schemeClr val="accent1">
                    <a:lumMod val="50000"/>
                  </a:schemeClr>
                </a:solidFill>
              </a:rPr>
              <a:t> </a:t>
            </a:r>
            <a:r>
              <a:rPr lang="hr-HR" sz="4000" dirty="0" err="1">
                <a:solidFill>
                  <a:schemeClr val="accent1">
                    <a:lumMod val="50000"/>
                  </a:schemeClr>
                </a:solidFill>
              </a:rPr>
              <a:t>caused</a:t>
            </a:r>
            <a:r>
              <a:rPr lang="hr-HR" sz="4000" dirty="0">
                <a:solidFill>
                  <a:schemeClr val="accent1">
                    <a:lumMod val="50000"/>
                  </a:schemeClr>
                </a:solidFill>
              </a:rPr>
              <a:t> </a:t>
            </a:r>
            <a:r>
              <a:rPr lang="hr-HR" sz="4000" dirty="0" err="1">
                <a:solidFill>
                  <a:schemeClr val="accent1">
                    <a:lumMod val="50000"/>
                  </a:schemeClr>
                </a:solidFill>
              </a:rPr>
              <a:t>The</a:t>
            </a:r>
            <a:r>
              <a:rPr lang="hr-HR" sz="4000" dirty="0">
                <a:solidFill>
                  <a:schemeClr val="accent1">
                    <a:lumMod val="50000"/>
                  </a:schemeClr>
                </a:solidFill>
              </a:rPr>
              <a:t> </a:t>
            </a:r>
            <a:r>
              <a:rPr lang="hr-HR" sz="4000" dirty="0" err="1">
                <a:solidFill>
                  <a:schemeClr val="accent1">
                    <a:lumMod val="50000"/>
                  </a:schemeClr>
                </a:solidFill>
              </a:rPr>
              <a:t>Ice</a:t>
            </a:r>
            <a:r>
              <a:rPr lang="hr-HR" sz="4000" dirty="0">
                <a:solidFill>
                  <a:schemeClr val="accent1">
                    <a:lumMod val="50000"/>
                  </a:schemeClr>
                </a:solidFill>
              </a:rPr>
              <a:t> Age?</a:t>
            </a:r>
          </a:p>
        </p:txBody>
      </p:sp>
      <p:sp>
        <p:nvSpPr>
          <p:cNvPr id="7" name="TekstniOkvir 6">
            <a:extLst>
              <a:ext uri="{FF2B5EF4-FFF2-40B4-BE49-F238E27FC236}">
                <a16:creationId xmlns:a16="http://schemas.microsoft.com/office/drawing/2014/main" id="{6FE69AB3-6202-4273-B5C8-AF6ACF1392AB}"/>
              </a:ext>
            </a:extLst>
          </p:cNvPr>
          <p:cNvSpPr txBox="1"/>
          <p:nvPr/>
        </p:nvSpPr>
        <p:spPr>
          <a:xfrm>
            <a:off x="1012874" y="1751111"/>
            <a:ext cx="11057206" cy="2677656"/>
          </a:xfrm>
          <a:prstGeom prst="rect">
            <a:avLst/>
          </a:prstGeom>
          <a:noFill/>
        </p:spPr>
        <p:txBody>
          <a:bodyPr wrap="square" rtlCol="0">
            <a:spAutoFit/>
          </a:bodyPr>
          <a:lstStyle/>
          <a:p>
            <a:r>
              <a:rPr lang="hr-HR" sz="2800" dirty="0" err="1">
                <a:solidFill>
                  <a:schemeClr val="accent1">
                    <a:lumMod val="50000"/>
                  </a:schemeClr>
                </a:solidFill>
              </a:rPr>
              <a:t>Two</a:t>
            </a:r>
            <a:r>
              <a:rPr lang="hr-HR" sz="2800" dirty="0">
                <a:solidFill>
                  <a:schemeClr val="accent1">
                    <a:lumMod val="50000"/>
                  </a:schemeClr>
                </a:solidFill>
              </a:rPr>
              <a:t> </a:t>
            </a:r>
            <a:r>
              <a:rPr lang="hr-HR" sz="2800" dirty="0" err="1">
                <a:solidFill>
                  <a:schemeClr val="accent1">
                    <a:lumMod val="50000"/>
                  </a:schemeClr>
                </a:solidFill>
              </a:rPr>
              <a:t>explanations</a:t>
            </a:r>
            <a:r>
              <a:rPr lang="hr-HR" sz="2800" dirty="0">
                <a:solidFill>
                  <a:schemeClr val="accent1">
                    <a:lumMod val="50000"/>
                  </a:schemeClr>
                </a:solidFill>
              </a:rPr>
              <a:t>: </a:t>
            </a:r>
          </a:p>
          <a:p>
            <a:r>
              <a:rPr lang="hr-HR" sz="2800" dirty="0">
                <a:solidFill>
                  <a:schemeClr val="accent1">
                    <a:lumMod val="50000"/>
                  </a:schemeClr>
                </a:solidFill>
              </a:rPr>
              <a:t>                               1.Scientists </a:t>
            </a:r>
            <a:r>
              <a:rPr lang="hr-HR" sz="2800" dirty="0" err="1">
                <a:solidFill>
                  <a:schemeClr val="accent1">
                    <a:lumMod val="50000"/>
                  </a:schemeClr>
                </a:solidFill>
              </a:rPr>
              <a:t>believe</a:t>
            </a:r>
            <a:r>
              <a:rPr lang="hr-HR" sz="2800" dirty="0">
                <a:solidFill>
                  <a:schemeClr val="accent1">
                    <a:lumMod val="50000"/>
                  </a:schemeClr>
                </a:solidFill>
              </a:rPr>
              <a:t> </a:t>
            </a:r>
            <a:r>
              <a:rPr lang="hr-HR" sz="2800" dirty="0" err="1">
                <a:solidFill>
                  <a:schemeClr val="accent1">
                    <a:lumMod val="50000"/>
                  </a:schemeClr>
                </a:solidFill>
              </a:rPr>
              <a:t>that</a:t>
            </a:r>
            <a:r>
              <a:rPr lang="hr-HR" sz="2800" dirty="0">
                <a:solidFill>
                  <a:schemeClr val="accent1">
                    <a:lumMod val="50000"/>
                  </a:schemeClr>
                </a:solidFill>
              </a:rPr>
              <a:t> </a:t>
            </a:r>
            <a:r>
              <a:rPr lang="hr-HR" sz="2800" dirty="0" err="1">
                <a:solidFill>
                  <a:schemeClr val="accent1">
                    <a:lumMod val="50000"/>
                  </a:schemeClr>
                </a:solidFill>
              </a:rPr>
              <a:t>temperatures</a:t>
            </a:r>
            <a:r>
              <a:rPr lang="hr-HR" sz="2800" dirty="0">
                <a:solidFill>
                  <a:schemeClr val="accent1">
                    <a:lumMod val="50000"/>
                  </a:schemeClr>
                </a:solidFill>
              </a:rPr>
              <a:t> </a:t>
            </a:r>
            <a:r>
              <a:rPr lang="hr-HR" sz="2800" dirty="0" err="1">
                <a:solidFill>
                  <a:schemeClr val="accent1">
                    <a:lumMod val="50000"/>
                  </a:schemeClr>
                </a:solidFill>
              </a:rPr>
              <a:t>were</a:t>
            </a:r>
            <a:r>
              <a:rPr lang="hr-HR" sz="2800" dirty="0">
                <a:solidFill>
                  <a:schemeClr val="accent1">
                    <a:lumMod val="50000"/>
                  </a:schemeClr>
                </a:solidFill>
              </a:rPr>
              <a:t> </a:t>
            </a:r>
            <a:r>
              <a:rPr lang="hr-HR" sz="2800" dirty="0" err="1">
                <a:solidFill>
                  <a:schemeClr val="accent1">
                    <a:lumMod val="50000"/>
                  </a:schemeClr>
                </a:solidFill>
              </a:rPr>
              <a:t>much</a:t>
            </a:r>
            <a:r>
              <a:rPr lang="hr-HR" sz="2800" dirty="0">
                <a:solidFill>
                  <a:schemeClr val="accent1">
                    <a:lumMod val="50000"/>
                  </a:schemeClr>
                </a:solidFill>
              </a:rPr>
              <a:t> </a:t>
            </a:r>
            <a:r>
              <a:rPr lang="hr-HR" sz="2800" dirty="0" err="1">
                <a:solidFill>
                  <a:schemeClr val="accent1">
                    <a:lumMod val="50000"/>
                  </a:schemeClr>
                </a:solidFill>
              </a:rPr>
              <a:t>colder</a:t>
            </a:r>
            <a:r>
              <a:rPr lang="hr-HR" sz="2800" dirty="0">
                <a:solidFill>
                  <a:schemeClr val="accent1">
                    <a:lumMod val="50000"/>
                  </a:schemeClr>
                </a:solidFill>
              </a:rPr>
              <a:t> </a:t>
            </a:r>
          </a:p>
          <a:p>
            <a:r>
              <a:rPr lang="hr-HR" sz="2800" dirty="0">
                <a:solidFill>
                  <a:schemeClr val="accent1">
                    <a:lumMod val="50000"/>
                  </a:schemeClr>
                </a:solidFill>
              </a:rPr>
              <a:t>                                  </a:t>
            </a:r>
            <a:r>
              <a:rPr lang="hr-HR" sz="2800" dirty="0" err="1">
                <a:solidFill>
                  <a:schemeClr val="accent1">
                    <a:lumMod val="50000"/>
                  </a:schemeClr>
                </a:solidFill>
              </a:rPr>
              <a:t>so</a:t>
            </a:r>
            <a:r>
              <a:rPr lang="hr-HR" sz="2800" dirty="0">
                <a:solidFill>
                  <a:schemeClr val="accent1">
                    <a:lumMod val="50000"/>
                  </a:schemeClr>
                </a:solidFill>
              </a:rPr>
              <a:t> </a:t>
            </a:r>
            <a:r>
              <a:rPr lang="hr-HR" sz="2800" dirty="0" err="1">
                <a:solidFill>
                  <a:schemeClr val="accent1">
                    <a:lumMod val="50000"/>
                  </a:schemeClr>
                </a:solidFill>
              </a:rPr>
              <a:t>it</a:t>
            </a:r>
            <a:r>
              <a:rPr lang="hr-HR" sz="2800" dirty="0">
                <a:solidFill>
                  <a:schemeClr val="accent1">
                    <a:lumMod val="50000"/>
                  </a:schemeClr>
                </a:solidFill>
              </a:rPr>
              <a:t> </a:t>
            </a:r>
            <a:r>
              <a:rPr lang="hr-HR" sz="2800" dirty="0" err="1">
                <a:solidFill>
                  <a:schemeClr val="accent1">
                    <a:lumMod val="50000"/>
                  </a:schemeClr>
                </a:solidFill>
              </a:rPr>
              <a:t>never</a:t>
            </a:r>
            <a:r>
              <a:rPr lang="hr-HR" sz="2800" dirty="0">
                <a:solidFill>
                  <a:schemeClr val="accent1">
                    <a:lumMod val="50000"/>
                  </a:schemeClr>
                </a:solidFill>
              </a:rPr>
              <a:t> </a:t>
            </a:r>
            <a:r>
              <a:rPr lang="hr-HR" sz="2800">
                <a:solidFill>
                  <a:schemeClr val="accent1">
                    <a:lumMod val="50000"/>
                  </a:schemeClr>
                </a:solidFill>
              </a:rPr>
              <a:t>rained</a:t>
            </a:r>
            <a:r>
              <a:rPr lang="hr-HR" sz="2800" dirty="0">
                <a:solidFill>
                  <a:schemeClr val="accent1">
                    <a:lumMod val="50000"/>
                  </a:schemeClr>
                </a:solidFill>
              </a:rPr>
              <a:t>, </a:t>
            </a:r>
            <a:r>
              <a:rPr lang="hr-HR" sz="2800" dirty="0" err="1">
                <a:solidFill>
                  <a:schemeClr val="accent1">
                    <a:lumMod val="50000"/>
                  </a:schemeClr>
                </a:solidFill>
              </a:rPr>
              <a:t>only</a:t>
            </a:r>
            <a:r>
              <a:rPr lang="hr-HR" sz="2800" dirty="0">
                <a:solidFill>
                  <a:schemeClr val="accent1">
                    <a:lumMod val="50000"/>
                  </a:schemeClr>
                </a:solidFill>
              </a:rPr>
              <a:t> </a:t>
            </a:r>
            <a:r>
              <a:rPr lang="hr-HR" sz="2800" dirty="0" err="1">
                <a:solidFill>
                  <a:schemeClr val="accent1">
                    <a:lumMod val="50000"/>
                  </a:schemeClr>
                </a:solidFill>
              </a:rPr>
              <a:t>snowed</a:t>
            </a:r>
            <a:r>
              <a:rPr lang="hr-HR" sz="2800" dirty="0">
                <a:solidFill>
                  <a:schemeClr val="accent1">
                    <a:lumMod val="50000"/>
                  </a:schemeClr>
                </a:solidFill>
              </a:rPr>
              <a:t> </a:t>
            </a:r>
          </a:p>
          <a:p>
            <a:r>
              <a:rPr lang="hr-HR" sz="2800" dirty="0">
                <a:solidFill>
                  <a:schemeClr val="accent1">
                    <a:lumMod val="50000"/>
                  </a:schemeClr>
                </a:solidFill>
              </a:rPr>
              <a:t>                               2. </a:t>
            </a:r>
            <a:r>
              <a:rPr lang="hr-HR" sz="2800" dirty="0" err="1">
                <a:solidFill>
                  <a:schemeClr val="accent1">
                    <a:lumMod val="50000"/>
                  </a:schemeClr>
                </a:solidFill>
              </a:rPr>
              <a:t>Scientists</a:t>
            </a:r>
            <a:r>
              <a:rPr lang="hr-HR" sz="2800" dirty="0">
                <a:solidFill>
                  <a:schemeClr val="accent1">
                    <a:lumMod val="50000"/>
                  </a:schemeClr>
                </a:solidFill>
              </a:rPr>
              <a:t> </a:t>
            </a:r>
            <a:r>
              <a:rPr lang="hr-HR" sz="2800" dirty="0" err="1">
                <a:solidFill>
                  <a:schemeClr val="accent1">
                    <a:lumMod val="50000"/>
                  </a:schemeClr>
                </a:solidFill>
              </a:rPr>
              <a:t>believe</a:t>
            </a:r>
            <a:r>
              <a:rPr lang="hr-HR" sz="2800" dirty="0">
                <a:solidFill>
                  <a:schemeClr val="accent1">
                    <a:lumMod val="50000"/>
                  </a:schemeClr>
                </a:solidFill>
              </a:rPr>
              <a:t> </a:t>
            </a:r>
            <a:r>
              <a:rPr lang="hr-HR" sz="2800" dirty="0" err="1">
                <a:solidFill>
                  <a:schemeClr val="accent1">
                    <a:lumMod val="50000"/>
                  </a:schemeClr>
                </a:solidFill>
              </a:rPr>
              <a:t>that</a:t>
            </a:r>
            <a:r>
              <a:rPr lang="hr-HR" sz="2800" dirty="0">
                <a:solidFill>
                  <a:schemeClr val="accent1">
                    <a:lumMod val="50000"/>
                  </a:schemeClr>
                </a:solidFill>
              </a:rPr>
              <a:t> </a:t>
            </a:r>
            <a:r>
              <a:rPr lang="hr-HR" sz="2800" dirty="0" err="1">
                <a:solidFill>
                  <a:schemeClr val="accent1">
                    <a:lumMod val="50000"/>
                  </a:schemeClr>
                </a:solidFill>
              </a:rPr>
              <a:t>the</a:t>
            </a:r>
            <a:r>
              <a:rPr lang="hr-HR" sz="2800" dirty="0">
                <a:solidFill>
                  <a:schemeClr val="accent1">
                    <a:lumMod val="50000"/>
                  </a:schemeClr>
                </a:solidFill>
              </a:rPr>
              <a:t> </a:t>
            </a:r>
            <a:r>
              <a:rPr lang="hr-HR" sz="2800" dirty="0" err="1">
                <a:solidFill>
                  <a:schemeClr val="accent1">
                    <a:lumMod val="50000"/>
                  </a:schemeClr>
                </a:solidFill>
              </a:rPr>
              <a:t>earth</a:t>
            </a:r>
            <a:r>
              <a:rPr lang="hr-HR" sz="2800" dirty="0">
                <a:solidFill>
                  <a:schemeClr val="accent1">
                    <a:lumMod val="50000"/>
                  </a:schemeClr>
                </a:solidFill>
              </a:rPr>
              <a:t> </a:t>
            </a:r>
            <a:r>
              <a:rPr lang="hr-HR" sz="2800" dirty="0" err="1">
                <a:solidFill>
                  <a:schemeClr val="accent1">
                    <a:lumMod val="50000"/>
                  </a:schemeClr>
                </a:solidFill>
              </a:rPr>
              <a:t>changed</a:t>
            </a:r>
            <a:r>
              <a:rPr lang="hr-HR" sz="2800" dirty="0">
                <a:solidFill>
                  <a:schemeClr val="accent1">
                    <a:lumMod val="50000"/>
                  </a:schemeClr>
                </a:solidFill>
              </a:rPr>
              <a:t> </a:t>
            </a:r>
            <a:r>
              <a:rPr lang="hr-HR" sz="2800" dirty="0" err="1">
                <a:solidFill>
                  <a:schemeClr val="accent1">
                    <a:lumMod val="50000"/>
                  </a:schemeClr>
                </a:solidFill>
              </a:rPr>
              <a:t>its</a:t>
            </a:r>
            <a:r>
              <a:rPr lang="hr-HR" sz="2800" dirty="0">
                <a:solidFill>
                  <a:schemeClr val="accent1">
                    <a:lumMod val="50000"/>
                  </a:schemeClr>
                </a:solidFill>
              </a:rPr>
              <a:t> </a:t>
            </a:r>
            <a:r>
              <a:rPr lang="hr-HR" sz="2800" dirty="0" err="1">
                <a:solidFill>
                  <a:schemeClr val="accent1">
                    <a:lumMod val="50000"/>
                  </a:schemeClr>
                </a:solidFill>
              </a:rPr>
              <a:t>tilt</a:t>
            </a:r>
            <a:r>
              <a:rPr lang="hr-HR" sz="2800" dirty="0">
                <a:solidFill>
                  <a:schemeClr val="accent1">
                    <a:lumMod val="50000"/>
                  </a:schemeClr>
                </a:solidFill>
              </a:rPr>
              <a:t> </a:t>
            </a:r>
            <a:r>
              <a:rPr lang="hr-HR" sz="2800" dirty="0" err="1">
                <a:solidFill>
                  <a:schemeClr val="accent1">
                    <a:lumMod val="50000"/>
                  </a:schemeClr>
                </a:solidFill>
              </a:rPr>
              <a:t>away</a:t>
            </a:r>
            <a:r>
              <a:rPr lang="hr-HR" sz="2800" dirty="0">
                <a:solidFill>
                  <a:schemeClr val="accent1">
                    <a:lumMod val="50000"/>
                  </a:schemeClr>
                </a:solidFill>
              </a:rPr>
              <a:t> </a:t>
            </a:r>
          </a:p>
          <a:p>
            <a:r>
              <a:rPr lang="hr-HR" sz="2800" dirty="0">
                <a:solidFill>
                  <a:schemeClr val="accent1">
                    <a:lumMod val="50000"/>
                  </a:schemeClr>
                </a:solidFill>
              </a:rPr>
              <a:t>                                   </a:t>
            </a:r>
            <a:r>
              <a:rPr lang="hr-HR" sz="2800" dirty="0" err="1">
                <a:solidFill>
                  <a:schemeClr val="accent1">
                    <a:lumMod val="50000"/>
                  </a:schemeClr>
                </a:solidFill>
              </a:rPr>
              <a:t>from</a:t>
            </a:r>
            <a:r>
              <a:rPr lang="hr-HR" sz="2800" dirty="0">
                <a:solidFill>
                  <a:schemeClr val="accent1">
                    <a:lumMod val="50000"/>
                  </a:schemeClr>
                </a:solidFill>
              </a:rPr>
              <a:t> </a:t>
            </a:r>
            <a:r>
              <a:rPr lang="hr-HR" sz="2800" dirty="0" err="1">
                <a:solidFill>
                  <a:schemeClr val="accent1">
                    <a:lumMod val="50000"/>
                  </a:schemeClr>
                </a:solidFill>
              </a:rPr>
              <a:t>the</a:t>
            </a:r>
            <a:r>
              <a:rPr lang="hr-HR" sz="2800" dirty="0">
                <a:solidFill>
                  <a:schemeClr val="accent1">
                    <a:lumMod val="50000"/>
                  </a:schemeClr>
                </a:solidFill>
              </a:rPr>
              <a:t> </a:t>
            </a:r>
            <a:r>
              <a:rPr lang="hr-HR" sz="2800" dirty="0" err="1">
                <a:solidFill>
                  <a:schemeClr val="accent1">
                    <a:lumMod val="50000"/>
                  </a:schemeClr>
                </a:solidFill>
              </a:rPr>
              <a:t>sun</a:t>
            </a:r>
            <a:r>
              <a:rPr lang="hr-HR" sz="2800" dirty="0">
                <a:solidFill>
                  <a:schemeClr val="accent1">
                    <a:lumMod val="50000"/>
                  </a:schemeClr>
                </a:solidFill>
              </a:rPr>
              <a:t>  </a:t>
            </a:r>
          </a:p>
          <a:p>
            <a:r>
              <a:rPr lang="hr-HR" sz="2800" dirty="0">
                <a:solidFill>
                  <a:schemeClr val="accent1">
                    <a:lumMod val="50000"/>
                  </a:schemeClr>
                </a:solidFill>
              </a:rPr>
              <a:t>                                    </a:t>
            </a:r>
          </a:p>
        </p:txBody>
      </p:sp>
      <p:pic>
        <p:nvPicPr>
          <p:cNvPr id="13" name="Slika 12">
            <a:extLst>
              <a:ext uri="{FF2B5EF4-FFF2-40B4-BE49-F238E27FC236}">
                <a16:creationId xmlns:a16="http://schemas.microsoft.com/office/drawing/2014/main" id="{68AC7077-2E35-4316-96B7-59E293FEC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56" y="3874458"/>
            <a:ext cx="3902680" cy="3060351"/>
          </a:xfrm>
          <a:prstGeom prst="rect">
            <a:avLst/>
          </a:prstGeom>
          <a:effectLst>
            <a:softEdge rad="342900"/>
          </a:effectLst>
        </p:spPr>
      </p:pic>
      <p:sp>
        <p:nvSpPr>
          <p:cNvPr id="4" name="Pravokutnik 3">
            <a:extLst>
              <a:ext uri="{FF2B5EF4-FFF2-40B4-BE49-F238E27FC236}">
                <a16:creationId xmlns:a16="http://schemas.microsoft.com/office/drawing/2014/main" id="{2D8AE700-DCFC-4B6D-AEF2-18A44010A790}"/>
              </a:ext>
            </a:extLst>
          </p:cNvPr>
          <p:cNvSpPr/>
          <p:nvPr/>
        </p:nvSpPr>
        <p:spPr>
          <a:xfrm>
            <a:off x="3906247" y="3995018"/>
            <a:ext cx="4820294" cy="369332"/>
          </a:xfrm>
          <a:prstGeom prst="rect">
            <a:avLst/>
          </a:prstGeom>
        </p:spPr>
        <p:txBody>
          <a:bodyPr wrap="none">
            <a:spAutoFit/>
          </a:bodyPr>
          <a:lstStyle/>
          <a:p>
            <a:r>
              <a:rPr lang="hr-HR" dirty="0">
                <a:hlinkClick r:id="rId5"/>
              </a:rPr>
              <a:t>https://www.youtube.com/watch?v=I4EZCy14te0</a:t>
            </a:r>
            <a:endParaRPr lang="hr-HR" dirty="0"/>
          </a:p>
        </p:txBody>
      </p:sp>
    </p:spTree>
    <p:extLst>
      <p:ext uri="{BB962C8B-B14F-4D97-AF65-F5344CB8AC3E}">
        <p14:creationId xmlns:p14="http://schemas.microsoft.com/office/powerpoint/2010/main" val="84926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254547-449C-4593-8E27-66FA462E109C}"/>
              </a:ext>
            </a:extLst>
          </p:cNvPr>
          <p:cNvSpPr>
            <a:spLocks noGrp="1"/>
          </p:cNvSpPr>
          <p:nvPr>
            <p:ph type="title"/>
          </p:nvPr>
        </p:nvSpPr>
        <p:spPr/>
        <p:txBody>
          <a:bodyPr/>
          <a:lstStyle/>
          <a:p>
            <a:endParaRPr lang="hr-HR"/>
          </a:p>
        </p:txBody>
      </p:sp>
      <p:sp>
        <p:nvSpPr>
          <p:cNvPr id="3" name="Rezervirano mjesto teksta 2">
            <a:extLst>
              <a:ext uri="{FF2B5EF4-FFF2-40B4-BE49-F238E27FC236}">
                <a16:creationId xmlns:a16="http://schemas.microsoft.com/office/drawing/2014/main" id="{45B8FE7C-C1CA-4528-B389-3C79B8767C0C}"/>
              </a:ext>
            </a:extLst>
          </p:cNvPr>
          <p:cNvSpPr>
            <a:spLocks noGrp="1"/>
          </p:cNvSpPr>
          <p:nvPr>
            <p:ph type="body" idx="1"/>
          </p:nvPr>
        </p:nvSpPr>
        <p:spPr/>
        <p:txBody>
          <a:bodyPr/>
          <a:lstStyle/>
          <a:p>
            <a:endParaRPr lang="hr-HR"/>
          </a:p>
        </p:txBody>
      </p:sp>
      <p:pic>
        <p:nvPicPr>
          <p:cNvPr id="5" name="Slika 4">
            <a:extLst>
              <a:ext uri="{FF2B5EF4-FFF2-40B4-BE49-F238E27FC236}">
                <a16:creationId xmlns:a16="http://schemas.microsoft.com/office/drawing/2014/main" id="{81BE63FD-A031-4AD9-95EE-C0B515C24D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6" name="TekstniOkvir 5">
            <a:extLst>
              <a:ext uri="{FF2B5EF4-FFF2-40B4-BE49-F238E27FC236}">
                <a16:creationId xmlns:a16="http://schemas.microsoft.com/office/drawing/2014/main" id="{BD397BD4-58F7-4694-80D1-6F303C42BAB9}"/>
              </a:ext>
            </a:extLst>
          </p:cNvPr>
          <p:cNvSpPr txBox="1"/>
          <p:nvPr/>
        </p:nvSpPr>
        <p:spPr>
          <a:xfrm>
            <a:off x="6834752" y="246694"/>
            <a:ext cx="4881966" cy="707886"/>
          </a:xfrm>
          <a:prstGeom prst="rect">
            <a:avLst/>
          </a:prstGeom>
          <a:noFill/>
        </p:spPr>
        <p:txBody>
          <a:bodyPr wrap="square" rtlCol="0">
            <a:spAutoFit/>
          </a:bodyPr>
          <a:lstStyle/>
          <a:p>
            <a:r>
              <a:rPr lang="hr-HR" sz="4000" dirty="0"/>
              <a:t>Life </a:t>
            </a:r>
            <a:r>
              <a:rPr lang="hr-HR" sz="4000" dirty="0" err="1"/>
              <a:t>in</a:t>
            </a:r>
            <a:r>
              <a:rPr lang="hr-HR" sz="4000" dirty="0"/>
              <a:t> </a:t>
            </a:r>
            <a:r>
              <a:rPr lang="hr-HR" sz="4000" dirty="0" err="1"/>
              <a:t>The</a:t>
            </a:r>
            <a:r>
              <a:rPr lang="hr-HR" sz="4000" dirty="0"/>
              <a:t> </a:t>
            </a:r>
            <a:r>
              <a:rPr lang="hr-HR" sz="4000" dirty="0" err="1"/>
              <a:t>Ice</a:t>
            </a:r>
            <a:r>
              <a:rPr lang="hr-HR" sz="4000" dirty="0"/>
              <a:t> Age </a:t>
            </a:r>
          </a:p>
        </p:txBody>
      </p:sp>
    </p:spTree>
    <p:extLst>
      <p:ext uri="{BB962C8B-B14F-4D97-AF65-F5344CB8AC3E}">
        <p14:creationId xmlns:p14="http://schemas.microsoft.com/office/powerpoint/2010/main" val="224522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B0AF32-3708-42E6-B564-E50C15FC2103}"/>
              </a:ext>
            </a:extLst>
          </p:cNvPr>
          <p:cNvSpPr>
            <a:spLocks noGrp="1"/>
          </p:cNvSpPr>
          <p:nvPr>
            <p:ph type="title"/>
          </p:nvPr>
        </p:nvSpPr>
        <p:spPr/>
        <p:txBody>
          <a:bodyPr/>
          <a:lstStyle/>
          <a:p>
            <a:endParaRPr lang="hr-HR"/>
          </a:p>
        </p:txBody>
      </p:sp>
      <p:sp>
        <p:nvSpPr>
          <p:cNvPr id="3" name="Rezervirano mjesto teksta 2">
            <a:extLst>
              <a:ext uri="{FF2B5EF4-FFF2-40B4-BE49-F238E27FC236}">
                <a16:creationId xmlns:a16="http://schemas.microsoft.com/office/drawing/2014/main" id="{531B2443-48D9-4FC9-8121-DDFB0DC7DE8E}"/>
              </a:ext>
            </a:extLst>
          </p:cNvPr>
          <p:cNvSpPr>
            <a:spLocks noGrp="1"/>
          </p:cNvSpPr>
          <p:nvPr>
            <p:ph type="body" idx="1"/>
          </p:nvPr>
        </p:nvSpPr>
        <p:spPr/>
        <p:txBody>
          <a:bodyPr/>
          <a:lstStyle/>
          <a:p>
            <a:endParaRPr lang="hr-HR"/>
          </a:p>
        </p:txBody>
      </p:sp>
      <p:pic>
        <p:nvPicPr>
          <p:cNvPr id="5" name="Slika 4">
            <a:extLst>
              <a:ext uri="{FF2B5EF4-FFF2-40B4-BE49-F238E27FC236}">
                <a16:creationId xmlns:a16="http://schemas.microsoft.com/office/drawing/2014/main" id="{ADF529ED-E612-4018-9EEE-83897E30F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niOkvir 5">
            <a:extLst>
              <a:ext uri="{FF2B5EF4-FFF2-40B4-BE49-F238E27FC236}">
                <a16:creationId xmlns:a16="http://schemas.microsoft.com/office/drawing/2014/main" id="{C0D286CE-EF55-433B-9C9F-9A9FF33E72BD}"/>
              </a:ext>
            </a:extLst>
          </p:cNvPr>
          <p:cNvSpPr txBox="1"/>
          <p:nvPr/>
        </p:nvSpPr>
        <p:spPr>
          <a:xfrm>
            <a:off x="418454" y="356461"/>
            <a:ext cx="3936570" cy="707886"/>
          </a:xfrm>
          <a:prstGeom prst="rect">
            <a:avLst/>
          </a:prstGeom>
          <a:noFill/>
        </p:spPr>
        <p:txBody>
          <a:bodyPr wrap="square" rtlCol="0">
            <a:spAutoFit/>
          </a:bodyPr>
          <a:lstStyle/>
          <a:p>
            <a:r>
              <a:rPr lang="hr-HR" sz="4000" dirty="0">
                <a:solidFill>
                  <a:schemeClr val="tx2"/>
                </a:solidFill>
              </a:rPr>
              <a:t>Animals…</a:t>
            </a:r>
            <a:endParaRPr lang="hr-HR" sz="4000" dirty="0">
              <a:solidFill>
                <a:schemeClr val="accent1">
                  <a:lumMod val="50000"/>
                </a:schemeClr>
              </a:solidFill>
            </a:endParaRPr>
          </a:p>
        </p:txBody>
      </p:sp>
      <p:pic>
        <p:nvPicPr>
          <p:cNvPr id="8" name="Slika 7">
            <a:extLst>
              <a:ext uri="{FF2B5EF4-FFF2-40B4-BE49-F238E27FC236}">
                <a16:creationId xmlns:a16="http://schemas.microsoft.com/office/drawing/2014/main" id="{72D4E402-5A4C-4E6B-A8E1-3FC45A4419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691" y="768350"/>
            <a:ext cx="2428183" cy="3340101"/>
          </a:xfrm>
          <a:prstGeom prst="rect">
            <a:avLst/>
          </a:prstGeom>
          <a:ln>
            <a:noFill/>
          </a:ln>
          <a:effectLst>
            <a:softEdge rad="112500"/>
          </a:effectLst>
        </p:spPr>
      </p:pic>
      <p:sp>
        <p:nvSpPr>
          <p:cNvPr id="9" name="TekstniOkvir 8">
            <a:extLst>
              <a:ext uri="{FF2B5EF4-FFF2-40B4-BE49-F238E27FC236}">
                <a16:creationId xmlns:a16="http://schemas.microsoft.com/office/drawing/2014/main" id="{632799F1-2775-4361-971C-4E7441DBF21C}"/>
              </a:ext>
            </a:extLst>
          </p:cNvPr>
          <p:cNvSpPr txBox="1"/>
          <p:nvPr/>
        </p:nvSpPr>
        <p:spPr>
          <a:xfrm>
            <a:off x="2758691" y="802190"/>
            <a:ext cx="1322414" cy="707886"/>
          </a:xfrm>
          <a:prstGeom prst="rect">
            <a:avLst/>
          </a:prstGeom>
          <a:noFill/>
        </p:spPr>
        <p:txBody>
          <a:bodyPr wrap="square" rtlCol="0">
            <a:spAutoFit/>
          </a:bodyPr>
          <a:lstStyle/>
          <a:p>
            <a:r>
              <a:rPr lang="hr-HR" sz="2000" dirty="0" err="1">
                <a:solidFill>
                  <a:schemeClr val="accent1">
                    <a:lumMod val="50000"/>
                  </a:schemeClr>
                </a:solidFill>
                <a:latin typeface="+mj-lt"/>
              </a:rPr>
              <a:t>woolly</a:t>
            </a:r>
            <a:r>
              <a:rPr lang="hr-HR" sz="2000" dirty="0">
                <a:solidFill>
                  <a:schemeClr val="accent1">
                    <a:lumMod val="50000"/>
                  </a:schemeClr>
                </a:solidFill>
                <a:latin typeface="+mj-lt"/>
              </a:rPr>
              <a:t> </a:t>
            </a:r>
            <a:r>
              <a:rPr lang="hr-HR" sz="2000" dirty="0" err="1">
                <a:solidFill>
                  <a:schemeClr val="accent1">
                    <a:lumMod val="50000"/>
                  </a:schemeClr>
                </a:solidFill>
                <a:latin typeface="+mj-lt"/>
              </a:rPr>
              <a:t>mammoth</a:t>
            </a:r>
            <a:endParaRPr lang="hr-HR" sz="2000" dirty="0">
              <a:solidFill>
                <a:schemeClr val="accent1">
                  <a:lumMod val="50000"/>
                </a:schemeClr>
              </a:solidFill>
              <a:latin typeface="+mj-lt"/>
            </a:endParaRPr>
          </a:p>
        </p:txBody>
      </p:sp>
      <p:pic>
        <p:nvPicPr>
          <p:cNvPr id="11" name="Slika 10">
            <a:extLst>
              <a:ext uri="{FF2B5EF4-FFF2-40B4-BE49-F238E27FC236}">
                <a16:creationId xmlns:a16="http://schemas.microsoft.com/office/drawing/2014/main" id="{9BA72C58-A69D-419F-A810-A0FFF016C4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7911" y="2590757"/>
            <a:ext cx="1734800" cy="1916393"/>
          </a:xfrm>
          <a:prstGeom prst="rect">
            <a:avLst/>
          </a:prstGeom>
          <a:ln>
            <a:noFill/>
          </a:ln>
          <a:effectLst>
            <a:softEdge rad="112500"/>
          </a:effectLst>
        </p:spPr>
      </p:pic>
      <p:sp>
        <p:nvSpPr>
          <p:cNvPr id="12" name="TekstniOkvir 11">
            <a:extLst>
              <a:ext uri="{FF2B5EF4-FFF2-40B4-BE49-F238E27FC236}">
                <a16:creationId xmlns:a16="http://schemas.microsoft.com/office/drawing/2014/main" id="{6DE20B5C-550D-42FC-BE63-BF680272C6B6}"/>
              </a:ext>
            </a:extLst>
          </p:cNvPr>
          <p:cNvSpPr txBox="1"/>
          <p:nvPr/>
        </p:nvSpPr>
        <p:spPr>
          <a:xfrm>
            <a:off x="6001643" y="4021730"/>
            <a:ext cx="1503343" cy="677108"/>
          </a:xfrm>
          <a:prstGeom prst="rect">
            <a:avLst/>
          </a:prstGeom>
          <a:noFill/>
        </p:spPr>
        <p:txBody>
          <a:bodyPr wrap="square" rtlCol="0">
            <a:spAutoFit/>
          </a:bodyPr>
          <a:lstStyle/>
          <a:p>
            <a:endParaRPr lang="hr-HR" dirty="0"/>
          </a:p>
          <a:p>
            <a:r>
              <a:rPr lang="hr-HR" sz="2000" dirty="0" err="1">
                <a:solidFill>
                  <a:schemeClr val="accent1">
                    <a:lumMod val="50000"/>
                  </a:schemeClr>
                </a:solidFill>
                <a:latin typeface="+mj-lt"/>
              </a:rPr>
              <a:t>saber</a:t>
            </a:r>
            <a:r>
              <a:rPr lang="hr-HR" sz="2000" dirty="0">
                <a:solidFill>
                  <a:schemeClr val="accent1">
                    <a:lumMod val="50000"/>
                  </a:schemeClr>
                </a:solidFill>
                <a:latin typeface="+mj-lt"/>
              </a:rPr>
              <a:t> </a:t>
            </a:r>
            <a:r>
              <a:rPr lang="hr-HR" sz="2000" dirty="0" err="1">
                <a:solidFill>
                  <a:schemeClr val="accent1">
                    <a:lumMod val="50000"/>
                  </a:schemeClr>
                </a:solidFill>
                <a:latin typeface="+mj-lt"/>
              </a:rPr>
              <a:t>tiger</a:t>
            </a:r>
            <a:endParaRPr lang="hr-HR" sz="2000" dirty="0">
              <a:solidFill>
                <a:schemeClr val="accent1">
                  <a:lumMod val="50000"/>
                </a:schemeClr>
              </a:solidFill>
              <a:latin typeface="+mj-lt"/>
            </a:endParaRPr>
          </a:p>
        </p:txBody>
      </p:sp>
      <p:pic>
        <p:nvPicPr>
          <p:cNvPr id="14" name="Slika 13">
            <a:extLst>
              <a:ext uri="{FF2B5EF4-FFF2-40B4-BE49-F238E27FC236}">
                <a16:creationId xmlns:a16="http://schemas.microsoft.com/office/drawing/2014/main" id="{B4F330E7-8F01-42B7-9A4C-C11D51EDF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6443" y="3075781"/>
            <a:ext cx="2769578" cy="1500188"/>
          </a:xfrm>
          <a:prstGeom prst="rect">
            <a:avLst/>
          </a:prstGeom>
          <a:ln>
            <a:noFill/>
          </a:ln>
          <a:effectLst>
            <a:softEdge rad="112500"/>
          </a:effectLst>
        </p:spPr>
      </p:pic>
      <p:sp>
        <p:nvSpPr>
          <p:cNvPr id="15" name="TekstniOkvir 14">
            <a:extLst>
              <a:ext uri="{FF2B5EF4-FFF2-40B4-BE49-F238E27FC236}">
                <a16:creationId xmlns:a16="http://schemas.microsoft.com/office/drawing/2014/main" id="{D9972E52-5800-4B03-9D58-97B3A7CA3753}"/>
              </a:ext>
            </a:extLst>
          </p:cNvPr>
          <p:cNvSpPr txBox="1"/>
          <p:nvPr/>
        </p:nvSpPr>
        <p:spPr>
          <a:xfrm>
            <a:off x="9225250" y="4334766"/>
            <a:ext cx="1415840" cy="369332"/>
          </a:xfrm>
          <a:prstGeom prst="rect">
            <a:avLst/>
          </a:prstGeom>
          <a:noFill/>
        </p:spPr>
        <p:txBody>
          <a:bodyPr wrap="square" rtlCol="0">
            <a:spAutoFit/>
          </a:bodyPr>
          <a:lstStyle/>
          <a:p>
            <a:r>
              <a:rPr lang="hr-HR" dirty="0" err="1">
                <a:solidFill>
                  <a:schemeClr val="accent1">
                    <a:lumMod val="50000"/>
                  </a:schemeClr>
                </a:solidFill>
                <a:latin typeface="+mj-lt"/>
              </a:rPr>
              <a:t>wooly</a:t>
            </a:r>
            <a:r>
              <a:rPr lang="hr-HR" dirty="0">
                <a:solidFill>
                  <a:schemeClr val="accent1">
                    <a:lumMod val="50000"/>
                  </a:schemeClr>
                </a:solidFill>
                <a:latin typeface="+mj-lt"/>
              </a:rPr>
              <a:t> </a:t>
            </a:r>
            <a:r>
              <a:rPr lang="hr-HR" dirty="0" err="1">
                <a:solidFill>
                  <a:schemeClr val="accent1">
                    <a:lumMod val="50000"/>
                  </a:schemeClr>
                </a:solidFill>
                <a:latin typeface="+mj-lt"/>
              </a:rPr>
              <a:t>rhinos</a:t>
            </a:r>
            <a:endParaRPr lang="hr-HR" dirty="0">
              <a:solidFill>
                <a:schemeClr val="accent1">
                  <a:lumMod val="50000"/>
                </a:schemeClr>
              </a:solidFill>
              <a:latin typeface="+mj-lt"/>
            </a:endParaRPr>
          </a:p>
        </p:txBody>
      </p:sp>
      <p:pic>
        <p:nvPicPr>
          <p:cNvPr id="17" name="Slika 16">
            <a:extLst>
              <a:ext uri="{FF2B5EF4-FFF2-40B4-BE49-F238E27FC236}">
                <a16:creationId xmlns:a16="http://schemas.microsoft.com/office/drawing/2014/main" id="{FD4565C0-9F9D-4BDA-B7CA-C9789AAC63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627" y="2212998"/>
            <a:ext cx="1567644" cy="2124819"/>
          </a:xfrm>
          <a:prstGeom prst="rect">
            <a:avLst/>
          </a:prstGeom>
          <a:ln>
            <a:noFill/>
          </a:ln>
          <a:effectLst>
            <a:softEdge rad="112500"/>
          </a:effectLst>
        </p:spPr>
      </p:pic>
      <p:sp>
        <p:nvSpPr>
          <p:cNvPr id="18" name="TekstniOkvir 17">
            <a:extLst>
              <a:ext uri="{FF2B5EF4-FFF2-40B4-BE49-F238E27FC236}">
                <a16:creationId xmlns:a16="http://schemas.microsoft.com/office/drawing/2014/main" id="{933BE390-A8AD-4A10-92DF-942D519ABACC}"/>
              </a:ext>
            </a:extLst>
          </p:cNvPr>
          <p:cNvSpPr txBox="1"/>
          <p:nvPr/>
        </p:nvSpPr>
        <p:spPr>
          <a:xfrm>
            <a:off x="418454" y="4108451"/>
            <a:ext cx="1376817" cy="400110"/>
          </a:xfrm>
          <a:prstGeom prst="rect">
            <a:avLst/>
          </a:prstGeom>
          <a:noFill/>
        </p:spPr>
        <p:txBody>
          <a:bodyPr wrap="square" rtlCol="0">
            <a:spAutoFit/>
          </a:bodyPr>
          <a:lstStyle/>
          <a:p>
            <a:r>
              <a:rPr lang="hr-HR" sz="2000" dirty="0">
                <a:solidFill>
                  <a:schemeClr val="accent1">
                    <a:lumMod val="50000"/>
                  </a:schemeClr>
                </a:solidFill>
                <a:latin typeface="+mj-lt"/>
              </a:rPr>
              <a:t>Cave </a:t>
            </a:r>
            <a:r>
              <a:rPr lang="hr-HR" sz="2000" dirty="0" err="1">
                <a:solidFill>
                  <a:schemeClr val="accent1">
                    <a:lumMod val="50000"/>
                  </a:schemeClr>
                </a:solidFill>
                <a:latin typeface="+mj-lt"/>
              </a:rPr>
              <a:t>bear</a:t>
            </a:r>
            <a:r>
              <a:rPr lang="hr-HR" sz="2000" dirty="0">
                <a:solidFill>
                  <a:schemeClr val="accent1">
                    <a:lumMod val="50000"/>
                  </a:schemeClr>
                </a:solidFill>
                <a:latin typeface="+mj-lt"/>
              </a:rPr>
              <a:t> </a:t>
            </a:r>
          </a:p>
        </p:txBody>
      </p:sp>
      <p:pic>
        <p:nvPicPr>
          <p:cNvPr id="20" name="Slika 19">
            <a:extLst>
              <a:ext uri="{FF2B5EF4-FFF2-40B4-BE49-F238E27FC236}">
                <a16:creationId xmlns:a16="http://schemas.microsoft.com/office/drawing/2014/main" id="{BA350BEF-8449-4002-A228-5630C8D72D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271" y="4360284"/>
            <a:ext cx="2381250" cy="2076450"/>
          </a:xfrm>
          <a:prstGeom prst="rect">
            <a:avLst/>
          </a:prstGeom>
        </p:spPr>
      </p:pic>
      <p:sp>
        <p:nvSpPr>
          <p:cNvPr id="21" name="TekstniOkvir 20">
            <a:extLst>
              <a:ext uri="{FF2B5EF4-FFF2-40B4-BE49-F238E27FC236}">
                <a16:creationId xmlns:a16="http://schemas.microsoft.com/office/drawing/2014/main" id="{226B1C75-1C78-4BFE-80E7-DD288FD4403B}"/>
              </a:ext>
            </a:extLst>
          </p:cNvPr>
          <p:cNvSpPr txBox="1"/>
          <p:nvPr/>
        </p:nvSpPr>
        <p:spPr>
          <a:xfrm>
            <a:off x="4212524" y="6051111"/>
            <a:ext cx="2270774" cy="400110"/>
          </a:xfrm>
          <a:prstGeom prst="rect">
            <a:avLst/>
          </a:prstGeom>
          <a:noFill/>
        </p:spPr>
        <p:txBody>
          <a:bodyPr wrap="square" rtlCol="0">
            <a:spAutoFit/>
          </a:bodyPr>
          <a:lstStyle/>
          <a:p>
            <a:r>
              <a:rPr lang="hr-HR" sz="2000" dirty="0" err="1">
                <a:solidFill>
                  <a:schemeClr val="accent1">
                    <a:lumMod val="50000"/>
                  </a:schemeClr>
                </a:solidFill>
              </a:rPr>
              <a:t>sloth</a:t>
            </a:r>
            <a:endParaRPr lang="hr-HR" sz="2000" dirty="0">
              <a:solidFill>
                <a:schemeClr val="accent1">
                  <a:lumMod val="50000"/>
                </a:schemeClr>
              </a:solidFill>
            </a:endParaRPr>
          </a:p>
        </p:txBody>
      </p:sp>
    </p:spTree>
    <p:extLst>
      <p:ext uri="{BB962C8B-B14F-4D97-AF65-F5344CB8AC3E}">
        <p14:creationId xmlns:p14="http://schemas.microsoft.com/office/powerpoint/2010/main" val="22051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929CBF-364E-4BFF-9E00-F169284FDD10}"/>
              </a:ext>
            </a:extLst>
          </p:cNvPr>
          <p:cNvSpPr>
            <a:spLocks noGrp="1"/>
          </p:cNvSpPr>
          <p:nvPr>
            <p:ph type="title"/>
          </p:nvPr>
        </p:nvSpPr>
        <p:spPr/>
        <p:txBody>
          <a:bodyPr/>
          <a:lstStyle/>
          <a:p>
            <a:endParaRPr lang="hr-HR"/>
          </a:p>
        </p:txBody>
      </p:sp>
      <p:sp>
        <p:nvSpPr>
          <p:cNvPr id="3" name="Rezervirano mjesto teksta 2">
            <a:extLst>
              <a:ext uri="{FF2B5EF4-FFF2-40B4-BE49-F238E27FC236}">
                <a16:creationId xmlns:a16="http://schemas.microsoft.com/office/drawing/2014/main" id="{6A9EE036-06CF-4D8F-B009-9DC268433F3D}"/>
              </a:ext>
            </a:extLst>
          </p:cNvPr>
          <p:cNvSpPr>
            <a:spLocks noGrp="1"/>
          </p:cNvSpPr>
          <p:nvPr>
            <p:ph type="body" idx="1"/>
          </p:nvPr>
        </p:nvSpPr>
        <p:spPr/>
        <p:txBody>
          <a:bodyPr/>
          <a:lstStyle/>
          <a:p>
            <a:endParaRPr lang="hr-HR"/>
          </a:p>
        </p:txBody>
      </p:sp>
      <p:pic>
        <p:nvPicPr>
          <p:cNvPr id="7" name="Slika 6">
            <a:extLst>
              <a:ext uri="{FF2B5EF4-FFF2-40B4-BE49-F238E27FC236}">
                <a16:creationId xmlns:a16="http://schemas.microsoft.com/office/drawing/2014/main" id="{D4B3F4E9-619A-4C84-97F7-0035B6DDA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385"/>
          </a:xfrm>
          <a:prstGeom prst="rect">
            <a:avLst/>
          </a:prstGeom>
        </p:spPr>
      </p:pic>
      <p:sp>
        <p:nvSpPr>
          <p:cNvPr id="8" name="Oblačić za misli: oblak 7">
            <a:extLst>
              <a:ext uri="{FF2B5EF4-FFF2-40B4-BE49-F238E27FC236}">
                <a16:creationId xmlns:a16="http://schemas.microsoft.com/office/drawing/2014/main" id="{B5BE7AAA-2E22-483E-A7A6-7CD4E4D5A122}"/>
              </a:ext>
            </a:extLst>
          </p:cNvPr>
          <p:cNvSpPr/>
          <p:nvPr/>
        </p:nvSpPr>
        <p:spPr>
          <a:xfrm>
            <a:off x="6723574" y="44585"/>
            <a:ext cx="3660291" cy="179083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kstniOkvir 8">
            <a:extLst>
              <a:ext uri="{FF2B5EF4-FFF2-40B4-BE49-F238E27FC236}">
                <a16:creationId xmlns:a16="http://schemas.microsoft.com/office/drawing/2014/main" id="{6A0B2C90-DB7C-4A7B-84B8-F7EB60C2D433}"/>
              </a:ext>
            </a:extLst>
          </p:cNvPr>
          <p:cNvSpPr txBox="1"/>
          <p:nvPr/>
        </p:nvSpPr>
        <p:spPr>
          <a:xfrm>
            <a:off x="7501181" y="449451"/>
            <a:ext cx="2882684" cy="1200329"/>
          </a:xfrm>
          <a:prstGeom prst="rect">
            <a:avLst/>
          </a:prstGeom>
          <a:noFill/>
        </p:spPr>
        <p:txBody>
          <a:bodyPr wrap="square" rtlCol="0">
            <a:spAutoFit/>
          </a:bodyPr>
          <a:lstStyle/>
          <a:p>
            <a:r>
              <a:rPr lang="hr-HR" sz="2400" dirty="0">
                <a:solidFill>
                  <a:schemeClr val="accent1">
                    <a:lumMod val="50000"/>
                  </a:schemeClr>
                </a:solidFill>
              </a:rPr>
              <a:t>A</a:t>
            </a:r>
            <a:r>
              <a:rPr lang="en-US" sz="2400" dirty="0" err="1">
                <a:solidFill>
                  <a:schemeClr val="accent1">
                    <a:lumMod val="50000"/>
                  </a:schemeClr>
                </a:solidFill>
              </a:rPr>
              <a:t>nd</a:t>
            </a:r>
            <a:r>
              <a:rPr lang="en-US" sz="2400" dirty="0">
                <a:solidFill>
                  <a:schemeClr val="accent1">
                    <a:lumMod val="50000"/>
                  </a:schemeClr>
                </a:solidFill>
              </a:rPr>
              <a:t> dinosaurs? </a:t>
            </a:r>
            <a:r>
              <a:rPr lang="hr-HR" sz="2400" dirty="0">
                <a:solidFill>
                  <a:schemeClr val="accent1">
                    <a:lumMod val="50000"/>
                  </a:schemeClr>
                </a:solidFill>
              </a:rPr>
              <a:t>W</a:t>
            </a:r>
            <a:r>
              <a:rPr lang="en-US" sz="2400" dirty="0">
                <a:solidFill>
                  <a:schemeClr val="accent1">
                    <a:lumMod val="50000"/>
                  </a:schemeClr>
                </a:solidFill>
              </a:rPr>
              <a:t>here are the dinosaurs?</a:t>
            </a:r>
            <a:endParaRPr lang="hr-HR" sz="2400" dirty="0">
              <a:solidFill>
                <a:schemeClr val="accent1">
                  <a:lumMod val="50000"/>
                </a:schemeClr>
              </a:solidFill>
            </a:endParaRPr>
          </a:p>
        </p:txBody>
      </p:sp>
    </p:spTree>
    <p:extLst>
      <p:ext uri="{BB962C8B-B14F-4D97-AF65-F5344CB8AC3E}">
        <p14:creationId xmlns:p14="http://schemas.microsoft.com/office/powerpoint/2010/main" val="180949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878026-0C9F-4CB7-BC01-49CB8D3B14F8}"/>
              </a:ext>
            </a:extLst>
          </p:cNvPr>
          <p:cNvSpPr>
            <a:spLocks noGrp="1"/>
          </p:cNvSpPr>
          <p:nvPr>
            <p:ph type="title"/>
          </p:nvPr>
        </p:nvSpPr>
        <p:spPr/>
        <p:txBody>
          <a:bodyPr/>
          <a:lstStyle/>
          <a:p>
            <a:endParaRPr lang="hr-HR"/>
          </a:p>
        </p:txBody>
      </p:sp>
      <p:sp>
        <p:nvSpPr>
          <p:cNvPr id="3" name="Rezervirano mjesto teksta 2">
            <a:extLst>
              <a:ext uri="{FF2B5EF4-FFF2-40B4-BE49-F238E27FC236}">
                <a16:creationId xmlns:a16="http://schemas.microsoft.com/office/drawing/2014/main" id="{39BB14C1-22BA-4FB3-813F-2E9347D58DD2}"/>
              </a:ext>
            </a:extLst>
          </p:cNvPr>
          <p:cNvSpPr>
            <a:spLocks noGrp="1"/>
          </p:cNvSpPr>
          <p:nvPr>
            <p:ph type="body" idx="1"/>
          </p:nvPr>
        </p:nvSpPr>
        <p:spPr/>
        <p:txBody>
          <a:bodyPr/>
          <a:lstStyle/>
          <a:p>
            <a:endParaRPr lang="hr-HR"/>
          </a:p>
        </p:txBody>
      </p:sp>
      <p:pic>
        <p:nvPicPr>
          <p:cNvPr id="5" name="Slika 4">
            <a:extLst>
              <a:ext uri="{FF2B5EF4-FFF2-40B4-BE49-F238E27FC236}">
                <a16:creationId xmlns:a16="http://schemas.microsoft.com/office/drawing/2014/main" id="{6D858C4B-C382-4D65-867A-EDFCDEAE0D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lačić za misli: oblak 5">
            <a:extLst>
              <a:ext uri="{FF2B5EF4-FFF2-40B4-BE49-F238E27FC236}">
                <a16:creationId xmlns:a16="http://schemas.microsoft.com/office/drawing/2014/main" id="{455C7AF8-BA3A-4270-8F66-35E5FCB1268F}"/>
              </a:ext>
            </a:extLst>
          </p:cNvPr>
          <p:cNvSpPr/>
          <p:nvPr/>
        </p:nvSpPr>
        <p:spPr>
          <a:xfrm>
            <a:off x="8144360" y="534262"/>
            <a:ext cx="4034940" cy="2007460"/>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kstniOkvir 6">
            <a:extLst>
              <a:ext uri="{FF2B5EF4-FFF2-40B4-BE49-F238E27FC236}">
                <a16:creationId xmlns:a16="http://schemas.microsoft.com/office/drawing/2014/main" id="{86665AC0-99D3-4C1E-A285-1EC39906868A}"/>
              </a:ext>
            </a:extLst>
          </p:cNvPr>
          <p:cNvSpPr txBox="1"/>
          <p:nvPr/>
        </p:nvSpPr>
        <p:spPr>
          <a:xfrm>
            <a:off x="8774407" y="753162"/>
            <a:ext cx="3190283" cy="1569660"/>
          </a:xfrm>
          <a:prstGeom prst="rect">
            <a:avLst/>
          </a:prstGeom>
          <a:noFill/>
        </p:spPr>
        <p:txBody>
          <a:bodyPr wrap="square" rtlCol="0">
            <a:spAutoFit/>
          </a:bodyPr>
          <a:lstStyle/>
          <a:p>
            <a:r>
              <a:rPr lang="en-US" sz="2400" dirty="0">
                <a:solidFill>
                  <a:schemeClr val="bg1"/>
                </a:solidFill>
                <a:latin typeface="+mj-lt"/>
              </a:rPr>
              <a:t>Ok, we may appear in a cartoon, but dinosaurs died long before </a:t>
            </a:r>
            <a:r>
              <a:rPr lang="hr-HR" sz="2400" dirty="0">
                <a:solidFill>
                  <a:schemeClr val="bg1"/>
                </a:solidFill>
                <a:latin typeface="+mj-lt"/>
              </a:rPr>
              <a:t>„T</a:t>
            </a:r>
            <a:r>
              <a:rPr lang="en-US" sz="2400" dirty="0">
                <a:solidFill>
                  <a:schemeClr val="bg1"/>
                </a:solidFill>
                <a:latin typeface="+mj-lt"/>
              </a:rPr>
              <a:t>he </a:t>
            </a:r>
            <a:r>
              <a:rPr lang="hr-HR" sz="2400" dirty="0">
                <a:solidFill>
                  <a:schemeClr val="bg1"/>
                </a:solidFill>
                <a:latin typeface="+mj-lt"/>
              </a:rPr>
              <a:t>G</a:t>
            </a:r>
            <a:r>
              <a:rPr lang="en-US" sz="2400" dirty="0" err="1">
                <a:solidFill>
                  <a:schemeClr val="bg1"/>
                </a:solidFill>
                <a:latin typeface="+mj-lt"/>
              </a:rPr>
              <a:t>reat</a:t>
            </a:r>
            <a:r>
              <a:rPr lang="en-US" sz="2400" dirty="0">
                <a:solidFill>
                  <a:schemeClr val="bg1"/>
                </a:solidFill>
                <a:latin typeface="+mj-lt"/>
              </a:rPr>
              <a:t> </a:t>
            </a:r>
            <a:r>
              <a:rPr lang="hr-HR" sz="2400" dirty="0">
                <a:solidFill>
                  <a:schemeClr val="bg1"/>
                </a:solidFill>
                <a:latin typeface="+mj-lt"/>
              </a:rPr>
              <a:t>I</a:t>
            </a:r>
            <a:r>
              <a:rPr lang="en-US" sz="2400" dirty="0" err="1">
                <a:solidFill>
                  <a:schemeClr val="bg1"/>
                </a:solidFill>
                <a:latin typeface="+mj-lt"/>
              </a:rPr>
              <a:t>ce</a:t>
            </a:r>
            <a:r>
              <a:rPr lang="en-US" sz="2400" dirty="0">
                <a:solidFill>
                  <a:schemeClr val="bg1"/>
                </a:solidFill>
                <a:latin typeface="+mj-lt"/>
              </a:rPr>
              <a:t> </a:t>
            </a:r>
            <a:r>
              <a:rPr lang="hr-HR" sz="2400" dirty="0">
                <a:solidFill>
                  <a:schemeClr val="bg1"/>
                </a:solidFill>
                <a:latin typeface="+mj-lt"/>
              </a:rPr>
              <a:t>A</a:t>
            </a:r>
            <a:r>
              <a:rPr lang="en-US" sz="2400" dirty="0" err="1">
                <a:solidFill>
                  <a:schemeClr val="bg1"/>
                </a:solidFill>
                <a:latin typeface="+mj-lt"/>
              </a:rPr>
              <a:t>ge</a:t>
            </a:r>
            <a:r>
              <a:rPr lang="hr-HR" sz="2400" dirty="0">
                <a:solidFill>
                  <a:schemeClr val="bg1"/>
                </a:solidFill>
                <a:latin typeface="+mj-lt"/>
              </a:rPr>
              <a:t>”</a:t>
            </a:r>
          </a:p>
        </p:txBody>
      </p:sp>
    </p:spTree>
    <p:extLst>
      <p:ext uri="{BB962C8B-B14F-4D97-AF65-F5344CB8AC3E}">
        <p14:creationId xmlns:p14="http://schemas.microsoft.com/office/powerpoint/2010/main" val="313237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5000"/>
          </a:schemeClr>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8B69720-79CE-4706-A35D-F5A16BBE1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501" y="681569"/>
            <a:ext cx="5808499" cy="6176431"/>
          </a:xfrm>
          <a:prstGeom prst="rect">
            <a:avLst/>
          </a:prstGeom>
        </p:spPr>
      </p:pic>
      <p:sp>
        <p:nvSpPr>
          <p:cNvPr id="9" name="Oblačić: strelica ulijevo 8">
            <a:extLst>
              <a:ext uri="{FF2B5EF4-FFF2-40B4-BE49-F238E27FC236}">
                <a16:creationId xmlns:a16="http://schemas.microsoft.com/office/drawing/2014/main" id="{C0C237DE-620B-4629-A9A0-F6C81177AD27}"/>
              </a:ext>
            </a:extLst>
          </p:cNvPr>
          <p:cNvSpPr/>
          <p:nvPr/>
        </p:nvSpPr>
        <p:spPr>
          <a:xfrm>
            <a:off x="2145324" y="2078861"/>
            <a:ext cx="2672861" cy="2405575"/>
          </a:xfrm>
          <a:prstGeom prst="lef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Oblačić: strelica ulijevo 9">
            <a:extLst>
              <a:ext uri="{FF2B5EF4-FFF2-40B4-BE49-F238E27FC236}">
                <a16:creationId xmlns:a16="http://schemas.microsoft.com/office/drawing/2014/main" id="{E8243D25-2C94-4586-BEE2-35DDCCF68E63}"/>
              </a:ext>
            </a:extLst>
          </p:cNvPr>
          <p:cNvSpPr/>
          <p:nvPr/>
        </p:nvSpPr>
        <p:spPr>
          <a:xfrm>
            <a:off x="1716259" y="4580974"/>
            <a:ext cx="3868615" cy="1840930"/>
          </a:xfrm>
          <a:prstGeom prst="lef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Oblačić: strelica udesno 10">
            <a:extLst>
              <a:ext uri="{FF2B5EF4-FFF2-40B4-BE49-F238E27FC236}">
                <a16:creationId xmlns:a16="http://schemas.microsoft.com/office/drawing/2014/main" id="{518A2F6E-94C9-4069-934B-6E2AF3007E77}"/>
              </a:ext>
            </a:extLst>
          </p:cNvPr>
          <p:cNvSpPr/>
          <p:nvPr/>
        </p:nvSpPr>
        <p:spPr>
          <a:xfrm>
            <a:off x="5922497" y="5043270"/>
            <a:ext cx="3868615" cy="1378634"/>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Oblačić: strelica udesno 11">
            <a:extLst>
              <a:ext uri="{FF2B5EF4-FFF2-40B4-BE49-F238E27FC236}">
                <a16:creationId xmlns:a16="http://schemas.microsoft.com/office/drawing/2014/main" id="{F109C9E5-8548-4127-8436-D22E6BDE4E14}"/>
              </a:ext>
            </a:extLst>
          </p:cNvPr>
          <p:cNvSpPr/>
          <p:nvPr/>
        </p:nvSpPr>
        <p:spPr>
          <a:xfrm>
            <a:off x="6907237" y="506437"/>
            <a:ext cx="2646183" cy="1674055"/>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Oblačić: strelica prema gore 12">
            <a:extLst>
              <a:ext uri="{FF2B5EF4-FFF2-40B4-BE49-F238E27FC236}">
                <a16:creationId xmlns:a16="http://schemas.microsoft.com/office/drawing/2014/main" id="{4C70A04C-6348-427A-8896-2F920768C2B2}"/>
              </a:ext>
            </a:extLst>
          </p:cNvPr>
          <p:cNvSpPr/>
          <p:nvPr/>
        </p:nvSpPr>
        <p:spPr>
          <a:xfrm>
            <a:off x="5401993" y="340784"/>
            <a:ext cx="1505244" cy="1674055"/>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Oblačić: strelica udesno 13">
            <a:extLst>
              <a:ext uri="{FF2B5EF4-FFF2-40B4-BE49-F238E27FC236}">
                <a16:creationId xmlns:a16="http://schemas.microsoft.com/office/drawing/2014/main" id="{7E218951-DB7D-43DE-A034-1A250F4B09F2}"/>
              </a:ext>
            </a:extLst>
          </p:cNvPr>
          <p:cNvSpPr/>
          <p:nvPr/>
        </p:nvSpPr>
        <p:spPr>
          <a:xfrm>
            <a:off x="7171370" y="2646662"/>
            <a:ext cx="2619742" cy="1837774"/>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a:extLst>
              <a:ext uri="{FF2B5EF4-FFF2-40B4-BE49-F238E27FC236}">
                <a16:creationId xmlns:a16="http://schemas.microsoft.com/office/drawing/2014/main" id="{D84B8C57-896C-4113-967D-46DB08447639}"/>
              </a:ext>
            </a:extLst>
          </p:cNvPr>
          <p:cNvSpPr/>
          <p:nvPr/>
        </p:nvSpPr>
        <p:spPr>
          <a:xfrm>
            <a:off x="5247249" y="2277027"/>
            <a:ext cx="1336431" cy="11519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Oblačić: strelica ulijevo 15">
            <a:extLst>
              <a:ext uri="{FF2B5EF4-FFF2-40B4-BE49-F238E27FC236}">
                <a16:creationId xmlns:a16="http://schemas.microsoft.com/office/drawing/2014/main" id="{A518CC93-1297-46AE-BCAF-EC6813C3AB0C}"/>
              </a:ext>
            </a:extLst>
          </p:cNvPr>
          <p:cNvSpPr/>
          <p:nvPr/>
        </p:nvSpPr>
        <p:spPr>
          <a:xfrm>
            <a:off x="2299941" y="872197"/>
            <a:ext cx="2836827" cy="1206664"/>
          </a:xfrm>
          <a:prstGeom prst="lef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TekstniOkvir 16">
            <a:extLst>
              <a:ext uri="{FF2B5EF4-FFF2-40B4-BE49-F238E27FC236}">
                <a16:creationId xmlns:a16="http://schemas.microsoft.com/office/drawing/2014/main" id="{24335077-D203-491D-A4E5-F33952AA6498}"/>
              </a:ext>
            </a:extLst>
          </p:cNvPr>
          <p:cNvSpPr txBox="1"/>
          <p:nvPr/>
        </p:nvSpPr>
        <p:spPr>
          <a:xfrm>
            <a:off x="9553420" y="1177811"/>
            <a:ext cx="2089052" cy="400110"/>
          </a:xfrm>
          <a:prstGeom prst="rect">
            <a:avLst/>
          </a:prstGeom>
          <a:noFill/>
        </p:spPr>
        <p:txBody>
          <a:bodyPr wrap="square" rtlCol="0">
            <a:spAutoFit/>
          </a:bodyPr>
          <a:lstStyle/>
          <a:p>
            <a:pPr algn="ctr"/>
            <a:r>
              <a:rPr lang="hr-HR" sz="2000" dirty="0">
                <a:latin typeface="+mj-lt"/>
              </a:rPr>
              <a:t>CLOTHES</a:t>
            </a:r>
          </a:p>
        </p:txBody>
      </p:sp>
      <p:sp>
        <p:nvSpPr>
          <p:cNvPr id="18" name="TekstniOkvir 17">
            <a:extLst>
              <a:ext uri="{FF2B5EF4-FFF2-40B4-BE49-F238E27FC236}">
                <a16:creationId xmlns:a16="http://schemas.microsoft.com/office/drawing/2014/main" id="{CF1A57F1-7A13-4A40-AD14-B36D6C36A3E1}"/>
              </a:ext>
            </a:extLst>
          </p:cNvPr>
          <p:cNvSpPr txBox="1"/>
          <p:nvPr/>
        </p:nvSpPr>
        <p:spPr>
          <a:xfrm>
            <a:off x="9945858" y="3341461"/>
            <a:ext cx="1696614" cy="400110"/>
          </a:xfrm>
          <a:prstGeom prst="rect">
            <a:avLst/>
          </a:prstGeom>
          <a:noFill/>
        </p:spPr>
        <p:txBody>
          <a:bodyPr wrap="square" rtlCol="0">
            <a:spAutoFit/>
          </a:bodyPr>
          <a:lstStyle/>
          <a:p>
            <a:pPr algn="ctr"/>
            <a:r>
              <a:rPr lang="hr-HR" sz="2000" dirty="0">
                <a:latin typeface="+mj-lt"/>
              </a:rPr>
              <a:t>WEAPON</a:t>
            </a:r>
          </a:p>
        </p:txBody>
      </p:sp>
      <p:sp>
        <p:nvSpPr>
          <p:cNvPr id="19" name="TekstniOkvir 18">
            <a:extLst>
              <a:ext uri="{FF2B5EF4-FFF2-40B4-BE49-F238E27FC236}">
                <a16:creationId xmlns:a16="http://schemas.microsoft.com/office/drawing/2014/main" id="{832CA422-83E6-4C36-9EBD-6ADCBC357513}"/>
              </a:ext>
            </a:extLst>
          </p:cNvPr>
          <p:cNvSpPr txBox="1"/>
          <p:nvPr/>
        </p:nvSpPr>
        <p:spPr>
          <a:xfrm>
            <a:off x="9945858" y="5505111"/>
            <a:ext cx="1896795" cy="400110"/>
          </a:xfrm>
          <a:prstGeom prst="rect">
            <a:avLst/>
          </a:prstGeom>
          <a:noFill/>
        </p:spPr>
        <p:txBody>
          <a:bodyPr wrap="square" rtlCol="0">
            <a:spAutoFit/>
          </a:bodyPr>
          <a:lstStyle/>
          <a:p>
            <a:pPr algn="ctr"/>
            <a:r>
              <a:rPr lang="hr-HR" sz="2000" dirty="0">
                <a:latin typeface="+mj-lt"/>
              </a:rPr>
              <a:t>SHELTER</a:t>
            </a:r>
          </a:p>
        </p:txBody>
      </p:sp>
      <p:sp>
        <p:nvSpPr>
          <p:cNvPr id="20" name="TekstniOkvir 19">
            <a:extLst>
              <a:ext uri="{FF2B5EF4-FFF2-40B4-BE49-F238E27FC236}">
                <a16:creationId xmlns:a16="http://schemas.microsoft.com/office/drawing/2014/main" id="{8B320E57-9B85-447C-9396-AA7366527D56}"/>
              </a:ext>
            </a:extLst>
          </p:cNvPr>
          <p:cNvSpPr txBox="1"/>
          <p:nvPr/>
        </p:nvSpPr>
        <p:spPr>
          <a:xfrm>
            <a:off x="4888522" y="58058"/>
            <a:ext cx="2532185" cy="400110"/>
          </a:xfrm>
          <a:prstGeom prst="rect">
            <a:avLst/>
          </a:prstGeom>
          <a:noFill/>
        </p:spPr>
        <p:txBody>
          <a:bodyPr wrap="square" rtlCol="0">
            <a:spAutoFit/>
          </a:bodyPr>
          <a:lstStyle/>
          <a:p>
            <a:pPr algn="ctr"/>
            <a:r>
              <a:rPr lang="hr-HR" sz="2000" dirty="0">
                <a:latin typeface="+mj-lt"/>
              </a:rPr>
              <a:t>CAVE DRAWING</a:t>
            </a:r>
          </a:p>
        </p:txBody>
      </p:sp>
      <p:sp>
        <p:nvSpPr>
          <p:cNvPr id="21" name="TekstniOkvir 20">
            <a:extLst>
              <a:ext uri="{FF2B5EF4-FFF2-40B4-BE49-F238E27FC236}">
                <a16:creationId xmlns:a16="http://schemas.microsoft.com/office/drawing/2014/main" id="{72369510-345F-41E6-AF29-C8F350FB8D9A}"/>
              </a:ext>
            </a:extLst>
          </p:cNvPr>
          <p:cNvSpPr txBox="1"/>
          <p:nvPr/>
        </p:nvSpPr>
        <p:spPr>
          <a:xfrm>
            <a:off x="591570" y="1275474"/>
            <a:ext cx="1505244" cy="400110"/>
          </a:xfrm>
          <a:prstGeom prst="rect">
            <a:avLst/>
          </a:prstGeom>
          <a:noFill/>
        </p:spPr>
        <p:txBody>
          <a:bodyPr wrap="square" rtlCol="0">
            <a:spAutoFit/>
          </a:bodyPr>
          <a:lstStyle/>
          <a:p>
            <a:pPr algn="ctr"/>
            <a:r>
              <a:rPr lang="hr-HR" sz="2000">
                <a:latin typeface="+mj-lt"/>
              </a:rPr>
              <a:t>HUNTING</a:t>
            </a:r>
            <a:endParaRPr lang="hr-HR" sz="2000" dirty="0">
              <a:latin typeface="+mj-lt"/>
            </a:endParaRPr>
          </a:p>
        </p:txBody>
      </p:sp>
      <p:sp>
        <p:nvSpPr>
          <p:cNvPr id="22" name="TekstniOkvir 21">
            <a:extLst>
              <a:ext uri="{FF2B5EF4-FFF2-40B4-BE49-F238E27FC236}">
                <a16:creationId xmlns:a16="http://schemas.microsoft.com/office/drawing/2014/main" id="{7384AE96-0C85-413F-83BB-346B20D575FD}"/>
              </a:ext>
            </a:extLst>
          </p:cNvPr>
          <p:cNvSpPr txBox="1"/>
          <p:nvPr/>
        </p:nvSpPr>
        <p:spPr>
          <a:xfrm>
            <a:off x="781235" y="3039441"/>
            <a:ext cx="1364089" cy="400110"/>
          </a:xfrm>
          <a:prstGeom prst="rect">
            <a:avLst/>
          </a:prstGeom>
          <a:noFill/>
        </p:spPr>
        <p:txBody>
          <a:bodyPr wrap="square" rtlCol="0">
            <a:spAutoFit/>
          </a:bodyPr>
          <a:lstStyle/>
          <a:p>
            <a:pPr algn="ctr"/>
            <a:r>
              <a:rPr lang="hr-HR" sz="2000" dirty="0">
                <a:latin typeface="+mj-lt"/>
              </a:rPr>
              <a:t>HUMAN </a:t>
            </a:r>
          </a:p>
        </p:txBody>
      </p:sp>
      <p:sp>
        <p:nvSpPr>
          <p:cNvPr id="23" name="TekstniOkvir 22">
            <a:extLst>
              <a:ext uri="{FF2B5EF4-FFF2-40B4-BE49-F238E27FC236}">
                <a16:creationId xmlns:a16="http://schemas.microsoft.com/office/drawing/2014/main" id="{F657B087-CFFC-42BE-B914-5667B2D15779}"/>
              </a:ext>
            </a:extLst>
          </p:cNvPr>
          <p:cNvSpPr txBox="1"/>
          <p:nvPr/>
        </p:nvSpPr>
        <p:spPr>
          <a:xfrm>
            <a:off x="591570" y="5345723"/>
            <a:ext cx="1124689" cy="400110"/>
          </a:xfrm>
          <a:prstGeom prst="rect">
            <a:avLst/>
          </a:prstGeom>
          <a:noFill/>
        </p:spPr>
        <p:txBody>
          <a:bodyPr wrap="square" rtlCol="0">
            <a:spAutoFit/>
          </a:bodyPr>
          <a:lstStyle/>
          <a:p>
            <a:pPr algn="ctr"/>
            <a:r>
              <a:rPr lang="hr-HR" sz="2000" dirty="0">
                <a:latin typeface="+mj-lt"/>
              </a:rPr>
              <a:t>FOOD </a:t>
            </a:r>
          </a:p>
        </p:txBody>
      </p:sp>
      <p:sp>
        <p:nvSpPr>
          <p:cNvPr id="24" name="TekstniOkvir 23">
            <a:extLst>
              <a:ext uri="{FF2B5EF4-FFF2-40B4-BE49-F238E27FC236}">
                <a16:creationId xmlns:a16="http://schemas.microsoft.com/office/drawing/2014/main" id="{F0166262-2F9F-40E9-B36D-F45ECA82DD71}"/>
              </a:ext>
            </a:extLst>
          </p:cNvPr>
          <p:cNvSpPr txBox="1"/>
          <p:nvPr/>
        </p:nvSpPr>
        <p:spPr>
          <a:xfrm>
            <a:off x="5355978" y="3141406"/>
            <a:ext cx="1061255" cy="400110"/>
          </a:xfrm>
          <a:prstGeom prst="rect">
            <a:avLst/>
          </a:prstGeom>
          <a:noFill/>
        </p:spPr>
        <p:txBody>
          <a:bodyPr wrap="square" rtlCol="0">
            <a:spAutoFit/>
          </a:bodyPr>
          <a:lstStyle/>
          <a:p>
            <a:pPr algn="ctr"/>
            <a:r>
              <a:rPr lang="hr-HR" sz="2000" dirty="0">
                <a:latin typeface="+mj-lt"/>
              </a:rPr>
              <a:t>FIRE</a:t>
            </a:r>
          </a:p>
        </p:txBody>
      </p:sp>
      <p:sp>
        <p:nvSpPr>
          <p:cNvPr id="25" name="TekstniOkvir 24">
            <a:extLst>
              <a:ext uri="{FF2B5EF4-FFF2-40B4-BE49-F238E27FC236}">
                <a16:creationId xmlns:a16="http://schemas.microsoft.com/office/drawing/2014/main" id="{F4367D4B-780D-4F09-BCB5-C069993E6BFE}"/>
              </a:ext>
            </a:extLst>
          </p:cNvPr>
          <p:cNvSpPr txBox="1"/>
          <p:nvPr/>
        </p:nvSpPr>
        <p:spPr>
          <a:xfrm>
            <a:off x="57301" y="99892"/>
            <a:ext cx="3474720" cy="707886"/>
          </a:xfrm>
          <a:prstGeom prst="rect">
            <a:avLst/>
          </a:prstGeom>
          <a:noFill/>
        </p:spPr>
        <p:txBody>
          <a:bodyPr wrap="square" rtlCol="0">
            <a:spAutoFit/>
          </a:bodyPr>
          <a:lstStyle/>
          <a:p>
            <a:r>
              <a:rPr lang="hr-HR" sz="4000" dirty="0" err="1">
                <a:solidFill>
                  <a:schemeClr val="tx2">
                    <a:lumMod val="75000"/>
                  </a:schemeClr>
                </a:solidFill>
                <a:latin typeface="+mj-lt"/>
              </a:rPr>
              <a:t>Humans</a:t>
            </a:r>
            <a:r>
              <a:rPr lang="hr-HR" sz="4000" dirty="0">
                <a:solidFill>
                  <a:schemeClr val="tx2">
                    <a:lumMod val="75000"/>
                  </a:schemeClr>
                </a:solidFill>
                <a:latin typeface="+mj-lt"/>
              </a:rPr>
              <a:t>…</a:t>
            </a:r>
          </a:p>
        </p:txBody>
      </p:sp>
    </p:spTree>
    <p:extLst>
      <p:ext uri="{BB962C8B-B14F-4D97-AF65-F5344CB8AC3E}">
        <p14:creationId xmlns:p14="http://schemas.microsoft.com/office/powerpoint/2010/main" val="3927897591"/>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458</Words>
  <Application>Microsoft Office PowerPoint</Application>
  <PresentationFormat>Široki zaslon</PresentationFormat>
  <Paragraphs>53</Paragraphs>
  <Slides>12</Slides>
  <Notes>5</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12</vt:i4>
      </vt:variant>
    </vt:vector>
  </HeadingPairs>
  <TitlesOfParts>
    <vt:vector size="16" baseType="lpstr">
      <vt:lpstr>Arial</vt:lpstr>
      <vt:lpstr>Calibri</vt:lpstr>
      <vt:lpstr>Calibri Light</vt:lpstr>
      <vt:lpstr>Tema sustava Office</vt:lpstr>
      <vt:lpstr>Climate change:The Ice Age in history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changes: Ice Age in history</dc:title>
  <dc:creator>Dinko-Ivana</dc:creator>
  <cp:lastModifiedBy>Dinko-Ivana</cp:lastModifiedBy>
  <cp:revision>35</cp:revision>
  <dcterms:created xsi:type="dcterms:W3CDTF">2019-09-30T21:46:41Z</dcterms:created>
  <dcterms:modified xsi:type="dcterms:W3CDTF">2019-11-18T10:39:08Z</dcterms:modified>
</cp:coreProperties>
</file>