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E32B-AF6C-4E57-9532-490B99125CA0}" type="datetimeFigureOut">
              <a:rPr lang="el-GR" smtClean="0"/>
              <a:t>22/6/2019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309-38E2-48C2-B942-6BC589A3519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204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Calisto MT" pitchFamily="18" charset="0"/>
              </a:rPr>
              <a:t>Climate change &amp; agriculture</a:t>
            </a:r>
            <a:endParaRPr lang="el-GR" dirty="0"/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 pitchFamily="18" charset="0"/>
              </a:rPr>
              <a:t>Climate change and agriculture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  In the coming decades, climate change and other global trends will endanger agriculture, food security and rural livelihoods. </a:t>
            </a:r>
          </a:p>
          <a:p>
            <a:endParaRPr lang="el-GR" dirty="0"/>
          </a:p>
        </p:txBody>
      </p:sp>
      <p:pic>
        <p:nvPicPr>
          <p:cNvPr id="1026" name="Picture 2" descr="Αποτέλεσμα εικόνας για climate change and agri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68"/>
            <a:ext cx="3685634" cy="2071703"/>
          </a:xfrm>
          <a:prstGeom prst="rect">
            <a:avLst/>
          </a:prstGeom>
          <a:noFill/>
        </p:spPr>
      </p:pic>
      <p:pic>
        <p:nvPicPr>
          <p:cNvPr id="1028" name="Picture 4" descr="Αποτέλεσμα εικόνας για climate change and agri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000372"/>
            <a:ext cx="5059719" cy="385762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sto MT" pitchFamily="18" charset="0"/>
              </a:rPr>
              <a:t>Food demands will rise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sto MT" pitchFamily="18" charset="0"/>
              </a:rPr>
              <a:t>In order to meet global demands, we will need </a:t>
            </a:r>
            <a:r>
              <a:rPr lang="en-US" sz="2000" b="1" dirty="0">
                <a:latin typeface="Calisto MT" pitchFamily="18" charset="0"/>
              </a:rPr>
              <a:t>60-70%</a:t>
            </a:r>
            <a:r>
              <a:rPr lang="en-US" sz="2000" dirty="0">
                <a:latin typeface="Calisto MT" pitchFamily="18" charset="0"/>
              </a:rPr>
              <a:t> more food by 2050</a:t>
            </a:r>
            <a:endParaRPr lang="el-GR" sz="2000" dirty="0"/>
          </a:p>
        </p:txBody>
      </p:sp>
      <p:pic>
        <p:nvPicPr>
          <p:cNvPr id="17410" name="Picture 2" descr="Αποτέλεσμα εικόνας για food demands will 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00359"/>
            <a:ext cx="7500958" cy="44576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 pitchFamily="18" charset="0"/>
              </a:rPr>
              <a:t>Current issues in agriculture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sto MT" pitchFamily="18" charset="0"/>
              </a:rPr>
              <a:t>Overproduction in short term, yet food insecurity for a large population</a:t>
            </a:r>
          </a:p>
          <a:p>
            <a:r>
              <a:rPr lang="en-US" sz="2000" dirty="0">
                <a:latin typeface="Calisto MT" pitchFamily="18" charset="0"/>
              </a:rPr>
              <a:t>Decline in yields</a:t>
            </a:r>
          </a:p>
          <a:p>
            <a:r>
              <a:rPr lang="en-US" sz="2000" dirty="0">
                <a:latin typeface="Calisto MT" pitchFamily="18" charset="0"/>
              </a:rPr>
              <a:t>Diversification</a:t>
            </a:r>
          </a:p>
          <a:p>
            <a:r>
              <a:rPr lang="en-US" sz="2000" dirty="0">
                <a:latin typeface="Calisto MT" pitchFamily="18" charset="0"/>
              </a:rPr>
              <a:t>Quality and quantity of water resources </a:t>
            </a:r>
            <a:endParaRPr lang="el-GR" sz="2000" dirty="0"/>
          </a:p>
        </p:txBody>
      </p:sp>
      <p:pic>
        <p:nvPicPr>
          <p:cNvPr id="20482" name="Picture 2" descr="Αποτέλεσμα εικόνας για Current issues in agri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495674"/>
            <a:ext cx="4467225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sto MT" pitchFamily="18" charset="0"/>
              </a:rPr>
              <a:t>Impacts of climate change on agriculture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>
                <a:latin typeface="Calisto MT" pitchFamily="18" charset="0"/>
              </a:rPr>
              <a:t> Every 1</a:t>
            </a:r>
            <a:r>
              <a:rPr lang="el-GR" sz="2000" baseline="30000" dirty="0"/>
              <a:t>ο</a:t>
            </a:r>
            <a:r>
              <a:rPr lang="en-US" sz="2000" dirty="0">
                <a:latin typeface="Calisto MT" pitchFamily="18" charset="0"/>
              </a:rPr>
              <a:t>C increase in temperature reduces wheat production by 4-5 million tons. Loss only 1-2 million tons if farmers could plant in time.</a:t>
            </a:r>
          </a:p>
          <a:p>
            <a:r>
              <a:rPr lang="en-US" sz="2000" dirty="0">
                <a:latin typeface="Calisto MT" pitchFamily="18" charset="0"/>
              </a:rPr>
              <a:t>Reduced frequency of frost damage :less damage to potato, peas ,mustard </a:t>
            </a:r>
          </a:p>
          <a:p>
            <a:r>
              <a:rPr lang="en-US" sz="2000" dirty="0">
                <a:latin typeface="Calisto MT" pitchFamily="18" charset="0"/>
              </a:rPr>
              <a:t>Increased droughts and floods are likely to increase production variability </a:t>
            </a:r>
          </a:p>
          <a:p>
            <a:r>
              <a:rPr lang="en-US" sz="2000" dirty="0">
                <a:latin typeface="Calisto MT" pitchFamily="18" charset="0"/>
              </a:rPr>
              <a:t>Cereal productivity to decrease by 10-40% by 2100</a:t>
            </a:r>
            <a:endParaRPr lang="el-GR" sz="2000" dirty="0"/>
          </a:p>
        </p:txBody>
      </p:sp>
      <p:pic>
        <p:nvPicPr>
          <p:cNvPr id="15362" name="Picture 2" descr="Αποτέλεσμα εικόνας για climate change and agricul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36694"/>
            <a:ext cx="4286248" cy="2721306"/>
          </a:xfrm>
          <a:prstGeom prst="rect">
            <a:avLst/>
          </a:prstGeom>
          <a:noFill/>
        </p:spPr>
      </p:pic>
      <p:pic>
        <p:nvPicPr>
          <p:cNvPr id="15364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 b="9003"/>
          <a:stretch>
            <a:fillRect/>
          </a:stretch>
        </p:blipFill>
        <p:spPr bwMode="auto">
          <a:xfrm>
            <a:off x="285720" y="3929066"/>
            <a:ext cx="3626789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 pitchFamily="18" charset="0"/>
              </a:rPr>
              <a:t>Agriculture as part of the solution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307183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latin typeface="Calisto MT" pitchFamily="18" charset="0"/>
              </a:rPr>
              <a:t>Increasing carbon sequestration through land management</a:t>
            </a:r>
          </a:p>
          <a:p>
            <a:pPr>
              <a:buNone/>
            </a:pPr>
            <a:r>
              <a:rPr lang="en-US" sz="2000" dirty="0">
                <a:latin typeface="Calisto MT" pitchFamily="18" charset="0"/>
              </a:rPr>
              <a:t>Rotations with cover crops, green manure </a:t>
            </a:r>
          </a:p>
          <a:p>
            <a:pPr>
              <a:buNone/>
            </a:pPr>
            <a:r>
              <a:rPr lang="en-US" sz="2000" dirty="0" err="1">
                <a:latin typeface="Calisto MT" pitchFamily="18" charset="0"/>
              </a:rPr>
              <a:t>Agroforestry</a:t>
            </a:r>
            <a:r>
              <a:rPr lang="en-US" sz="2000" dirty="0">
                <a:latin typeface="Calisto MT" pitchFamily="18" charset="0"/>
              </a:rPr>
              <a:t> </a:t>
            </a:r>
          </a:p>
          <a:p>
            <a:pPr>
              <a:buNone/>
            </a:pPr>
            <a:r>
              <a:rPr lang="en-US" sz="2000" dirty="0">
                <a:latin typeface="Calisto MT" pitchFamily="18" charset="0"/>
              </a:rPr>
              <a:t>Conservation tillage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sto MT" pitchFamily="18" charset="0"/>
              </a:rPr>
              <a:t>could reduce global CO2 emissions by 5-25%</a:t>
            </a:r>
          </a:p>
          <a:p>
            <a:pPr>
              <a:buNone/>
            </a:pPr>
            <a:r>
              <a:rPr lang="en-US" sz="2000" dirty="0">
                <a:latin typeface="Calisto MT" pitchFamily="18" charset="0"/>
              </a:rPr>
              <a:t>Organic farming(but limited benefits)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sto MT" pitchFamily="18" charset="0"/>
              </a:rPr>
              <a:t>Enhances carbon storage in soil</a:t>
            </a:r>
            <a:endParaRPr lang="el-GR" sz="2000" dirty="0"/>
          </a:p>
        </p:txBody>
      </p:sp>
      <p:pic>
        <p:nvPicPr>
          <p:cNvPr id="19458" name="Picture 2" descr="Αποτέλεσμα εικόνας για agriculture AS PART OF THE 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366" y="1571612"/>
            <a:ext cx="3957634" cy="2629967"/>
          </a:xfrm>
          <a:prstGeom prst="rect">
            <a:avLst/>
          </a:prstGeom>
          <a:noFill/>
        </p:spPr>
      </p:pic>
      <p:pic>
        <p:nvPicPr>
          <p:cNvPr id="19460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73735"/>
            <a:ext cx="5429256" cy="258426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 pitchFamily="18" charset="0"/>
              </a:rPr>
              <a:t>Adaptations to climate change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sto MT" pitchFamily="18" charset="0"/>
              </a:rPr>
              <a:t>New varieties: drought/heat resistant</a:t>
            </a:r>
          </a:p>
          <a:p>
            <a:r>
              <a:rPr lang="en-US" sz="2000" dirty="0">
                <a:latin typeface="Calisto MT" pitchFamily="18" charset="0"/>
              </a:rPr>
              <a:t>New farm management practices</a:t>
            </a:r>
          </a:p>
          <a:p>
            <a:r>
              <a:rPr lang="en-US" sz="2000" dirty="0">
                <a:latin typeface="Calisto MT" pitchFamily="18" charset="0"/>
              </a:rPr>
              <a:t>Change in land use</a:t>
            </a:r>
          </a:p>
          <a:p>
            <a:r>
              <a:rPr lang="en-US" sz="2000" dirty="0">
                <a:latin typeface="Calisto MT" pitchFamily="18" charset="0"/>
              </a:rPr>
              <a:t>Watershed management</a:t>
            </a:r>
          </a:p>
          <a:p>
            <a:r>
              <a:rPr lang="en-US" sz="2000" dirty="0" err="1">
                <a:latin typeface="Calisto MT" pitchFamily="18" charset="0"/>
              </a:rPr>
              <a:t>agri</a:t>
            </a:r>
            <a:r>
              <a:rPr lang="en-US" sz="2000" dirty="0">
                <a:latin typeface="Calisto MT" pitchFamily="18" charset="0"/>
              </a:rPr>
              <a:t>-insurance</a:t>
            </a:r>
          </a:p>
          <a:p>
            <a:endParaRPr lang="el-GR" dirty="0"/>
          </a:p>
        </p:txBody>
      </p:sp>
      <p:pic>
        <p:nvPicPr>
          <p:cNvPr id="18434" name="Picture 2" descr="Αποτέλεσμα εικόνας για ADAPTATIONS TO CLIMATE 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24" y="1205774"/>
            <a:ext cx="3714776" cy="5652226"/>
          </a:xfrm>
          <a:prstGeom prst="rect">
            <a:avLst/>
          </a:prstGeom>
          <a:noFill/>
        </p:spPr>
      </p:pic>
      <p:pic>
        <p:nvPicPr>
          <p:cNvPr id="18436" name="Picture 4" descr="Raised houses in Bangladesh protect inhabitants from rising flood risk (Flickr/Nasif Ahmed/UNDP Bangladesh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08003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Zinovia</a:t>
            </a:r>
            <a:r>
              <a:rPr lang="en-US" dirty="0"/>
              <a:t> </a:t>
            </a:r>
            <a:r>
              <a:rPr lang="en-US" dirty="0" err="1"/>
              <a:t>Kontaxopoulou</a:t>
            </a:r>
            <a:endParaRPr lang="el-GR" dirty="0"/>
          </a:p>
        </p:txBody>
      </p:sp>
      <p:pic>
        <p:nvPicPr>
          <p:cNvPr id="1638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3"/>
            <a:ext cx="3929090" cy="39402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212</Words>
  <Application>Microsoft Office PowerPoint</Application>
  <PresentationFormat>Προβολή στην οθόνη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Calisto MT</vt:lpstr>
      <vt:lpstr>Wingdings</vt:lpstr>
      <vt:lpstr>Office Theme</vt:lpstr>
      <vt:lpstr>Climate change &amp; agriculture</vt:lpstr>
      <vt:lpstr>Climate change and agriculture</vt:lpstr>
      <vt:lpstr>Food demands will rise</vt:lpstr>
      <vt:lpstr>Current issues in agriculture</vt:lpstr>
      <vt:lpstr>Impacts of climate change on agriculture</vt:lpstr>
      <vt:lpstr>Agriculture as part of the solution</vt:lpstr>
      <vt:lpstr>Adaptations to climate change</vt:lpstr>
      <vt:lpstr>The end!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&amp; agriculture</dc:title>
  <dc:creator>Markos Kont</dc:creator>
  <cp:lastModifiedBy>grigo</cp:lastModifiedBy>
  <cp:revision>4</cp:revision>
  <dcterms:created xsi:type="dcterms:W3CDTF">2019-06-19T09:57:17Z</dcterms:created>
  <dcterms:modified xsi:type="dcterms:W3CDTF">2019-06-22T18:53:58Z</dcterms:modified>
</cp:coreProperties>
</file>