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9" r:id="rId3"/>
    <p:sldId id="257" r:id="rId4"/>
    <p:sldId id="261" r:id="rId5"/>
    <p:sldId id="262" r:id="rId6"/>
    <p:sldId id="265" r:id="rId7"/>
    <p:sldId id="263" r:id="rId8"/>
    <p:sldId id="266" r:id="rId9"/>
    <p:sldId id="258" r:id="rId10"/>
    <p:sldId id="268" r:id="rId11"/>
    <p:sldId id="26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16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lt-LT"/>
              <a:t>Spustelėję redaguokite stilių</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7" name="Date Placeholder 6"/>
          <p:cNvSpPr>
            <a:spLocks noGrp="1"/>
          </p:cNvSpPr>
          <p:nvPr>
            <p:ph type="dt" sz="half" idx="10"/>
          </p:nvPr>
        </p:nvSpPr>
        <p:spPr/>
        <p:txBody>
          <a:bodyPr/>
          <a:lstStyle/>
          <a:p>
            <a:fld id="{1443F49B-054B-41E9-8FF9-465391386772}" type="datetimeFigureOut">
              <a:rPr lang="lt-LT" smtClean="0"/>
              <a:t>2019-06-03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33362502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443F49B-054B-41E9-8FF9-465391386772}" type="datetimeFigureOut">
              <a:rPr lang="lt-LT" smtClean="0"/>
              <a:t>2019-06-03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50622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443F49B-054B-41E9-8FF9-465391386772}" type="datetimeFigureOut">
              <a:rPr lang="lt-LT" smtClean="0"/>
              <a:t>2019-06-03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180047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1443F49B-054B-41E9-8FF9-465391386772}" type="datetimeFigureOut">
              <a:rPr lang="lt-LT" smtClean="0"/>
              <a:t>2019-06-03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252319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lt-LT"/>
              <a:t>Spustelėję redaguokite stilių</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7" name="Date Placeholder 6"/>
          <p:cNvSpPr>
            <a:spLocks noGrp="1"/>
          </p:cNvSpPr>
          <p:nvPr>
            <p:ph type="dt" sz="half" idx="10"/>
          </p:nvPr>
        </p:nvSpPr>
        <p:spPr/>
        <p:txBody>
          <a:bodyPr/>
          <a:lstStyle/>
          <a:p>
            <a:fld id="{1443F49B-054B-41E9-8FF9-465391386772}" type="datetimeFigureOut">
              <a:rPr lang="lt-LT" smtClean="0"/>
              <a:t>2019-06-03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2688522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8" name="Date Placeholder 7"/>
          <p:cNvSpPr>
            <a:spLocks noGrp="1"/>
          </p:cNvSpPr>
          <p:nvPr>
            <p:ph type="dt" sz="half" idx="10"/>
          </p:nvPr>
        </p:nvSpPr>
        <p:spPr/>
        <p:txBody>
          <a:bodyPr/>
          <a:lstStyle/>
          <a:p>
            <a:fld id="{1443F49B-054B-41E9-8FF9-465391386772}" type="datetimeFigureOut">
              <a:rPr lang="lt-LT" smtClean="0"/>
              <a:t>2019-06-03</a:t>
            </a:fld>
            <a:endParaRPr lang="lt-LT"/>
          </a:p>
        </p:txBody>
      </p:sp>
      <p:sp>
        <p:nvSpPr>
          <p:cNvPr id="9" name="Footer Placeholder 8"/>
          <p:cNvSpPr>
            <a:spLocks noGrp="1"/>
          </p:cNvSpPr>
          <p:nvPr>
            <p:ph type="ftr" sz="quarter" idx="11"/>
          </p:nvPr>
        </p:nvSpPr>
        <p:spPr/>
        <p:txBody>
          <a:bodyPr/>
          <a:lstStyle/>
          <a:p>
            <a:endParaRPr lang="lt-LT"/>
          </a:p>
        </p:txBody>
      </p:sp>
      <p:sp>
        <p:nvSpPr>
          <p:cNvPr id="10" name="Slide Number Placeholder 9"/>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14242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583436" y="3143250"/>
            <a:ext cx="4270248" cy="259677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7" name="Date Placeholder 6"/>
          <p:cNvSpPr>
            <a:spLocks noGrp="1"/>
          </p:cNvSpPr>
          <p:nvPr>
            <p:ph type="dt" sz="half" idx="10"/>
          </p:nvPr>
        </p:nvSpPr>
        <p:spPr/>
        <p:txBody>
          <a:bodyPr/>
          <a:lstStyle/>
          <a:p>
            <a:fld id="{1443F49B-054B-41E9-8FF9-465391386772}" type="datetimeFigureOut">
              <a:rPr lang="lt-LT" smtClean="0"/>
              <a:t>2019-06-03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A5D5CCF-FE74-43A3-952D-27CA7344326B}" type="slidenum">
              <a:rPr lang="lt-LT" smtClean="0"/>
              <a:t>‹#›</a:t>
            </a:fld>
            <a:endParaRPr lang="lt-LT"/>
          </a:p>
        </p:txBody>
      </p:sp>
      <p:sp>
        <p:nvSpPr>
          <p:cNvPr id="10" name="Title 9"/>
          <p:cNvSpPr>
            <a:spLocks noGrp="1"/>
          </p:cNvSpPr>
          <p:nvPr>
            <p:ph type="title"/>
          </p:nvPr>
        </p:nvSpPr>
        <p:spPr/>
        <p:txBody>
          <a:bodyPr/>
          <a:lstStyle/>
          <a:p>
            <a:r>
              <a:rPr lang="lt-LT"/>
              <a:t>Spustelėję redaguokite stilių</a:t>
            </a:r>
            <a:endParaRPr lang="en-US" dirty="0"/>
          </a:p>
        </p:txBody>
      </p:sp>
    </p:spTree>
    <p:extLst>
      <p:ext uri="{BB962C8B-B14F-4D97-AF65-F5344CB8AC3E}">
        <p14:creationId xmlns:p14="http://schemas.microsoft.com/office/powerpoint/2010/main" val="7651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1443F49B-054B-41E9-8FF9-465391386772}" type="datetimeFigureOut">
              <a:rPr lang="lt-LT" smtClean="0"/>
              <a:t>2019-06-03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309566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3F49B-054B-41E9-8FF9-465391386772}" type="datetimeFigureOut">
              <a:rPr lang="lt-LT" smtClean="0"/>
              <a:t>2019-06-03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191274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lt-LT"/>
              <a:t>Spustelėję redaguokite stilių</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9" name="Date Placeholder 8"/>
          <p:cNvSpPr>
            <a:spLocks noGrp="1"/>
          </p:cNvSpPr>
          <p:nvPr>
            <p:ph type="dt" sz="half" idx="10"/>
          </p:nvPr>
        </p:nvSpPr>
        <p:spPr/>
        <p:txBody>
          <a:bodyPr/>
          <a:lstStyle/>
          <a:p>
            <a:fld id="{1443F49B-054B-41E9-8FF9-465391386772}" type="datetimeFigureOut">
              <a:rPr lang="lt-LT" smtClean="0"/>
              <a:t>2019-06-03</a:t>
            </a:fld>
            <a:endParaRPr lang="lt-L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lt-LT"/>
          </a:p>
        </p:txBody>
      </p:sp>
      <p:sp>
        <p:nvSpPr>
          <p:cNvPr id="11" name="Slide Number Placeholder 10"/>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412576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443F49B-054B-41E9-8FF9-465391386772}" type="datetimeFigureOut">
              <a:rPr lang="lt-LT" smtClean="0"/>
              <a:t>2019-06-03</a:t>
            </a:fld>
            <a:endParaRPr lang="lt-L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lt-LT"/>
          </a:p>
        </p:txBody>
      </p:sp>
      <p:sp>
        <p:nvSpPr>
          <p:cNvPr id="10" name="Slide Number Placeholder 9"/>
          <p:cNvSpPr>
            <a:spLocks noGrp="1"/>
          </p:cNvSpPr>
          <p:nvPr>
            <p:ph type="sldNum" sz="quarter" idx="12"/>
          </p:nvPr>
        </p:nvSpPr>
        <p:spPr/>
        <p:txBody>
          <a:bodyPr/>
          <a:lstStyle/>
          <a:p>
            <a:fld id="{6A5D5CCF-FE74-43A3-952D-27CA7344326B}" type="slidenum">
              <a:rPr lang="lt-LT" smtClean="0"/>
              <a:t>‹#›</a:t>
            </a:fld>
            <a:endParaRPr lang="lt-LT"/>
          </a:p>
        </p:txBody>
      </p:sp>
    </p:spTree>
    <p:extLst>
      <p:ext uri="{BB962C8B-B14F-4D97-AF65-F5344CB8AC3E}">
        <p14:creationId xmlns:p14="http://schemas.microsoft.com/office/powerpoint/2010/main" val="354115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443F49B-054B-41E9-8FF9-465391386772}" type="datetimeFigureOut">
              <a:rPr lang="lt-LT" smtClean="0"/>
              <a:t>2019-06-03</a:t>
            </a:fld>
            <a:endParaRPr lang="lt-L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lt-L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5D5CCF-FE74-43A3-952D-27CA7344326B}" type="slidenum">
              <a:rPr lang="lt-LT" smtClean="0"/>
              <a:t>‹#›</a:t>
            </a:fld>
            <a:endParaRPr lang="lt-LT"/>
          </a:p>
        </p:txBody>
      </p:sp>
    </p:spTree>
    <p:extLst>
      <p:ext uri="{BB962C8B-B14F-4D97-AF65-F5344CB8AC3E}">
        <p14:creationId xmlns:p14="http://schemas.microsoft.com/office/powerpoint/2010/main" val="35265834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climatemigration.org.uk/climate-refugee-statistics/" TargetMode="External"/><Relationship Id="rId2" Type="http://schemas.openxmlformats.org/officeDocument/2006/relationships/hyperlink" Target="https://inews.co.uk/opinion/want-solve-refugee-crisis-must-stop-creating-climate-refugees/" TargetMode="External"/><Relationship Id="rId1" Type="http://schemas.openxmlformats.org/officeDocument/2006/relationships/slideLayout" Target="../slideLayouts/slideLayout2.xml"/><Relationship Id="rId4" Type="http://schemas.openxmlformats.org/officeDocument/2006/relationships/hyperlink" Target="https://borgenproject.org/organizations-helping-climate-refuge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D03601-4724-4293-A32A-3A0879C5D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433AC3-E189-483B-9E8C-DFD5D2A186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AF58B15-0274-4088-958B-8AE256E89636}"/>
              </a:ext>
            </a:extLst>
          </p:cNvPr>
          <p:cNvSpPr>
            <a:spLocks noGrp="1"/>
          </p:cNvSpPr>
          <p:nvPr>
            <p:ph type="ctrTitle"/>
          </p:nvPr>
        </p:nvSpPr>
        <p:spPr>
          <a:xfrm>
            <a:off x="1600200" y="4269282"/>
            <a:ext cx="8991600" cy="1264762"/>
          </a:xfrm>
        </p:spPr>
        <p:txBody>
          <a:bodyPr>
            <a:normAutofit/>
          </a:bodyPr>
          <a:lstStyle/>
          <a:p>
            <a:r>
              <a:rPr lang="en-US" sz="3200" dirty="0"/>
              <a:t>Climate refugees</a:t>
            </a:r>
            <a:endParaRPr lang="lt-LT" sz="3200" dirty="0"/>
          </a:p>
        </p:txBody>
      </p:sp>
      <p:pic>
        <p:nvPicPr>
          <p:cNvPr id="5" name="Paveikslėlis 4">
            <a:extLst>
              <a:ext uri="{FF2B5EF4-FFF2-40B4-BE49-F238E27FC236}">
                <a16:creationId xmlns:a16="http://schemas.microsoft.com/office/drawing/2014/main" id="{BC8AFD54-F72B-4378-8BD5-A1C7D8774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618" y="260529"/>
            <a:ext cx="2800764" cy="3854262"/>
          </a:xfrm>
          <a:prstGeom prst="rect">
            <a:avLst/>
          </a:prstGeom>
        </p:spPr>
      </p:pic>
      <p:pic>
        <p:nvPicPr>
          <p:cNvPr id="6" name="Paveikslėlis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99070" y="332432"/>
            <a:ext cx="3448596" cy="985063"/>
          </a:xfrm>
          <a:prstGeom prst="rect">
            <a:avLst/>
          </a:prstGeom>
        </p:spPr>
      </p:pic>
      <p:sp>
        <p:nvSpPr>
          <p:cNvPr id="3" name="Stačiakampis 2"/>
          <p:cNvSpPr/>
          <p:nvPr/>
        </p:nvSpPr>
        <p:spPr>
          <a:xfrm>
            <a:off x="700191" y="334147"/>
            <a:ext cx="6096000" cy="1477328"/>
          </a:xfrm>
          <a:prstGeom prst="rect">
            <a:avLst/>
          </a:prstGeom>
        </p:spPr>
        <p:txBody>
          <a:bodyPr>
            <a:spAutoFit/>
          </a:bodyPr>
          <a:lstStyle/>
          <a:p>
            <a:r>
              <a:rPr lang="lt-LT" dirty="0"/>
              <a:t>Alytaus r. Simno gimnazija</a:t>
            </a:r>
            <a:r>
              <a:rPr lang="hr-HR" dirty="0"/>
              <a:t/>
            </a:r>
            <a:br>
              <a:rPr lang="hr-HR" dirty="0"/>
            </a:br>
            <a:r>
              <a:rPr lang="hr-HR" dirty="0"/>
              <a:t>Erasmus</a:t>
            </a:r>
            <a:r>
              <a:rPr lang="lt-LT" dirty="0"/>
              <a:t>+</a:t>
            </a:r>
            <a:r>
              <a:rPr lang="hr-HR" dirty="0"/>
              <a:t> project 2018-2020</a:t>
            </a:r>
            <a:br>
              <a:rPr lang="hr-HR" dirty="0"/>
            </a:br>
            <a:r>
              <a:rPr lang="hr-HR" b="1" dirty="0"/>
              <a:t>Stop Climat Change – </a:t>
            </a:r>
            <a:r>
              <a:rPr lang="hr-HR" b="1" dirty="0" smtClean="0"/>
              <a:t>Together</a:t>
            </a:r>
            <a:endParaRPr lang="lt-LT" b="1" smtClean="0"/>
          </a:p>
          <a:p>
            <a:r>
              <a:rPr lang="hr-HR" b="1" smtClean="0"/>
              <a:t> </a:t>
            </a:r>
            <a:r>
              <a:rPr lang="hr-HR" b="1" dirty="0"/>
              <a:t>Europe Achieves More</a:t>
            </a:r>
            <a:r>
              <a:rPr lang="lt-LT" b="1" dirty="0"/>
              <a:t> </a:t>
            </a:r>
            <a:endParaRPr lang="hr-HR" b="1" dirty="0"/>
          </a:p>
          <a:p>
            <a:endParaRPr lang="lt-LT" dirty="0"/>
          </a:p>
        </p:txBody>
      </p:sp>
    </p:spTree>
    <p:extLst>
      <p:ext uri="{BB962C8B-B14F-4D97-AF65-F5344CB8AC3E}">
        <p14:creationId xmlns:p14="http://schemas.microsoft.com/office/powerpoint/2010/main" val="9237575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42F1F7-6246-4C87-B941-6957B32BD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aveikslėlis 6">
            <a:extLst>
              <a:ext uri="{FF2B5EF4-FFF2-40B4-BE49-F238E27FC236}">
                <a16:creationId xmlns:a16="http://schemas.microsoft.com/office/drawing/2014/main" id="{D884D164-BD62-49C2-B370-DA8C98E01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949" y="1168806"/>
            <a:ext cx="2580894" cy="2580894"/>
          </a:xfrm>
          <a:prstGeom prst="rect">
            <a:avLst/>
          </a:prstGeom>
        </p:spPr>
      </p:pic>
      <p:pic>
        <p:nvPicPr>
          <p:cNvPr id="5" name="Turinio vietos rezervavimo ženklas 4">
            <a:extLst>
              <a:ext uri="{FF2B5EF4-FFF2-40B4-BE49-F238E27FC236}">
                <a16:creationId xmlns:a16="http://schemas.microsoft.com/office/drawing/2014/main" id="{BC1ED61A-F759-4A44-A152-157A772BE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672" y="948064"/>
            <a:ext cx="2580895" cy="2580895"/>
          </a:xfrm>
          <a:prstGeom prst="rect">
            <a:avLst/>
          </a:prstGeom>
        </p:spPr>
      </p:pic>
      <p:pic>
        <p:nvPicPr>
          <p:cNvPr id="11" name="Paveikslėlis 10">
            <a:extLst>
              <a:ext uri="{FF2B5EF4-FFF2-40B4-BE49-F238E27FC236}">
                <a16:creationId xmlns:a16="http://schemas.microsoft.com/office/drawing/2014/main" id="{729274FF-3FE1-4A35-BA72-5F29561CF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974" y="1828977"/>
            <a:ext cx="2580895" cy="1290447"/>
          </a:xfrm>
          <a:prstGeom prst="rect">
            <a:avLst/>
          </a:prstGeom>
        </p:spPr>
      </p:pic>
      <p:pic>
        <p:nvPicPr>
          <p:cNvPr id="14" name="Paveikslėlis 13">
            <a:extLst>
              <a:ext uri="{FF2B5EF4-FFF2-40B4-BE49-F238E27FC236}">
                <a16:creationId xmlns:a16="http://schemas.microsoft.com/office/drawing/2014/main" id="{A07A2FE5-1A81-4D92-8B86-D53EAE4C83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7309" y="1820482"/>
            <a:ext cx="2580895" cy="1277542"/>
          </a:xfrm>
          <a:prstGeom prst="rect">
            <a:avLst/>
          </a:prstGeom>
        </p:spPr>
      </p:pic>
    </p:spTree>
    <p:extLst>
      <p:ext uri="{BB962C8B-B14F-4D97-AF65-F5344CB8AC3E}">
        <p14:creationId xmlns:p14="http://schemas.microsoft.com/office/powerpoint/2010/main" val="270479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FE7C5853-D5D4-4DED-A011-860F9D83F3C3}"/>
              </a:ext>
            </a:extLst>
          </p:cNvPr>
          <p:cNvSpPr>
            <a:spLocks noGrp="1"/>
          </p:cNvSpPr>
          <p:nvPr>
            <p:ph type="title"/>
          </p:nvPr>
        </p:nvSpPr>
        <p:spPr>
          <a:xfrm>
            <a:off x="2231136" y="467418"/>
            <a:ext cx="7729728" cy="1188720"/>
          </a:xfrm>
          <a:solidFill>
            <a:srgbClr val="FFFFFF"/>
          </a:solidFill>
        </p:spPr>
        <p:txBody>
          <a:bodyPr>
            <a:normAutofit/>
          </a:bodyPr>
          <a:lstStyle/>
          <a:p>
            <a:r>
              <a:rPr lang="en-US" dirty="0"/>
              <a:t>Information is from</a:t>
            </a:r>
            <a:endParaRPr lang="lt-LT" dirty="0"/>
          </a:p>
        </p:txBody>
      </p:sp>
      <p:sp>
        <p:nvSpPr>
          <p:cNvPr id="3" name="Turinio vietos rezervavimo ženklas 2">
            <a:extLst>
              <a:ext uri="{FF2B5EF4-FFF2-40B4-BE49-F238E27FC236}">
                <a16:creationId xmlns:a16="http://schemas.microsoft.com/office/drawing/2014/main" id="{E75C49DD-93B4-47F1-932B-B333D5E1E30D}"/>
              </a:ext>
            </a:extLst>
          </p:cNvPr>
          <p:cNvSpPr>
            <a:spLocks noGrp="1"/>
          </p:cNvSpPr>
          <p:nvPr>
            <p:ph idx="1"/>
          </p:nvPr>
        </p:nvSpPr>
        <p:spPr>
          <a:xfrm>
            <a:off x="1427584" y="1843590"/>
            <a:ext cx="9057990" cy="3326928"/>
          </a:xfrm>
        </p:spPr>
        <p:txBody>
          <a:bodyPr>
            <a:normAutofit/>
          </a:bodyPr>
          <a:lstStyle/>
          <a:p>
            <a:r>
              <a:rPr lang="lt-LT" dirty="0">
                <a:solidFill>
                  <a:srgbClr val="404040"/>
                </a:solidFill>
                <a:hlinkClick r:id="rId2"/>
              </a:rPr>
              <a:t>https://inews.co.uk/opinion/want-solve-refugee-crisis-must-stop-creating-climate-refugees/</a:t>
            </a:r>
            <a:endParaRPr lang="en-US" dirty="0">
              <a:solidFill>
                <a:srgbClr val="404040"/>
              </a:solidFill>
            </a:endParaRPr>
          </a:p>
          <a:p>
            <a:endParaRPr lang="en-US" dirty="0">
              <a:solidFill>
                <a:srgbClr val="404040"/>
              </a:solidFill>
            </a:endParaRPr>
          </a:p>
          <a:p>
            <a:r>
              <a:rPr lang="lt-LT" dirty="0">
                <a:solidFill>
                  <a:srgbClr val="404040"/>
                </a:solidFill>
                <a:hlinkClick r:id="rId3"/>
              </a:rPr>
              <a:t>http://climatemigration.org.uk/climate-refugee-statistics/</a:t>
            </a:r>
            <a:endParaRPr lang="en-US" dirty="0">
              <a:solidFill>
                <a:srgbClr val="404040"/>
              </a:solidFill>
            </a:endParaRPr>
          </a:p>
          <a:p>
            <a:endParaRPr lang="en-US" dirty="0">
              <a:solidFill>
                <a:srgbClr val="404040"/>
              </a:solidFill>
            </a:endParaRPr>
          </a:p>
          <a:p>
            <a:r>
              <a:rPr lang="en-US" dirty="0">
                <a:solidFill>
                  <a:srgbClr val="404040"/>
                </a:solidFill>
                <a:hlinkClick r:id="rId4"/>
              </a:rPr>
              <a:t>https://borgenproject.org/organizations-helping-climate-refugees/</a:t>
            </a:r>
            <a:r>
              <a:rPr lang="en-US" dirty="0">
                <a:solidFill>
                  <a:srgbClr val="404040"/>
                </a:solidFill>
              </a:rPr>
              <a:t> </a:t>
            </a:r>
          </a:p>
          <a:p>
            <a:pPr marL="0" indent="0">
              <a:buNone/>
            </a:pPr>
            <a:endParaRPr lang="en-US" dirty="0">
              <a:solidFill>
                <a:srgbClr val="404040"/>
              </a:solidFill>
            </a:endParaRPr>
          </a:p>
          <a:p>
            <a:r>
              <a:rPr lang="en-US" dirty="0">
                <a:solidFill>
                  <a:srgbClr val="404040"/>
                </a:solidFill>
              </a:rPr>
              <a:t>https://en.wikipedia.org/wiki/Environmental_migrant</a:t>
            </a:r>
          </a:p>
          <a:p>
            <a:endParaRPr lang="en-US" dirty="0">
              <a:solidFill>
                <a:srgbClr val="404040"/>
              </a:solidFill>
            </a:endParaRPr>
          </a:p>
        </p:txBody>
      </p:sp>
    </p:spTree>
    <p:extLst>
      <p:ext uri="{BB962C8B-B14F-4D97-AF65-F5344CB8AC3E}">
        <p14:creationId xmlns:p14="http://schemas.microsoft.com/office/powerpoint/2010/main" val="150736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CB97B00-C315-429E-931A-B2FCEE6747F8}"/>
              </a:ext>
            </a:extLst>
          </p:cNvPr>
          <p:cNvPicPr>
            <a:picLocks noChangeAspect="1"/>
          </p:cNvPicPr>
          <p:nvPr/>
        </p:nvPicPr>
        <p:blipFill rotWithShape="1">
          <a:blip r:embed="rId2">
            <a:extLst>
              <a:ext uri="{28A0092B-C50C-407E-A947-70E740481C1C}">
                <a14:useLocalDpi xmlns:a14="http://schemas.microsoft.com/office/drawing/2010/main" val="0"/>
              </a:ext>
            </a:extLst>
          </a:blip>
          <a:srcRect t="7816" b="7915"/>
          <a:stretch/>
        </p:blipFill>
        <p:spPr>
          <a:xfrm>
            <a:off x="20" y="10"/>
            <a:ext cx="12191980" cy="6857990"/>
          </a:xfrm>
          <a:prstGeom prst="rect">
            <a:avLst/>
          </a:prstGeom>
        </p:spPr>
      </p:pic>
    </p:spTree>
    <p:extLst>
      <p:ext uri="{BB962C8B-B14F-4D97-AF65-F5344CB8AC3E}">
        <p14:creationId xmlns:p14="http://schemas.microsoft.com/office/powerpoint/2010/main" val="163757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E63661C-389A-428C-AAB7-B519EBC286AD}"/>
              </a:ext>
            </a:extLst>
          </p:cNvPr>
          <p:cNvSpPr>
            <a:spLocks noGrp="1"/>
          </p:cNvSpPr>
          <p:nvPr>
            <p:ph type="title"/>
          </p:nvPr>
        </p:nvSpPr>
        <p:spPr>
          <a:xfrm>
            <a:off x="2231136" y="467418"/>
            <a:ext cx="7729728" cy="1188720"/>
          </a:xfrm>
          <a:solidFill>
            <a:srgbClr val="FFFFFF"/>
          </a:solidFill>
        </p:spPr>
        <p:txBody>
          <a:bodyPr>
            <a:normAutofit/>
          </a:bodyPr>
          <a:lstStyle/>
          <a:p>
            <a:r>
              <a:rPr lang="en-US" dirty="0"/>
              <a:t>Climate change</a:t>
            </a:r>
            <a:endParaRPr lang="lt-LT" dirty="0"/>
          </a:p>
        </p:txBody>
      </p:sp>
      <p:sp>
        <p:nvSpPr>
          <p:cNvPr id="3" name="Turinio vietos rezervavimo ženklas 2">
            <a:extLst>
              <a:ext uri="{FF2B5EF4-FFF2-40B4-BE49-F238E27FC236}">
                <a16:creationId xmlns:a16="http://schemas.microsoft.com/office/drawing/2014/main" id="{4A2CE41B-AA7F-4C4B-9498-3E6E1E3E38D3}"/>
              </a:ext>
            </a:extLst>
          </p:cNvPr>
          <p:cNvSpPr>
            <a:spLocks noGrp="1"/>
          </p:cNvSpPr>
          <p:nvPr>
            <p:ph idx="1"/>
          </p:nvPr>
        </p:nvSpPr>
        <p:spPr>
          <a:xfrm>
            <a:off x="1706062" y="2291262"/>
            <a:ext cx="8779512" cy="2879256"/>
          </a:xfrm>
        </p:spPr>
        <p:txBody>
          <a:bodyPr>
            <a:normAutofit/>
          </a:bodyPr>
          <a:lstStyle/>
          <a:p>
            <a:r>
              <a:rPr lang="en-US" b="1" dirty="0">
                <a:solidFill>
                  <a:srgbClr val="404040"/>
                </a:solidFill>
              </a:rPr>
              <a:t>Climate change</a:t>
            </a:r>
            <a:r>
              <a:rPr lang="en-US" dirty="0">
                <a:solidFill>
                  <a:srgbClr val="404040"/>
                </a:solidFill>
              </a:rPr>
              <a:t> occurs when changes in Earth's climate system result in new weather patterns that last for at least a few decades, and maybe for millions of years</a:t>
            </a:r>
          </a:p>
          <a:p>
            <a:endParaRPr lang="en-US" dirty="0">
              <a:solidFill>
                <a:srgbClr val="404040"/>
              </a:solidFill>
            </a:endParaRPr>
          </a:p>
          <a:p>
            <a:endParaRPr lang="en-US" dirty="0">
              <a:solidFill>
                <a:srgbClr val="404040"/>
              </a:solidFill>
            </a:endParaRPr>
          </a:p>
          <a:p>
            <a:pPr marL="0" indent="0">
              <a:buNone/>
            </a:pPr>
            <a:endParaRPr lang="en-US" dirty="0">
              <a:solidFill>
                <a:srgbClr val="404040"/>
              </a:solidFill>
            </a:endParaRPr>
          </a:p>
        </p:txBody>
      </p:sp>
      <p:pic>
        <p:nvPicPr>
          <p:cNvPr id="5" name="Paveikslėlis 4">
            <a:extLst>
              <a:ext uri="{FF2B5EF4-FFF2-40B4-BE49-F238E27FC236}">
                <a16:creationId xmlns:a16="http://schemas.microsoft.com/office/drawing/2014/main" id="{7E15D979-5898-4975-837C-05E3A3DF2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58" y="3252291"/>
            <a:ext cx="3654714" cy="1894108"/>
          </a:xfrm>
          <a:prstGeom prst="rect">
            <a:avLst/>
          </a:prstGeom>
        </p:spPr>
      </p:pic>
      <p:pic>
        <p:nvPicPr>
          <p:cNvPr id="7" name="Paveikslėlis 6">
            <a:extLst>
              <a:ext uri="{FF2B5EF4-FFF2-40B4-BE49-F238E27FC236}">
                <a16:creationId xmlns:a16="http://schemas.microsoft.com/office/drawing/2014/main" id="{CFE50DD0-E886-49B8-BCA7-8C1973C4B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818" y="3225433"/>
            <a:ext cx="3458999" cy="1920966"/>
          </a:xfrm>
          <a:prstGeom prst="rect">
            <a:avLst/>
          </a:prstGeom>
        </p:spPr>
      </p:pic>
    </p:spTree>
    <p:extLst>
      <p:ext uri="{BB962C8B-B14F-4D97-AF65-F5344CB8AC3E}">
        <p14:creationId xmlns:p14="http://schemas.microsoft.com/office/powerpoint/2010/main" val="260083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F30A4524-BAF0-4334-96EB-E38960B64B7F}"/>
              </a:ext>
            </a:extLst>
          </p:cNvPr>
          <p:cNvSpPr>
            <a:spLocks noGrp="1"/>
          </p:cNvSpPr>
          <p:nvPr>
            <p:ph type="title"/>
          </p:nvPr>
        </p:nvSpPr>
        <p:spPr>
          <a:xfrm>
            <a:off x="2231136" y="467418"/>
            <a:ext cx="7729728" cy="1188720"/>
          </a:xfrm>
          <a:solidFill>
            <a:srgbClr val="FFFFFF"/>
          </a:solidFill>
        </p:spPr>
        <p:txBody>
          <a:bodyPr>
            <a:normAutofit/>
          </a:bodyPr>
          <a:lstStyle/>
          <a:p>
            <a:r>
              <a:rPr lang="en-US" dirty="0"/>
              <a:t>What is climate refugee</a:t>
            </a:r>
            <a:endParaRPr lang="lt-LT" dirty="0"/>
          </a:p>
        </p:txBody>
      </p:sp>
      <p:sp>
        <p:nvSpPr>
          <p:cNvPr id="3" name="Turinio vietos rezervavimo ženklas 2">
            <a:extLst>
              <a:ext uri="{FF2B5EF4-FFF2-40B4-BE49-F238E27FC236}">
                <a16:creationId xmlns:a16="http://schemas.microsoft.com/office/drawing/2014/main" id="{015AA334-5B86-458E-ACB4-7A2B41D35C44}"/>
              </a:ext>
            </a:extLst>
          </p:cNvPr>
          <p:cNvSpPr>
            <a:spLocks noGrp="1"/>
          </p:cNvSpPr>
          <p:nvPr>
            <p:ph idx="1"/>
          </p:nvPr>
        </p:nvSpPr>
        <p:spPr>
          <a:xfrm>
            <a:off x="1706062" y="2291262"/>
            <a:ext cx="8779512" cy="2879256"/>
          </a:xfrm>
        </p:spPr>
        <p:txBody>
          <a:bodyPr>
            <a:normAutofit/>
          </a:bodyPr>
          <a:lstStyle/>
          <a:p>
            <a:r>
              <a:rPr lang="en-US" b="1" dirty="0"/>
              <a:t>Environmental migrants ( climate refugees) </a:t>
            </a:r>
            <a:r>
              <a:rPr lang="en-US" dirty="0"/>
              <a:t> are people who are forced to leave their home region due to sudden or long-term changes to their local environment.</a:t>
            </a:r>
          </a:p>
          <a:p>
            <a:pPr marL="0" indent="0">
              <a:buNone/>
            </a:pPr>
            <a:endParaRPr lang="en-US" dirty="0"/>
          </a:p>
          <a:p>
            <a:r>
              <a:rPr lang="en-US" dirty="0"/>
              <a:t>These are changes which compromise their well-being or secure livelihood. Such changes are held to include increased droughts, desertification, sea level rise, and disruption of seasonal weather patterns</a:t>
            </a:r>
            <a:endParaRPr lang="en-US" dirty="0">
              <a:solidFill>
                <a:srgbClr val="404040"/>
              </a:solidFill>
            </a:endParaRPr>
          </a:p>
        </p:txBody>
      </p:sp>
    </p:spTree>
    <p:extLst>
      <p:ext uri="{BB962C8B-B14F-4D97-AF65-F5344CB8AC3E}">
        <p14:creationId xmlns:p14="http://schemas.microsoft.com/office/powerpoint/2010/main" val="61889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739401A8-15C3-4EA3-811A-89338EB654DD}"/>
              </a:ext>
            </a:extLst>
          </p:cNvPr>
          <p:cNvSpPr>
            <a:spLocks noGrp="1"/>
          </p:cNvSpPr>
          <p:nvPr>
            <p:ph idx="1"/>
          </p:nvPr>
        </p:nvSpPr>
        <p:spPr>
          <a:xfrm>
            <a:off x="1436914" y="1352939"/>
            <a:ext cx="9048660" cy="3817579"/>
          </a:xfrm>
        </p:spPr>
        <p:txBody>
          <a:bodyPr>
            <a:normAutofit/>
          </a:bodyPr>
          <a:lstStyle/>
          <a:p>
            <a:r>
              <a:rPr lang="en-US" dirty="0">
                <a:solidFill>
                  <a:srgbClr val="404040"/>
                </a:solidFill>
              </a:rPr>
              <a:t>According to statistics published by the Internal Displacement Monitoring Centre, every year since 2008, an average of 26.4 million persons around the world have been forcibly displaced by floods, windstorms, earthquakes or droughts.</a:t>
            </a:r>
          </a:p>
          <a:p>
            <a:endParaRPr lang="en-US" dirty="0">
              <a:solidFill>
                <a:srgbClr val="404040"/>
              </a:solidFill>
            </a:endParaRPr>
          </a:p>
          <a:p>
            <a:r>
              <a:rPr lang="en-US" dirty="0">
                <a:solidFill>
                  <a:srgbClr val="404040"/>
                </a:solidFill>
              </a:rPr>
              <a:t>With </a:t>
            </a:r>
            <a:r>
              <a:rPr lang="en-US" u="sng" dirty="0">
                <a:solidFill>
                  <a:srgbClr val="404040"/>
                </a:solidFill>
              </a:rPr>
              <a:t>climate change</a:t>
            </a:r>
            <a:r>
              <a:rPr lang="en-US" dirty="0">
                <a:solidFill>
                  <a:srgbClr val="404040"/>
                </a:solidFill>
              </a:rPr>
              <a:t>, the number of 'climate refugees' will rise in the future.</a:t>
            </a:r>
          </a:p>
          <a:p>
            <a:endParaRPr lang="en-US" dirty="0">
              <a:solidFill>
                <a:srgbClr val="404040"/>
              </a:solidFill>
            </a:endParaRPr>
          </a:p>
          <a:p>
            <a:r>
              <a:rPr lang="en-US" dirty="0"/>
              <a:t>Environmental refugees do not have legal rights under the UN Refugee Convention.</a:t>
            </a:r>
            <a:endParaRPr lang="en-US" dirty="0">
              <a:solidFill>
                <a:srgbClr val="404040"/>
              </a:solidFill>
            </a:endParaRPr>
          </a:p>
          <a:p>
            <a:endParaRPr lang="lt-LT" dirty="0">
              <a:solidFill>
                <a:srgbClr val="404040"/>
              </a:solidFill>
            </a:endParaRPr>
          </a:p>
        </p:txBody>
      </p:sp>
    </p:spTree>
    <p:extLst>
      <p:ext uri="{BB962C8B-B14F-4D97-AF65-F5344CB8AC3E}">
        <p14:creationId xmlns:p14="http://schemas.microsoft.com/office/powerpoint/2010/main" val="409879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a16="http://schemas.microsoft.com/office/drawing/2014/main" id="{53FB6E0A-1E47-4E5C-BBE3-B1E6107FB3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228" y="1823470"/>
            <a:ext cx="4608355" cy="3211059"/>
          </a:xfrm>
        </p:spPr>
      </p:pic>
      <p:pic>
        <p:nvPicPr>
          <p:cNvPr id="7" name="Paveikslėlis 6">
            <a:extLst>
              <a:ext uri="{FF2B5EF4-FFF2-40B4-BE49-F238E27FC236}">
                <a16:creationId xmlns:a16="http://schemas.microsoft.com/office/drawing/2014/main" id="{ED6180FE-6609-4ECE-AE7B-2A6C1C99A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919" y="1823471"/>
            <a:ext cx="4608355" cy="3211058"/>
          </a:xfrm>
          <a:prstGeom prst="rect">
            <a:avLst/>
          </a:prstGeom>
        </p:spPr>
      </p:pic>
    </p:spTree>
    <p:extLst>
      <p:ext uri="{BB962C8B-B14F-4D97-AF65-F5344CB8AC3E}">
        <p14:creationId xmlns:p14="http://schemas.microsoft.com/office/powerpoint/2010/main" val="145635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a16="http://schemas.microsoft.com/office/drawing/2014/main" id="{CE5E28D8-AD6C-47CC-A9DA-E0E13A2EEB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90" t="19997" r="17777" b="3630"/>
          <a:stretch/>
        </p:blipFill>
        <p:spPr>
          <a:xfrm>
            <a:off x="1249679" y="1254541"/>
            <a:ext cx="9692639" cy="4355304"/>
          </a:xfrm>
        </p:spPr>
      </p:pic>
    </p:spTree>
    <p:extLst>
      <p:ext uri="{BB962C8B-B14F-4D97-AF65-F5344CB8AC3E}">
        <p14:creationId xmlns:p14="http://schemas.microsoft.com/office/powerpoint/2010/main" val="89773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C10C0B78-F653-45A6-9A09-B2BE66B2BAE7}"/>
              </a:ext>
            </a:extLst>
          </p:cNvPr>
          <p:cNvSpPr>
            <a:spLocks noGrp="1"/>
          </p:cNvSpPr>
          <p:nvPr>
            <p:ph type="title"/>
          </p:nvPr>
        </p:nvSpPr>
        <p:spPr>
          <a:xfrm>
            <a:off x="2880046" y="671119"/>
            <a:ext cx="6610860" cy="1316249"/>
          </a:xfrm>
          <a:solidFill>
            <a:srgbClr val="FFFFFF"/>
          </a:solidFill>
        </p:spPr>
        <p:txBody>
          <a:bodyPr>
            <a:normAutofit fontScale="90000"/>
          </a:bodyPr>
          <a:lstStyle/>
          <a:p>
            <a:r>
              <a:rPr lang="en-US" dirty="0"/>
              <a:t>How can we help </a:t>
            </a:r>
            <a:br>
              <a:rPr lang="en-US" dirty="0"/>
            </a:br>
            <a:r>
              <a:rPr lang="lt-LT" dirty="0"/>
              <a:t>“</a:t>
            </a:r>
            <a:r>
              <a:rPr lang="lt-LT" dirty="0" err="1"/>
              <a:t>No</a:t>
            </a:r>
            <a:r>
              <a:rPr lang="lt-LT" dirty="0"/>
              <a:t> </a:t>
            </a:r>
            <a:r>
              <a:rPr lang="lt-LT" dirty="0" err="1"/>
              <a:t>climate</a:t>
            </a:r>
            <a:r>
              <a:rPr lang="lt-LT" dirty="0"/>
              <a:t> </a:t>
            </a:r>
            <a:r>
              <a:rPr lang="lt-LT" dirty="0" err="1"/>
              <a:t>change</a:t>
            </a:r>
            <a:r>
              <a:rPr lang="lt-LT" dirty="0"/>
              <a:t>, </a:t>
            </a:r>
            <a:r>
              <a:rPr lang="lt-LT" dirty="0" err="1"/>
              <a:t>no</a:t>
            </a:r>
            <a:r>
              <a:rPr lang="lt-LT" dirty="0"/>
              <a:t> </a:t>
            </a:r>
            <a:r>
              <a:rPr lang="lt-LT" dirty="0" err="1"/>
              <a:t>climate</a:t>
            </a:r>
            <a:r>
              <a:rPr lang="lt-LT" dirty="0"/>
              <a:t> </a:t>
            </a:r>
            <a:r>
              <a:rPr lang="lt-LT" dirty="0" err="1"/>
              <a:t>refugees</a:t>
            </a:r>
            <a:r>
              <a:rPr lang="lt-LT" dirty="0"/>
              <a:t>”</a:t>
            </a:r>
          </a:p>
        </p:txBody>
      </p:sp>
      <p:sp>
        <p:nvSpPr>
          <p:cNvPr id="3" name="Turinio vietos rezervavimo ženklas 2">
            <a:extLst>
              <a:ext uri="{FF2B5EF4-FFF2-40B4-BE49-F238E27FC236}">
                <a16:creationId xmlns:a16="http://schemas.microsoft.com/office/drawing/2014/main" id="{8387AA5C-BFA4-483C-AC21-928CE9A6711C}"/>
              </a:ext>
            </a:extLst>
          </p:cNvPr>
          <p:cNvSpPr>
            <a:spLocks noGrp="1"/>
          </p:cNvSpPr>
          <p:nvPr>
            <p:ph idx="1"/>
          </p:nvPr>
        </p:nvSpPr>
        <p:spPr>
          <a:xfrm>
            <a:off x="1249679" y="2174820"/>
            <a:ext cx="9692639" cy="3435024"/>
          </a:xfrm>
        </p:spPr>
        <p:txBody>
          <a:bodyPr>
            <a:normAutofit fontScale="92500" lnSpcReduction="10000"/>
          </a:bodyPr>
          <a:lstStyle/>
          <a:p>
            <a:r>
              <a:rPr lang="en-US" dirty="0"/>
              <a:t>Between now and then, we need to address the effects of climate change that are happening now.</a:t>
            </a:r>
          </a:p>
          <a:p>
            <a:pPr marL="0" indent="0">
              <a:buNone/>
            </a:pPr>
            <a:endParaRPr lang="en-US" dirty="0"/>
          </a:p>
          <a:p>
            <a:r>
              <a:rPr lang="en-US" dirty="0"/>
              <a:t>Introducing more sustainable farming methods.</a:t>
            </a:r>
          </a:p>
          <a:p>
            <a:pPr marL="0" indent="0">
              <a:buNone/>
            </a:pPr>
            <a:endParaRPr lang="en-US" dirty="0">
              <a:solidFill>
                <a:srgbClr val="404040"/>
              </a:solidFill>
            </a:endParaRPr>
          </a:p>
          <a:p>
            <a:r>
              <a:rPr lang="en-US" dirty="0"/>
              <a:t>Reducing inequalities of income and power</a:t>
            </a:r>
          </a:p>
          <a:p>
            <a:pPr marL="0" indent="0">
              <a:buNone/>
            </a:pPr>
            <a:endParaRPr lang="en-US" dirty="0">
              <a:solidFill>
                <a:srgbClr val="404040"/>
              </a:solidFill>
            </a:endParaRPr>
          </a:p>
          <a:p>
            <a:r>
              <a:rPr lang="en-US" dirty="0"/>
              <a:t>I</a:t>
            </a:r>
            <a:r>
              <a:rPr lang="lt-LT" dirty="0" err="1"/>
              <a:t>mproving</a:t>
            </a:r>
            <a:r>
              <a:rPr lang="lt-LT" dirty="0"/>
              <a:t> </a:t>
            </a:r>
            <a:r>
              <a:rPr lang="lt-LT" dirty="0" err="1"/>
              <a:t>access</a:t>
            </a:r>
            <a:r>
              <a:rPr lang="lt-LT" dirty="0"/>
              <a:t> to </a:t>
            </a:r>
            <a:r>
              <a:rPr lang="lt-LT" dirty="0" err="1"/>
              <a:t>justice</a:t>
            </a:r>
            <a:endParaRPr lang="en-US" dirty="0"/>
          </a:p>
          <a:p>
            <a:pPr marL="0" indent="0">
              <a:buNone/>
            </a:pPr>
            <a:endParaRPr lang="en-US" dirty="0"/>
          </a:p>
          <a:p>
            <a:r>
              <a:rPr lang="en-US" dirty="0"/>
              <a:t>C</a:t>
            </a:r>
            <a:r>
              <a:rPr lang="lt-LT" dirty="0" err="1"/>
              <a:t>utting</a:t>
            </a:r>
            <a:r>
              <a:rPr lang="lt-LT" dirty="0"/>
              <a:t> </a:t>
            </a:r>
            <a:r>
              <a:rPr lang="lt-LT" dirty="0" err="1"/>
              <a:t>greenhouse</a:t>
            </a:r>
            <a:r>
              <a:rPr lang="lt-LT" dirty="0"/>
              <a:t> </a:t>
            </a:r>
            <a:r>
              <a:rPr lang="lt-LT" dirty="0" err="1"/>
              <a:t>gas</a:t>
            </a:r>
            <a:r>
              <a:rPr lang="lt-LT" dirty="0"/>
              <a:t> </a:t>
            </a:r>
            <a:r>
              <a:rPr lang="lt-LT" dirty="0" err="1"/>
              <a:t>emissions</a:t>
            </a:r>
            <a:endParaRPr lang="en-US" dirty="0"/>
          </a:p>
          <a:p>
            <a:pPr marL="0" indent="0">
              <a:buNone/>
            </a:pPr>
            <a:endParaRPr lang="en-US" dirty="0">
              <a:solidFill>
                <a:srgbClr val="404040"/>
              </a:solidFill>
            </a:endParaRPr>
          </a:p>
          <a:p>
            <a:endParaRPr lang="en-US" dirty="0">
              <a:solidFill>
                <a:srgbClr val="404040"/>
              </a:solidFill>
            </a:endParaRPr>
          </a:p>
          <a:p>
            <a:endParaRPr lang="lt-LT" dirty="0">
              <a:solidFill>
                <a:srgbClr val="404040"/>
              </a:solidFill>
            </a:endParaRPr>
          </a:p>
        </p:txBody>
      </p:sp>
    </p:spTree>
    <p:extLst>
      <p:ext uri="{BB962C8B-B14F-4D97-AF65-F5344CB8AC3E}">
        <p14:creationId xmlns:p14="http://schemas.microsoft.com/office/powerpoint/2010/main" val="398283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a16="http://schemas.microsoft.com/office/drawing/2014/main" id="{7A82FBE8-EC9F-4E22-A421-A9750509B6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1605" y="1532624"/>
            <a:ext cx="4691097" cy="3122512"/>
          </a:xfrm>
        </p:spPr>
      </p:pic>
      <p:sp>
        <p:nvSpPr>
          <p:cNvPr id="6" name="TextBox 5">
            <a:extLst>
              <a:ext uri="{FF2B5EF4-FFF2-40B4-BE49-F238E27FC236}">
                <a16:creationId xmlns:a16="http://schemas.microsoft.com/office/drawing/2014/main" id="{2A388B18-44D0-490B-9F95-FF7EB7608E03}"/>
              </a:ext>
            </a:extLst>
          </p:cNvPr>
          <p:cNvSpPr txBox="1"/>
          <p:nvPr/>
        </p:nvSpPr>
        <p:spPr>
          <a:xfrm>
            <a:off x="1501605" y="4842588"/>
            <a:ext cx="4691097" cy="430887"/>
          </a:xfrm>
          <a:prstGeom prst="rect">
            <a:avLst/>
          </a:prstGeom>
          <a:noFill/>
        </p:spPr>
        <p:txBody>
          <a:bodyPr wrap="square" rtlCol="0">
            <a:spAutoFit/>
          </a:bodyPr>
          <a:lstStyle/>
          <a:p>
            <a:r>
              <a:rPr lang="en-US" sz="1100" dirty="0"/>
              <a:t>Syrian refugees and migrants walk in a field to cross the border between Greece and F.Y.R. of Macedonia</a:t>
            </a:r>
            <a:endParaRPr lang="lt-LT" sz="1100" dirty="0"/>
          </a:p>
        </p:txBody>
      </p:sp>
      <p:pic>
        <p:nvPicPr>
          <p:cNvPr id="9" name="Paveikslėlis 8">
            <a:extLst>
              <a:ext uri="{FF2B5EF4-FFF2-40B4-BE49-F238E27FC236}">
                <a16:creationId xmlns:a16="http://schemas.microsoft.com/office/drawing/2014/main" id="{8B8E11C3-B3E2-43F8-BB6A-1D363A0D9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228" y="1532623"/>
            <a:ext cx="4271167" cy="3122511"/>
          </a:xfrm>
          <a:prstGeom prst="rect">
            <a:avLst/>
          </a:prstGeom>
        </p:spPr>
      </p:pic>
      <p:sp>
        <p:nvSpPr>
          <p:cNvPr id="11" name="TextBox 10">
            <a:extLst>
              <a:ext uri="{FF2B5EF4-FFF2-40B4-BE49-F238E27FC236}">
                <a16:creationId xmlns:a16="http://schemas.microsoft.com/office/drawing/2014/main" id="{FF679665-EFF5-434D-9B66-BB729AA2E83E}"/>
              </a:ext>
            </a:extLst>
          </p:cNvPr>
          <p:cNvSpPr txBox="1"/>
          <p:nvPr/>
        </p:nvSpPr>
        <p:spPr>
          <a:xfrm>
            <a:off x="6316364" y="4842586"/>
            <a:ext cx="4271167" cy="261610"/>
          </a:xfrm>
          <a:prstGeom prst="rect">
            <a:avLst/>
          </a:prstGeom>
          <a:noFill/>
        </p:spPr>
        <p:txBody>
          <a:bodyPr wrap="square" rtlCol="0">
            <a:spAutoFit/>
          </a:bodyPr>
          <a:lstStyle/>
          <a:p>
            <a:r>
              <a:rPr lang="en-US" sz="1100" dirty="0"/>
              <a:t>Floods in Bangladesh 2017</a:t>
            </a:r>
            <a:endParaRPr lang="lt-LT" dirty="0"/>
          </a:p>
        </p:txBody>
      </p:sp>
    </p:spTree>
    <p:extLst>
      <p:ext uri="{BB962C8B-B14F-4D97-AF65-F5344CB8AC3E}">
        <p14:creationId xmlns:p14="http://schemas.microsoft.com/office/powerpoint/2010/main" val="303534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79A1466-3C22-48C7-9180-90DC1D3A0EAF}"/>
              </a:ext>
            </a:extLst>
          </p:cNvPr>
          <p:cNvSpPr>
            <a:spLocks noGrp="1"/>
          </p:cNvSpPr>
          <p:nvPr>
            <p:ph type="title"/>
          </p:nvPr>
        </p:nvSpPr>
        <p:spPr>
          <a:xfrm>
            <a:off x="2231136" y="467418"/>
            <a:ext cx="7729728" cy="1188720"/>
          </a:xfrm>
          <a:solidFill>
            <a:srgbClr val="FFFFFF"/>
          </a:solidFill>
        </p:spPr>
        <p:txBody>
          <a:bodyPr>
            <a:normAutofit/>
          </a:bodyPr>
          <a:lstStyle/>
          <a:p>
            <a:r>
              <a:rPr lang="lt-LT" b="1" dirty="0"/>
              <a:t>Organizations </a:t>
            </a:r>
            <a:r>
              <a:rPr lang="en-US" b="1" dirty="0"/>
              <a:t>helping climate refugees</a:t>
            </a:r>
            <a:endParaRPr lang="lt-LT" dirty="0"/>
          </a:p>
        </p:txBody>
      </p:sp>
      <p:sp>
        <p:nvSpPr>
          <p:cNvPr id="3" name="Turinio vietos rezervavimo ženklas 2">
            <a:extLst>
              <a:ext uri="{FF2B5EF4-FFF2-40B4-BE49-F238E27FC236}">
                <a16:creationId xmlns:a16="http://schemas.microsoft.com/office/drawing/2014/main" id="{2431EB6F-DE17-4504-B0DB-9B7D5475E8A9}"/>
              </a:ext>
            </a:extLst>
          </p:cNvPr>
          <p:cNvSpPr>
            <a:spLocks noGrp="1"/>
          </p:cNvSpPr>
          <p:nvPr>
            <p:ph idx="1"/>
          </p:nvPr>
        </p:nvSpPr>
        <p:spPr>
          <a:xfrm>
            <a:off x="1568741" y="1400961"/>
            <a:ext cx="8959442" cy="3993160"/>
          </a:xfrm>
        </p:spPr>
        <p:txBody>
          <a:bodyPr>
            <a:normAutofit lnSpcReduction="10000"/>
          </a:bodyPr>
          <a:lstStyle/>
          <a:p>
            <a:pPr marL="0" indent="0">
              <a:buNone/>
            </a:pPr>
            <a:endParaRPr lang="en-US" dirty="0">
              <a:solidFill>
                <a:srgbClr val="404040"/>
              </a:solidFill>
            </a:endParaRPr>
          </a:p>
          <a:p>
            <a:r>
              <a:rPr lang="en-US" dirty="0"/>
              <a:t>Climate Refugees is an organization that aims to raise awareness about climate refugees through field reports and social media.</a:t>
            </a:r>
          </a:p>
          <a:p>
            <a:endParaRPr lang="en-US" dirty="0">
              <a:solidFill>
                <a:srgbClr val="404040"/>
              </a:solidFill>
            </a:endParaRPr>
          </a:p>
          <a:p>
            <a:r>
              <a:rPr lang="en-US" dirty="0"/>
              <a:t>The Environmental Justice Foundation (EJF) is one of the many organizations helping climate refugees. It works to help create a more sustainable world through film and photography. </a:t>
            </a:r>
          </a:p>
          <a:p>
            <a:endParaRPr lang="en-US" dirty="0">
              <a:solidFill>
                <a:srgbClr val="404040"/>
              </a:solidFill>
            </a:endParaRPr>
          </a:p>
          <a:p>
            <a:r>
              <a:rPr lang="en-US" dirty="0"/>
              <a:t>United Nations High Commissioner for Refugees (UNHCR) works to protect and advocate for refugees around the world. </a:t>
            </a:r>
          </a:p>
          <a:p>
            <a:endParaRPr lang="en-US" dirty="0">
              <a:solidFill>
                <a:srgbClr val="404040"/>
              </a:solidFill>
            </a:endParaRPr>
          </a:p>
          <a:p>
            <a:r>
              <a:rPr lang="en-US" dirty="0"/>
              <a:t>The International Organization for Migration (IOM) is an intergovernmental organization that works to ensure a process of migration that recognizes human rights around the world.</a:t>
            </a:r>
            <a:endParaRPr lang="lt-LT" dirty="0">
              <a:solidFill>
                <a:srgbClr val="404040"/>
              </a:solidFill>
            </a:endParaRPr>
          </a:p>
        </p:txBody>
      </p:sp>
    </p:spTree>
    <p:extLst>
      <p:ext uri="{BB962C8B-B14F-4D97-AF65-F5344CB8AC3E}">
        <p14:creationId xmlns:p14="http://schemas.microsoft.com/office/powerpoint/2010/main" val="4034699778"/>
      </p:ext>
    </p:extLst>
  </p:cSld>
  <p:clrMapOvr>
    <a:masterClrMapping/>
  </p:clrMapOvr>
</p:sld>
</file>

<file path=ppt/theme/theme1.xml><?xml version="1.0" encoding="utf-8"?>
<a:theme xmlns:a="http://schemas.openxmlformats.org/drawingml/2006/main" name="Siuntiny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untiny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iuntiny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17</TotalTime>
  <Words>357</Words>
  <Application>Microsoft Office PowerPoint</Application>
  <PresentationFormat>Plačiaekranė</PresentationFormat>
  <Paragraphs>45</Paragraphs>
  <Slides>12</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12</vt:i4>
      </vt:variant>
    </vt:vector>
  </HeadingPairs>
  <TitlesOfParts>
    <vt:vector size="15" baseType="lpstr">
      <vt:lpstr>Arial</vt:lpstr>
      <vt:lpstr>Gill Sans MT</vt:lpstr>
      <vt:lpstr>Siuntinys</vt:lpstr>
      <vt:lpstr>Climate refugees</vt:lpstr>
      <vt:lpstr>Climate change</vt:lpstr>
      <vt:lpstr>What is climate refugee</vt:lpstr>
      <vt:lpstr>„PowerPoint“ pateiktis</vt:lpstr>
      <vt:lpstr>„PowerPoint“ pateiktis</vt:lpstr>
      <vt:lpstr>„PowerPoint“ pateiktis</vt:lpstr>
      <vt:lpstr>How can we help  “No climate change, no climate refugees”</vt:lpstr>
      <vt:lpstr>„PowerPoint“ pateiktis</vt:lpstr>
      <vt:lpstr>Organizations helping climate refugees</vt:lpstr>
      <vt:lpstr>„PowerPoint“ pateiktis</vt:lpstr>
      <vt:lpstr>Information is from</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refugees</dc:title>
  <dc:creator>Msoft217</dc:creator>
  <cp:lastModifiedBy>„Windows“ vartotojas</cp:lastModifiedBy>
  <cp:revision>4</cp:revision>
  <dcterms:created xsi:type="dcterms:W3CDTF">2019-04-02T15:18:57Z</dcterms:created>
  <dcterms:modified xsi:type="dcterms:W3CDTF">2019-06-03T17:30:27Z</dcterms:modified>
</cp:coreProperties>
</file>