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C320-ED8D-4628-9C8C-FB1EB12B69BC}" type="datetimeFigureOut">
              <a:rPr lang="pl-PL" smtClean="0"/>
              <a:t>2020-06-13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96E4-AD2D-4FAF-A98E-74D32B1631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909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C320-ED8D-4628-9C8C-FB1EB12B69BC}" type="datetimeFigureOut">
              <a:rPr lang="pl-PL" smtClean="0"/>
              <a:t>2020-06-13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96E4-AD2D-4FAF-A98E-74D32B1631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106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C320-ED8D-4628-9C8C-FB1EB12B69BC}" type="datetimeFigureOut">
              <a:rPr lang="pl-PL" smtClean="0"/>
              <a:t>2020-06-13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96E4-AD2D-4FAF-A98E-74D32B1631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9701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C320-ED8D-4628-9C8C-FB1EB12B69BC}" type="datetimeFigureOut">
              <a:rPr lang="pl-PL" smtClean="0"/>
              <a:t>2020-06-13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96E4-AD2D-4FAF-A98E-74D32B163127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4571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C320-ED8D-4628-9C8C-FB1EB12B69BC}" type="datetimeFigureOut">
              <a:rPr lang="pl-PL" smtClean="0"/>
              <a:t>2020-06-13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96E4-AD2D-4FAF-A98E-74D32B1631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4796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C320-ED8D-4628-9C8C-FB1EB12B69BC}" type="datetimeFigureOut">
              <a:rPr lang="pl-PL" smtClean="0"/>
              <a:t>2020-06-13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96E4-AD2D-4FAF-A98E-74D32B1631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0142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C320-ED8D-4628-9C8C-FB1EB12B69BC}" type="datetimeFigureOut">
              <a:rPr lang="pl-PL" smtClean="0"/>
              <a:t>2020-06-13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96E4-AD2D-4FAF-A98E-74D32B1631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2343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C320-ED8D-4628-9C8C-FB1EB12B69BC}" type="datetimeFigureOut">
              <a:rPr lang="pl-PL" smtClean="0"/>
              <a:t>2020-06-13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96E4-AD2D-4FAF-A98E-74D32B1631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357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C320-ED8D-4628-9C8C-FB1EB12B69BC}" type="datetimeFigureOut">
              <a:rPr lang="pl-PL" smtClean="0"/>
              <a:t>2020-06-13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96E4-AD2D-4FAF-A98E-74D32B1631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0398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C320-ED8D-4628-9C8C-FB1EB12B69BC}" type="datetimeFigureOut">
              <a:rPr lang="pl-PL" smtClean="0"/>
              <a:t>2020-06-13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96E4-AD2D-4FAF-A98E-74D32B1631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56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C320-ED8D-4628-9C8C-FB1EB12B69BC}" type="datetimeFigureOut">
              <a:rPr lang="pl-PL" smtClean="0"/>
              <a:t>2020-06-13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E996E4-AD2D-4FAF-A98E-74D32B1631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628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C320-ED8D-4628-9C8C-FB1EB12B69BC}" type="datetimeFigureOut">
              <a:rPr lang="pl-PL" smtClean="0"/>
              <a:t>2020-06-13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96E4-AD2D-4FAF-A98E-74D32B1631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53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C320-ED8D-4628-9C8C-FB1EB12B69BC}" type="datetimeFigureOut">
              <a:rPr lang="pl-PL" smtClean="0"/>
              <a:t>2020-06-13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96E4-AD2D-4FAF-A98E-74D32B1631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798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C320-ED8D-4628-9C8C-FB1EB12B69BC}" type="datetimeFigureOut">
              <a:rPr lang="pl-PL" smtClean="0"/>
              <a:t>2020-06-13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96E4-AD2D-4FAF-A98E-74D32B1631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118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C320-ED8D-4628-9C8C-FB1EB12B69BC}" type="datetimeFigureOut">
              <a:rPr lang="pl-PL" smtClean="0"/>
              <a:t>2020-06-13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96E4-AD2D-4FAF-A98E-74D32B1631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822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C320-ED8D-4628-9C8C-FB1EB12B69BC}" type="datetimeFigureOut">
              <a:rPr lang="pl-PL" smtClean="0"/>
              <a:t>2020-06-13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96E4-AD2D-4FAF-A98E-74D32B1631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604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C320-ED8D-4628-9C8C-FB1EB12B69BC}" type="datetimeFigureOut">
              <a:rPr lang="pl-PL" smtClean="0"/>
              <a:t>2020-06-13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96E4-AD2D-4FAF-A98E-74D32B1631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7408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C320-ED8D-4628-9C8C-FB1EB12B69BC}" type="datetimeFigureOut">
              <a:rPr lang="pl-PL" smtClean="0"/>
              <a:t>2020-06-13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96E4-AD2D-4FAF-A98E-74D32B1631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753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C320-ED8D-4628-9C8C-FB1EB12B69BC}" type="datetimeFigureOut">
              <a:rPr lang="pl-PL" smtClean="0"/>
              <a:t>2020-06-13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96E4-AD2D-4FAF-A98E-74D32B1631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577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94DC320-ED8D-4628-9C8C-FB1EB12B69BC}" type="datetimeFigureOut">
              <a:rPr lang="pl-PL" smtClean="0"/>
              <a:t>2020-06-13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AE996E4-AD2D-4FAF-A98E-74D32B1631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528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7468F2-3073-4437-8B21-6419E2731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5467" y="2605849"/>
            <a:ext cx="7766936" cy="1646302"/>
          </a:xfrm>
        </p:spPr>
        <p:txBody>
          <a:bodyPr>
            <a:normAutofit/>
          </a:bodyPr>
          <a:lstStyle/>
          <a:p>
            <a:r>
              <a:rPr lang="en-US" sz="5400" dirty="0"/>
              <a:t>International Day for Biological Diversity</a:t>
            </a:r>
            <a:endParaRPr lang="pl-PL" sz="54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43743BB-6741-44EF-8609-8763A14CA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1564" y="4670238"/>
            <a:ext cx="2888973" cy="1655762"/>
          </a:xfrm>
        </p:spPr>
        <p:txBody>
          <a:bodyPr/>
          <a:lstStyle/>
          <a:p>
            <a:pPr algn="ctr"/>
            <a:r>
              <a:rPr lang="pl-PL" dirty="0"/>
              <a:t>Anna Jędrzejewska </a:t>
            </a:r>
          </a:p>
          <a:p>
            <a:pPr algn="ctr"/>
            <a:r>
              <a:rPr lang="pl-PL" dirty="0"/>
              <a:t>Poland, Gdynia</a:t>
            </a:r>
          </a:p>
          <a:p>
            <a:pPr algn="ctr"/>
            <a:r>
              <a:rPr lang="pl-PL" dirty="0" err="1"/>
              <a:t>June</a:t>
            </a:r>
            <a:r>
              <a:rPr lang="pl-PL" dirty="0"/>
              <a:t> 2020</a:t>
            </a:r>
          </a:p>
        </p:txBody>
      </p:sp>
      <p:pic>
        <p:nvPicPr>
          <p:cNvPr id="3074" name="Picture 2" descr="Erasmus+ | EU programme for education, training, youth and sport">
            <a:extLst>
              <a:ext uri="{FF2B5EF4-FFF2-40B4-BE49-F238E27FC236}">
                <a16:creationId xmlns:a16="http://schemas.microsoft.com/office/drawing/2014/main" id="{E86A99AE-48EF-4A05-AF20-46BB77480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3" r="598"/>
          <a:stretch/>
        </p:blipFill>
        <p:spPr bwMode="auto">
          <a:xfrm>
            <a:off x="5328935" y="110831"/>
            <a:ext cx="3819525" cy="198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CB6A69D-9427-4984-AE54-9308586A9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6466" y="110831"/>
            <a:ext cx="2540134" cy="2658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0933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40CE9E-D9E4-40D0-BE48-841A29DE3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Crocus</a:t>
            </a:r>
            <a:r>
              <a:rPr lang="pl-PL" dirty="0"/>
              <a:t> </a:t>
            </a:r>
            <a:r>
              <a:rPr lang="pl-PL" dirty="0" err="1"/>
              <a:t>scepusiensis</a:t>
            </a:r>
            <a:r>
              <a:rPr lang="pl-PL" dirty="0"/>
              <a:t> (Szafran spiski)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6F842575-08DD-447A-9C9B-294B4837B87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93527380"/>
              </p:ext>
            </p:extLst>
          </p:nvPr>
        </p:nvGraphicFramePr>
        <p:xfrm>
          <a:off x="2229679" y="5892812"/>
          <a:ext cx="5181600" cy="1570842"/>
        </p:xfrm>
        <a:graphic>
          <a:graphicData uri="http://schemas.openxmlformats.org/drawingml/2006/table">
            <a:tbl>
              <a:tblPr/>
              <a:tblGrid>
                <a:gridCol w="5181600">
                  <a:extLst>
                    <a:ext uri="{9D8B030D-6E8A-4147-A177-3AD203B41FA5}">
                      <a16:colId xmlns:a16="http://schemas.microsoft.com/office/drawing/2014/main" val="543233125"/>
                    </a:ext>
                  </a:extLst>
                </a:gridCol>
              </a:tblGrid>
              <a:tr h="872690">
                <a:tc>
                  <a:txBody>
                    <a:bodyPr/>
                    <a:lstStyle/>
                    <a:p>
                      <a:pPr algn="ctr"/>
                      <a:br>
                        <a:rPr lang="pl-PL" sz="1700"/>
                      </a:br>
                      <a:br>
                        <a:rPr lang="pl-PL" sz="1700"/>
                      </a:br>
                      <a:endParaRPr lang="pl-PL" sz="1700"/>
                    </a:p>
                  </a:txBody>
                  <a:tcPr marL="87269" marR="87269" marT="43635" marB="436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640716"/>
                  </a:ext>
                </a:extLst>
              </a:tr>
              <a:tr h="349076">
                <a:tc>
                  <a:txBody>
                    <a:bodyPr/>
                    <a:lstStyle/>
                    <a:p>
                      <a:endParaRPr lang="pl-PL" sz="1700"/>
                    </a:p>
                  </a:txBody>
                  <a:tcPr marL="87269" marR="87269" marT="43635" marB="436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593772"/>
                  </a:ext>
                </a:extLst>
              </a:tr>
              <a:tr h="349076">
                <a:tc>
                  <a:txBody>
                    <a:bodyPr/>
                    <a:lstStyle/>
                    <a:p>
                      <a:pPr algn="ctr"/>
                      <a:endParaRPr lang="pl-PL" sz="1700" dirty="0"/>
                    </a:p>
                  </a:txBody>
                  <a:tcPr marL="87269" marR="87269" marT="43635" marB="436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427934"/>
                  </a:ext>
                </a:extLst>
              </a:tr>
            </a:tbl>
          </a:graphicData>
        </a:graphic>
      </p:graphicFrame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92B7889-2B3E-43F8-BD36-60DF34E217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Latin</a:t>
            </a:r>
            <a:r>
              <a:rPr lang="pl-PL" dirty="0"/>
              <a:t> </a:t>
            </a:r>
            <a:r>
              <a:rPr lang="pl-PL" dirty="0" err="1"/>
              <a:t>name</a:t>
            </a:r>
            <a:r>
              <a:rPr lang="pl-PL" dirty="0"/>
              <a:t>: </a:t>
            </a:r>
            <a:r>
              <a:rPr lang="pl-PL" i="1" dirty="0" err="1"/>
              <a:t>Crocus</a:t>
            </a:r>
            <a:r>
              <a:rPr lang="pl-PL" i="1" dirty="0"/>
              <a:t> </a:t>
            </a:r>
            <a:r>
              <a:rPr lang="pl-PL" i="1" dirty="0" err="1"/>
              <a:t>scepusiensis</a:t>
            </a:r>
            <a:br>
              <a:rPr lang="pl-PL" dirty="0"/>
            </a:br>
            <a:r>
              <a:rPr lang="pl-PL" dirty="0"/>
              <a:t>Family:  </a:t>
            </a:r>
            <a:r>
              <a:rPr lang="pl-PL" dirty="0" err="1"/>
              <a:t>Iris</a:t>
            </a:r>
            <a:r>
              <a:rPr lang="pl-PL" dirty="0"/>
              <a:t> family</a:t>
            </a:r>
            <a:br>
              <a:rPr lang="pl-PL" dirty="0"/>
            </a:br>
            <a:r>
              <a:rPr lang="pl-PL" dirty="0" err="1"/>
              <a:t>Flowering</a:t>
            </a:r>
            <a:r>
              <a:rPr lang="pl-PL" dirty="0"/>
              <a:t> period: from March to </a:t>
            </a:r>
            <a:r>
              <a:rPr lang="pl-PL" dirty="0" err="1"/>
              <a:t>April</a:t>
            </a:r>
            <a:br>
              <a:rPr lang="pl-PL" dirty="0"/>
            </a:br>
            <a:r>
              <a:rPr lang="pl-PL" dirty="0"/>
              <a:t>Habitat in Poland: </a:t>
            </a:r>
            <a:r>
              <a:rPr lang="pl-PL" dirty="0" err="1"/>
              <a:t>meadows</a:t>
            </a:r>
            <a:r>
              <a:rPr lang="pl-PL" dirty="0"/>
              <a:t> and </a:t>
            </a:r>
            <a:r>
              <a:rPr lang="pl-PL" dirty="0" err="1"/>
              <a:t>glades</a:t>
            </a:r>
            <a:br>
              <a:rPr lang="pl-PL" dirty="0"/>
            </a:br>
            <a:endParaRPr lang="pl-PL" dirty="0"/>
          </a:p>
        </p:txBody>
      </p:sp>
      <p:pic>
        <p:nvPicPr>
          <p:cNvPr id="8193" name="Picture 1" descr="szafran spiski (krokus)">
            <a:extLst>
              <a:ext uri="{FF2B5EF4-FFF2-40B4-BE49-F238E27FC236}">
                <a16:creationId xmlns:a16="http://schemas.microsoft.com/office/drawing/2014/main" id="{E8141FE9-F0BA-4D65-84DA-6399B5468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938406"/>
            <a:ext cx="3985593" cy="29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208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4493F4-EB02-4075-9F86-B398846F3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Common</a:t>
            </a:r>
            <a:r>
              <a:rPr lang="pl-PL" dirty="0"/>
              <a:t> </a:t>
            </a:r>
            <a:r>
              <a:rPr lang="pl-PL" dirty="0" err="1"/>
              <a:t>poppy</a:t>
            </a:r>
            <a:r>
              <a:rPr lang="pl-PL" dirty="0"/>
              <a:t> (Mak polny)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9EB6F8B3-93BE-428E-9DE6-019D4722BB1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17343350"/>
              </p:ext>
            </p:extLst>
          </p:nvPr>
        </p:nvGraphicFramePr>
        <p:xfrm>
          <a:off x="2030896" y="5733786"/>
          <a:ext cx="5181600" cy="1570842"/>
        </p:xfrm>
        <a:graphic>
          <a:graphicData uri="http://schemas.openxmlformats.org/drawingml/2006/table">
            <a:tbl>
              <a:tblPr/>
              <a:tblGrid>
                <a:gridCol w="5181600">
                  <a:extLst>
                    <a:ext uri="{9D8B030D-6E8A-4147-A177-3AD203B41FA5}">
                      <a16:colId xmlns:a16="http://schemas.microsoft.com/office/drawing/2014/main" val="3479415063"/>
                    </a:ext>
                  </a:extLst>
                </a:gridCol>
              </a:tblGrid>
              <a:tr h="872690">
                <a:tc>
                  <a:txBody>
                    <a:bodyPr/>
                    <a:lstStyle/>
                    <a:p>
                      <a:pPr algn="ctr"/>
                      <a:br>
                        <a:rPr lang="pl-PL" sz="1700"/>
                      </a:br>
                      <a:br>
                        <a:rPr lang="pl-PL" sz="1700"/>
                      </a:br>
                      <a:endParaRPr lang="pl-PL" sz="1700"/>
                    </a:p>
                  </a:txBody>
                  <a:tcPr marL="87269" marR="87269" marT="43635" marB="436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988369"/>
                  </a:ext>
                </a:extLst>
              </a:tr>
              <a:tr h="349076">
                <a:tc>
                  <a:txBody>
                    <a:bodyPr/>
                    <a:lstStyle/>
                    <a:p>
                      <a:endParaRPr lang="pl-PL" sz="1700"/>
                    </a:p>
                  </a:txBody>
                  <a:tcPr marL="87269" marR="87269" marT="43635" marB="436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354167"/>
                  </a:ext>
                </a:extLst>
              </a:tr>
              <a:tr h="349076">
                <a:tc>
                  <a:txBody>
                    <a:bodyPr/>
                    <a:lstStyle/>
                    <a:p>
                      <a:pPr algn="ctr"/>
                      <a:endParaRPr lang="pl-PL" sz="1700" dirty="0"/>
                    </a:p>
                  </a:txBody>
                  <a:tcPr marL="87269" marR="87269" marT="43635" marB="436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527081"/>
                  </a:ext>
                </a:extLst>
              </a:tr>
            </a:tbl>
          </a:graphicData>
        </a:graphic>
      </p:graphicFrame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716911E-0952-47D8-B305-02DD74176D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Latin</a:t>
            </a:r>
            <a:r>
              <a:rPr lang="pl-PL" dirty="0"/>
              <a:t> </a:t>
            </a:r>
            <a:r>
              <a:rPr lang="pl-PL" dirty="0" err="1"/>
              <a:t>name</a:t>
            </a:r>
            <a:r>
              <a:rPr lang="pl-PL" dirty="0"/>
              <a:t>: </a:t>
            </a:r>
            <a:r>
              <a:rPr lang="pl-PL" i="1" dirty="0" err="1"/>
              <a:t>Papaver</a:t>
            </a:r>
            <a:r>
              <a:rPr lang="pl-PL" i="1" dirty="0"/>
              <a:t> </a:t>
            </a:r>
            <a:r>
              <a:rPr lang="pl-PL" i="1" dirty="0" err="1"/>
              <a:t>rhoeas</a:t>
            </a:r>
            <a:br>
              <a:rPr lang="pl-PL" dirty="0"/>
            </a:br>
            <a:r>
              <a:rPr lang="pl-PL" dirty="0"/>
              <a:t>Family: </a:t>
            </a:r>
            <a:r>
              <a:rPr lang="pl-PL" dirty="0" err="1"/>
              <a:t>Poppies</a:t>
            </a:r>
            <a:br>
              <a:rPr lang="pl-PL" dirty="0"/>
            </a:br>
            <a:r>
              <a:rPr lang="pl-PL" dirty="0" err="1"/>
              <a:t>Flowering</a:t>
            </a:r>
            <a:r>
              <a:rPr lang="pl-PL" dirty="0"/>
              <a:t> period: from May to August</a:t>
            </a:r>
            <a:br>
              <a:rPr lang="pl-PL" dirty="0"/>
            </a:br>
            <a:r>
              <a:rPr lang="pl-PL" dirty="0"/>
              <a:t>Habitat in Poland: </a:t>
            </a:r>
            <a:r>
              <a:rPr lang="pl-PL" dirty="0" err="1"/>
              <a:t>common</a:t>
            </a:r>
            <a:r>
              <a:rPr lang="pl-PL" dirty="0"/>
              <a:t> in the </a:t>
            </a:r>
            <a:r>
              <a:rPr lang="pl-PL" dirty="0" err="1"/>
              <a:t>lowlands</a:t>
            </a:r>
            <a:r>
              <a:rPr lang="pl-PL" dirty="0"/>
              <a:t>, </a:t>
            </a:r>
            <a:r>
              <a:rPr lang="pl-PL" dirty="0" err="1"/>
              <a:t>arable</a:t>
            </a:r>
            <a:r>
              <a:rPr lang="pl-PL" dirty="0"/>
              <a:t> </a:t>
            </a:r>
            <a:r>
              <a:rPr lang="pl-PL" dirty="0" err="1"/>
              <a:t>fields</a:t>
            </a:r>
            <a:r>
              <a:rPr lang="pl-PL" dirty="0"/>
              <a:t>, </a:t>
            </a:r>
            <a:r>
              <a:rPr lang="pl-PL" dirty="0" err="1"/>
              <a:t>wasteland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pic>
        <p:nvPicPr>
          <p:cNvPr id="9217" name="Picture 1" descr="mak polny">
            <a:extLst>
              <a:ext uri="{FF2B5EF4-FFF2-40B4-BE49-F238E27FC236}">
                <a16:creationId xmlns:a16="http://schemas.microsoft.com/office/drawing/2014/main" id="{4F7DC872-0FE4-4DC6-BC62-ED3F1513D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64" y="2160589"/>
            <a:ext cx="3829232" cy="287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002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1A5442-E9FF-43A7-B193-768F4959E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Maiden</a:t>
            </a:r>
            <a:r>
              <a:rPr lang="pl-PL" dirty="0"/>
              <a:t> </a:t>
            </a:r>
            <a:r>
              <a:rPr lang="pl-PL" dirty="0" err="1"/>
              <a:t>pink</a:t>
            </a:r>
            <a:r>
              <a:rPr lang="pl-PL" dirty="0"/>
              <a:t> (Goździk kropkowany)</a:t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2A253217-0CD4-4ED2-98CB-067610724AC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91448507"/>
              </p:ext>
            </p:extLst>
          </p:nvPr>
        </p:nvGraphicFramePr>
        <p:xfrm>
          <a:off x="2083904" y="5627769"/>
          <a:ext cx="5181600" cy="1570842"/>
        </p:xfrm>
        <a:graphic>
          <a:graphicData uri="http://schemas.openxmlformats.org/drawingml/2006/table">
            <a:tbl>
              <a:tblPr/>
              <a:tblGrid>
                <a:gridCol w="5181600">
                  <a:extLst>
                    <a:ext uri="{9D8B030D-6E8A-4147-A177-3AD203B41FA5}">
                      <a16:colId xmlns:a16="http://schemas.microsoft.com/office/drawing/2014/main" val="58399735"/>
                    </a:ext>
                  </a:extLst>
                </a:gridCol>
              </a:tblGrid>
              <a:tr h="872690">
                <a:tc>
                  <a:txBody>
                    <a:bodyPr/>
                    <a:lstStyle/>
                    <a:p>
                      <a:pPr algn="ctr"/>
                      <a:br>
                        <a:rPr lang="pl-PL" sz="1700"/>
                      </a:br>
                      <a:br>
                        <a:rPr lang="pl-PL" sz="1700"/>
                      </a:br>
                      <a:endParaRPr lang="pl-PL" sz="1700"/>
                    </a:p>
                  </a:txBody>
                  <a:tcPr marL="87269" marR="87269" marT="43635" marB="436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717704"/>
                  </a:ext>
                </a:extLst>
              </a:tr>
              <a:tr h="349076">
                <a:tc>
                  <a:txBody>
                    <a:bodyPr/>
                    <a:lstStyle/>
                    <a:p>
                      <a:endParaRPr lang="pl-PL" sz="1700"/>
                    </a:p>
                  </a:txBody>
                  <a:tcPr marL="87269" marR="87269" marT="43635" marB="436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0699742"/>
                  </a:ext>
                </a:extLst>
              </a:tr>
              <a:tr h="349076">
                <a:tc>
                  <a:txBody>
                    <a:bodyPr/>
                    <a:lstStyle/>
                    <a:p>
                      <a:pPr algn="ctr"/>
                      <a:endParaRPr lang="pl-PL" sz="1700" dirty="0"/>
                    </a:p>
                  </a:txBody>
                  <a:tcPr marL="87269" marR="87269" marT="43635" marB="436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558834"/>
                  </a:ext>
                </a:extLst>
              </a:tr>
            </a:tbl>
          </a:graphicData>
        </a:graphic>
      </p:graphicFrame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1658763-E635-446D-9F01-08848F85ED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Latin</a:t>
            </a:r>
            <a:r>
              <a:rPr lang="pl-PL" dirty="0"/>
              <a:t> </a:t>
            </a:r>
            <a:r>
              <a:rPr lang="pl-PL" dirty="0" err="1"/>
              <a:t>name</a:t>
            </a:r>
            <a:r>
              <a:rPr lang="pl-PL" dirty="0"/>
              <a:t>: </a:t>
            </a:r>
            <a:r>
              <a:rPr lang="pl-PL" i="1" dirty="0" err="1"/>
              <a:t>Dianthus</a:t>
            </a:r>
            <a:r>
              <a:rPr lang="pl-PL" i="1" dirty="0"/>
              <a:t> </a:t>
            </a:r>
            <a:r>
              <a:rPr lang="pl-PL" i="1" dirty="0" err="1"/>
              <a:t>deltoides</a:t>
            </a:r>
            <a:br>
              <a:rPr lang="pl-PL" dirty="0"/>
            </a:br>
            <a:r>
              <a:rPr lang="pl-PL" dirty="0"/>
              <a:t>Family:  </a:t>
            </a:r>
            <a:r>
              <a:rPr lang="pl-PL" dirty="0" err="1"/>
              <a:t>Pinks</a:t>
            </a:r>
            <a:br>
              <a:rPr lang="pl-PL" dirty="0"/>
            </a:br>
            <a:r>
              <a:rPr lang="pl-PL" dirty="0" err="1"/>
              <a:t>Flowering</a:t>
            </a:r>
            <a:r>
              <a:rPr lang="pl-PL" dirty="0"/>
              <a:t> period: from </a:t>
            </a:r>
            <a:r>
              <a:rPr lang="pl-PL" dirty="0" err="1"/>
              <a:t>June</a:t>
            </a:r>
            <a:r>
              <a:rPr lang="pl-PL" dirty="0"/>
              <a:t> to </a:t>
            </a:r>
            <a:r>
              <a:rPr lang="pl-PL" dirty="0" err="1"/>
              <a:t>October</a:t>
            </a:r>
            <a:br>
              <a:rPr lang="pl-PL" dirty="0"/>
            </a:br>
            <a:r>
              <a:rPr lang="pl-PL" dirty="0"/>
              <a:t>Habitat in Poland: </a:t>
            </a:r>
            <a:br>
              <a:rPr lang="pl-PL" dirty="0"/>
            </a:br>
            <a:r>
              <a:rPr lang="pl-PL" dirty="0" err="1"/>
              <a:t>common</a:t>
            </a:r>
            <a:r>
              <a:rPr lang="pl-PL" dirty="0"/>
              <a:t> in the </a:t>
            </a:r>
            <a:r>
              <a:rPr lang="pl-PL" dirty="0" err="1"/>
              <a:t>lowlands</a:t>
            </a:r>
            <a:r>
              <a:rPr lang="pl-PL" dirty="0"/>
              <a:t>, </a:t>
            </a:r>
            <a:r>
              <a:rPr lang="pl-PL" dirty="0" err="1"/>
              <a:t>dry</a:t>
            </a:r>
            <a:r>
              <a:rPr lang="pl-PL" dirty="0"/>
              <a:t> </a:t>
            </a:r>
            <a:r>
              <a:rPr lang="pl-PL" dirty="0" err="1"/>
              <a:t>meadows</a:t>
            </a:r>
            <a:r>
              <a:rPr lang="pl-PL" dirty="0"/>
              <a:t>, </a:t>
            </a:r>
            <a:r>
              <a:rPr lang="pl-PL" dirty="0" err="1"/>
              <a:t>wasteland</a:t>
            </a:r>
            <a:endParaRPr lang="pl-PL" dirty="0"/>
          </a:p>
        </p:txBody>
      </p:sp>
      <p:pic>
        <p:nvPicPr>
          <p:cNvPr id="10241" name="Picture 1" descr="goździk kropkowany">
            <a:extLst>
              <a:ext uri="{FF2B5EF4-FFF2-40B4-BE49-F238E27FC236}">
                <a16:creationId xmlns:a16="http://schemas.microsoft.com/office/drawing/2014/main" id="{5D59CF47-C5E3-445E-9F42-B09C07DD4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8" y="1930400"/>
            <a:ext cx="3996268" cy="299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401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14F381-B496-46DD-AB02-FC8998CD2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Wild </a:t>
            </a:r>
            <a:r>
              <a:rPr lang="pl-PL" dirty="0" err="1"/>
              <a:t>strawberry</a:t>
            </a:r>
            <a:r>
              <a:rPr lang="pl-PL" dirty="0"/>
              <a:t> (Poziomka pospolita)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A39BF637-3956-44F7-BF2C-E24F2DBDF77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11374054"/>
              </p:ext>
            </p:extLst>
          </p:nvPr>
        </p:nvGraphicFramePr>
        <p:xfrm>
          <a:off x="2097157" y="5641021"/>
          <a:ext cx="5181600" cy="1570842"/>
        </p:xfrm>
        <a:graphic>
          <a:graphicData uri="http://schemas.openxmlformats.org/drawingml/2006/table">
            <a:tbl>
              <a:tblPr/>
              <a:tblGrid>
                <a:gridCol w="5181600">
                  <a:extLst>
                    <a:ext uri="{9D8B030D-6E8A-4147-A177-3AD203B41FA5}">
                      <a16:colId xmlns:a16="http://schemas.microsoft.com/office/drawing/2014/main" val="43458394"/>
                    </a:ext>
                  </a:extLst>
                </a:gridCol>
              </a:tblGrid>
              <a:tr h="872690">
                <a:tc>
                  <a:txBody>
                    <a:bodyPr/>
                    <a:lstStyle/>
                    <a:p>
                      <a:pPr algn="ctr"/>
                      <a:br>
                        <a:rPr lang="pl-PL" sz="1700"/>
                      </a:br>
                      <a:br>
                        <a:rPr lang="pl-PL" sz="1700"/>
                      </a:br>
                      <a:endParaRPr lang="pl-PL" sz="1700"/>
                    </a:p>
                  </a:txBody>
                  <a:tcPr marL="87269" marR="87269" marT="43635" marB="436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6915939"/>
                  </a:ext>
                </a:extLst>
              </a:tr>
              <a:tr h="349076">
                <a:tc>
                  <a:txBody>
                    <a:bodyPr/>
                    <a:lstStyle/>
                    <a:p>
                      <a:endParaRPr lang="pl-PL" sz="1700"/>
                    </a:p>
                  </a:txBody>
                  <a:tcPr marL="87269" marR="87269" marT="43635" marB="436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633709"/>
                  </a:ext>
                </a:extLst>
              </a:tr>
              <a:tr h="349076">
                <a:tc>
                  <a:txBody>
                    <a:bodyPr/>
                    <a:lstStyle/>
                    <a:p>
                      <a:pPr algn="ctr"/>
                      <a:endParaRPr lang="pl-PL" sz="1700" dirty="0"/>
                    </a:p>
                  </a:txBody>
                  <a:tcPr marL="87269" marR="87269" marT="43635" marB="436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108656"/>
                  </a:ext>
                </a:extLst>
              </a:tr>
            </a:tbl>
          </a:graphicData>
        </a:graphic>
      </p:graphicFrame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DA6CEF5-14B2-4AF5-80C4-53C1ACA313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Latin</a:t>
            </a:r>
            <a:r>
              <a:rPr lang="pl-PL" dirty="0"/>
              <a:t> </a:t>
            </a:r>
            <a:r>
              <a:rPr lang="pl-PL" dirty="0" err="1"/>
              <a:t>name</a:t>
            </a:r>
            <a:r>
              <a:rPr lang="pl-PL" dirty="0"/>
              <a:t>: </a:t>
            </a:r>
            <a:r>
              <a:rPr lang="pl-PL" i="1" dirty="0" err="1"/>
              <a:t>Fragaria</a:t>
            </a:r>
            <a:r>
              <a:rPr lang="pl-PL" i="1" dirty="0"/>
              <a:t> </a:t>
            </a:r>
            <a:r>
              <a:rPr lang="pl-PL" i="1" dirty="0" err="1"/>
              <a:t>vesca</a:t>
            </a:r>
            <a:br>
              <a:rPr lang="pl-PL" dirty="0"/>
            </a:br>
            <a:r>
              <a:rPr lang="pl-PL" dirty="0"/>
              <a:t>Family: </a:t>
            </a:r>
            <a:r>
              <a:rPr lang="pl-PL" dirty="0" err="1"/>
              <a:t>Rose</a:t>
            </a:r>
            <a:r>
              <a:rPr lang="pl-PL" dirty="0"/>
              <a:t> family</a:t>
            </a:r>
            <a:br>
              <a:rPr lang="pl-PL" dirty="0"/>
            </a:br>
            <a:r>
              <a:rPr lang="pl-PL" dirty="0" err="1"/>
              <a:t>Flowering</a:t>
            </a:r>
            <a:r>
              <a:rPr lang="pl-PL" dirty="0"/>
              <a:t> period: from May to </a:t>
            </a:r>
            <a:r>
              <a:rPr lang="pl-PL" dirty="0" err="1"/>
              <a:t>July</a:t>
            </a:r>
            <a:br>
              <a:rPr lang="pl-PL" dirty="0"/>
            </a:br>
            <a:r>
              <a:rPr lang="pl-PL" dirty="0"/>
              <a:t>Habitat in Poland: </a:t>
            </a:r>
            <a:r>
              <a:rPr lang="pl-PL" dirty="0" err="1"/>
              <a:t>common</a:t>
            </a:r>
            <a:r>
              <a:rPr lang="pl-PL" dirty="0"/>
              <a:t> in the </a:t>
            </a:r>
            <a:r>
              <a:rPr lang="pl-PL" dirty="0" err="1"/>
              <a:t>whole</a:t>
            </a:r>
            <a:r>
              <a:rPr lang="pl-PL" dirty="0"/>
              <a:t> country in </a:t>
            </a:r>
            <a:r>
              <a:rPr lang="pl-PL" dirty="0" err="1"/>
              <a:t>forests</a:t>
            </a:r>
            <a:r>
              <a:rPr lang="pl-PL" dirty="0"/>
              <a:t>, </a:t>
            </a:r>
            <a:r>
              <a:rPr lang="pl-PL" dirty="0" err="1"/>
              <a:t>glades</a:t>
            </a:r>
            <a:r>
              <a:rPr lang="pl-PL" dirty="0"/>
              <a:t>, </a:t>
            </a:r>
            <a:r>
              <a:rPr lang="pl-PL" dirty="0" err="1"/>
              <a:t>roadsides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pic>
        <p:nvPicPr>
          <p:cNvPr id="11265" name="Picture 1" descr="poziomka pospolita">
            <a:extLst>
              <a:ext uri="{FF2B5EF4-FFF2-40B4-BE49-F238E27FC236}">
                <a16:creationId xmlns:a16="http://schemas.microsoft.com/office/drawing/2014/main" id="{34FCE9EC-FEA1-4DE3-8588-534A21806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94" y="1930401"/>
            <a:ext cx="4012464" cy="300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939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846E10-BD80-4687-AFBA-8DEC82CD0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European</a:t>
            </a:r>
            <a:r>
              <a:rPr lang="pl-PL" dirty="0"/>
              <a:t> field </a:t>
            </a:r>
            <a:r>
              <a:rPr lang="pl-PL" dirty="0" err="1"/>
              <a:t>pansy</a:t>
            </a:r>
            <a:r>
              <a:rPr lang="pl-PL" dirty="0"/>
              <a:t> (Fiołek polny)</a:t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1FB7F63A-8348-4843-B938-6CC34A7A91E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72777826"/>
              </p:ext>
            </p:extLst>
          </p:nvPr>
        </p:nvGraphicFramePr>
        <p:xfrm>
          <a:off x="2070652" y="5932569"/>
          <a:ext cx="5181600" cy="1570842"/>
        </p:xfrm>
        <a:graphic>
          <a:graphicData uri="http://schemas.openxmlformats.org/drawingml/2006/table">
            <a:tbl>
              <a:tblPr/>
              <a:tblGrid>
                <a:gridCol w="5181600">
                  <a:extLst>
                    <a:ext uri="{9D8B030D-6E8A-4147-A177-3AD203B41FA5}">
                      <a16:colId xmlns:a16="http://schemas.microsoft.com/office/drawing/2014/main" val="1658471871"/>
                    </a:ext>
                  </a:extLst>
                </a:gridCol>
              </a:tblGrid>
              <a:tr h="872690">
                <a:tc>
                  <a:txBody>
                    <a:bodyPr/>
                    <a:lstStyle/>
                    <a:p>
                      <a:pPr algn="ctr"/>
                      <a:br>
                        <a:rPr lang="pl-PL" sz="1700"/>
                      </a:br>
                      <a:br>
                        <a:rPr lang="pl-PL" sz="1700"/>
                      </a:br>
                      <a:endParaRPr lang="pl-PL" sz="1700"/>
                    </a:p>
                  </a:txBody>
                  <a:tcPr marL="87269" marR="87269" marT="43635" marB="436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917763"/>
                  </a:ext>
                </a:extLst>
              </a:tr>
              <a:tr h="349076">
                <a:tc>
                  <a:txBody>
                    <a:bodyPr/>
                    <a:lstStyle/>
                    <a:p>
                      <a:endParaRPr lang="pl-PL" sz="1700"/>
                    </a:p>
                  </a:txBody>
                  <a:tcPr marL="87269" marR="87269" marT="43635" marB="436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571786"/>
                  </a:ext>
                </a:extLst>
              </a:tr>
              <a:tr h="349076">
                <a:tc>
                  <a:txBody>
                    <a:bodyPr/>
                    <a:lstStyle/>
                    <a:p>
                      <a:pPr algn="ctr"/>
                      <a:endParaRPr lang="pl-PL" sz="1700" dirty="0"/>
                    </a:p>
                  </a:txBody>
                  <a:tcPr marL="87269" marR="87269" marT="43635" marB="436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839641"/>
                  </a:ext>
                </a:extLst>
              </a:tr>
            </a:tbl>
          </a:graphicData>
        </a:graphic>
      </p:graphicFrame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4E82D86-010C-4BA4-AEB3-F05CE527D2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Latin</a:t>
            </a:r>
            <a:r>
              <a:rPr lang="pl-PL" dirty="0"/>
              <a:t> </a:t>
            </a:r>
            <a:r>
              <a:rPr lang="pl-PL" dirty="0" err="1"/>
              <a:t>name</a:t>
            </a:r>
            <a:r>
              <a:rPr lang="pl-PL" dirty="0"/>
              <a:t>: </a:t>
            </a:r>
            <a:r>
              <a:rPr lang="pl-PL" i="1" dirty="0"/>
              <a:t>Viola </a:t>
            </a:r>
            <a:r>
              <a:rPr lang="pl-PL" i="1" dirty="0" err="1"/>
              <a:t>arvensis</a:t>
            </a:r>
            <a:br>
              <a:rPr lang="pl-PL" dirty="0"/>
            </a:br>
            <a:r>
              <a:rPr lang="pl-PL" dirty="0"/>
              <a:t>Family:  </a:t>
            </a:r>
            <a:r>
              <a:rPr lang="pl-PL" dirty="0" err="1"/>
              <a:t>Violaceae</a:t>
            </a:r>
            <a:br>
              <a:rPr lang="pl-PL" dirty="0"/>
            </a:br>
            <a:r>
              <a:rPr lang="pl-PL" dirty="0" err="1"/>
              <a:t>Flowering</a:t>
            </a:r>
            <a:r>
              <a:rPr lang="pl-PL" dirty="0"/>
              <a:t> period: from </a:t>
            </a:r>
            <a:r>
              <a:rPr lang="pl-PL" dirty="0" err="1"/>
              <a:t>April</a:t>
            </a:r>
            <a:r>
              <a:rPr lang="pl-PL" dirty="0"/>
              <a:t> to </a:t>
            </a:r>
            <a:r>
              <a:rPr lang="pl-PL" dirty="0" err="1"/>
              <a:t>October</a:t>
            </a:r>
            <a:br>
              <a:rPr lang="pl-PL" dirty="0"/>
            </a:br>
            <a:r>
              <a:rPr lang="pl-PL" dirty="0"/>
              <a:t>Habitat in Poland: </a:t>
            </a:r>
            <a:r>
              <a:rPr lang="pl-PL" dirty="0" err="1"/>
              <a:t>roadsides</a:t>
            </a:r>
            <a:r>
              <a:rPr lang="pl-PL" dirty="0"/>
              <a:t>, </a:t>
            </a:r>
            <a:r>
              <a:rPr lang="pl-PL" dirty="0" err="1"/>
              <a:t>fallow</a:t>
            </a:r>
            <a:r>
              <a:rPr lang="pl-PL" dirty="0"/>
              <a:t>, </a:t>
            </a:r>
            <a:r>
              <a:rPr lang="pl-PL" dirty="0" err="1"/>
              <a:t>farmland</a:t>
            </a:r>
            <a:br>
              <a:rPr lang="pl-PL" dirty="0"/>
            </a:br>
            <a:endParaRPr lang="pl-PL" dirty="0"/>
          </a:p>
        </p:txBody>
      </p:sp>
      <p:pic>
        <p:nvPicPr>
          <p:cNvPr id="12289" name="Picture 1" descr="fiołek polny">
            <a:extLst>
              <a:ext uri="{FF2B5EF4-FFF2-40B4-BE49-F238E27FC236}">
                <a16:creationId xmlns:a16="http://schemas.microsoft.com/office/drawing/2014/main" id="{9C7153E4-54E0-4607-A732-BD33F1F8E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95" y="1930400"/>
            <a:ext cx="4094276" cy="307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533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DFF8DC-5C08-4576-9142-BAE2B7837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Edelweiss</a:t>
            </a:r>
            <a:r>
              <a:rPr lang="pl-PL" dirty="0"/>
              <a:t> (Szarotka alpejska)</a:t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B448982C-B8AC-40CD-B4B2-27C9A697D13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92590818"/>
              </p:ext>
            </p:extLst>
          </p:nvPr>
        </p:nvGraphicFramePr>
        <p:xfrm>
          <a:off x="2083905" y="5177194"/>
          <a:ext cx="5181600" cy="1570842"/>
        </p:xfrm>
        <a:graphic>
          <a:graphicData uri="http://schemas.openxmlformats.org/drawingml/2006/table">
            <a:tbl>
              <a:tblPr/>
              <a:tblGrid>
                <a:gridCol w="5181600">
                  <a:extLst>
                    <a:ext uri="{9D8B030D-6E8A-4147-A177-3AD203B41FA5}">
                      <a16:colId xmlns:a16="http://schemas.microsoft.com/office/drawing/2014/main" val="1002836995"/>
                    </a:ext>
                  </a:extLst>
                </a:gridCol>
              </a:tblGrid>
              <a:tr h="872690">
                <a:tc>
                  <a:txBody>
                    <a:bodyPr/>
                    <a:lstStyle/>
                    <a:p>
                      <a:pPr algn="ctr"/>
                      <a:br>
                        <a:rPr lang="pl-PL" sz="1700"/>
                      </a:br>
                      <a:br>
                        <a:rPr lang="pl-PL" sz="1700"/>
                      </a:br>
                      <a:endParaRPr lang="pl-PL" sz="1700"/>
                    </a:p>
                  </a:txBody>
                  <a:tcPr marL="87269" marR="87269" marT="43635" marB="436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425926"/>
                  </a:ext>
                </a:extLst>
              </a:tr>
              <a:tr h="349076">
                <a:tc>
                  <a:txBody>
                    <a:bodyPr/>
                    <a:lstStyle/>
                    <a:p>
                      <a:endParaRPr lang="pl-PL" sz="1700"/>
                    </a:p>
                  </a:txBody>
                  <a:tcPr marL="87269" marR="87269" marT="43635" marB="436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446162"/>
                  </a:ext>
                </a:extLst>
              </a:tr>
              <a:tr h="349076">
                <a:tc>
                  <a:txBody>
                    <a:bodyPr/>
                    <a:lstStyle/>
                    <a:p>
                      <a:pPr algn="ctr"/>
                      <a:endParaRPr lang="pl-PL" sz="1700" dirty="0"/>
                    </a:p>
                  </a:txBody>
                  <a:tcPr marL="87269" marR="87269" marT="43635" marB="436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643129"/>
                  </a:ext>
                </a:extLst>
              </a:tr>
            </a:tbl>
          </a:graphicData>
        </a:graphic>
      </p:graphicFrame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9FA7F63-5E11-4EFC-9525-D58644DABD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Latin</a:t>
            </a:r>
            <a:r>
              <a:rPr lang="pl-PL" dirty="0"/>
              <a:t> </a:t>
            </a:r>
            <a:r>
              <a:rPr lang="pl-PL" dirty="0" err="1"/>
              <a:t>name</a:t>
            </a:r>
            <a:r>
              <a:rPr lang="pl-PL" dirty="0"/>
              <a:t>: </a:t>
            </a:r>
            <a:r>
              <a:rPr lang="pl-PL" i="1" dirty="0" err="1"/>
              <a:t>Leontopodium</a:t>
            </a:r>
            <a:r>
              <a:rPr lang="pl-PL" i="1" dirty="0"/>
              <a:t> </a:t>
            </a:r>
            <a:r>
              <a:rPr lang="pl-PL" i="1" dirty="0" err="1"/>
              <a:t>alpinum</a:t>
            </a:r>
            <a:br>
              <a:rPr lang="pl-PL" dirty="0"/>
            </a:br>
            <a:r>
              <a:rPr lang="pl-PL" dirty="0"/>
              <a:t>Family:  </a:t>
            </a:r>
            <a:r>
              <a:rPr lang="pl-PL" dirty="0" err="1"/>
              <a:t>Edelweiss</a:t>
            </a:r>
            <a:r>
              <a:rPr lang="pl-PL" dirty="0"/>
              <a:t>           </a:t>
            </a:r>
            <a:r>
              <a:rPr lang="pl-PL" dirty="0" err="1"/>
              <a:t>Flowering</a:t>
            </a:r>
            <a:r>
              <a:rPr lang="pl-PL" dirty="0"/>
              <a:t> period: from </a:t>
            </a:r>
            <a:r>
              <a:rPr lang="pl-PL" dirty="0" err="1"/>
              <a:t>June</a:t>
            </a:r>
            <a:r>
              <a:rPr lang="pl-PL" dirty="0"/>
              <a:t> to August</a:t>
            </a:r>
            <a:br>
              <a:rPr lang="pl-PL" dirty="0"/>
            </a:br>
            <a:r>
              <a:rPr lang="pl-PL" dirty="0"/>
              <a:t>Habitat in Poland: </a:t>
            </a:r>
            <a:r>
              <a:rPr lang="pl-PL" dirty="0" err="1"/>
              <a:t>grasslands</a:t>
            </a:r>
            <a:r>
              <a:rPr lang="pl-PL" dirty="0"/>
              <a:t>, </a:t>
            </a:r>
            <a:r>
              <a:rPr lang="pl-PL" dirty="0" err="1"/>
              <a:t>crevices</a:t>
            </a:r>
            <a:r>
              <a:rPr lang="pl-PL" dirty="0"/>
              <a:t>, Tatra MOUNTAINS</a:t>
            </a:r>
            <a:br>
              <a:rPr lang="pl-PL" dirty="0"/>
            </a:br>
            <a:endParaRPr lang="pl-PL" dirty="0"/>
          </a:p>
        </p:txBody>
      </p:sp>
      <p:pic>
        <p:nvPicPr>
          <p:cNvPr id="13313" name="Picture 1" descr="szarotka alpejska">
            <a:extLst>
              <a:ext uri="{FF2B5EF4-FFF2-40B4-BE49-F238E27FC236}">
                <a16:creationId xmlns:a16="http://schemas.microsoft.com/office/drawing/2014/main" id="{A211AA9B-1169-4619-BDC4-5F13A85F7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06" y="1930400"/>
            <a:ext cx="4184034" cy="298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743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A45C2C-DF9C-4F31-AA8C-97DDFE69E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630911"/>
            <a:ext cx="10364451" cy="1596177"/>
          </a:xfrm>
        </p:spPr>
        <p:txBody>
          <a:bodyPr/>
          <a:lstStyle/>
          <a:p>
            <a:r>
              <a:rPr lang="pl-PL" dirty="0" err="1"/>
              <a:t>Thank</a:t>
            </a:r>
            <a:r>
              <a:rPr lang="pl-PL" dirty="0"/>
              <a:t> YOU for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attention</a:t>
            </a:r>
            <a:r>
              <a:rPr lang="pl-PL" dirty="0"/>
              <a:t>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8575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7957187C-D863-4C0C-AE2B-C4CE82CE4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46828"/>
            <a:ext cx="8596668" cy="5433485"/>
          </a:xfrm>
        </p:spPr>
        <p:txBody>
          <a:bodyPr>
            <a:normAutofit/>
          </a:bodyPr>
          <a:lstStyle/>
          <a:p>
            <a:r>
              <a:rPr lang="en-US" sz="2800" dirty="0"/>
              <a:t>This year's World Environment Day theme is biodiversity</a:t>
            </a:r>
            <a:r>
              <a:rPr lang="pl-PL" sz="2800" dirty="0"/>
              <a:t>.</a:t>
            </a:r>
            <a:r>
              <a:rPr lang="en-US" sz="2800" dirty="0"/>
              <a:t> Biodiversity is the variety and variability of life on Earth. </a:t>
            </a:r>
            <a:endParaRPr lang="pl-PL" sz="2800" dirty="0"/>
          </a:p>
          <a:p>
            <a:r>
              <a:rPr lang="en-US" sz="2800" dirty="0"/>
              <a:t>Polish flora is rich and diverse. There are over 2,300 species of flowering plants throughout the country, not including arable crops and plants that appear temporarily. </a:t>
            </a:r>
            <a:endParaRPr lang="pl-PL" sz="2800" dirty="0"/>
          </a:p>
          <a:p>
            <a:r>
              <a:rPr lang="en-US" sz="2800" dirty="0"/>
              <a:t>The following plants seem modest, but </a:t>
            </a:r>
            <a:r>
              <a:rPr lang="pl-PL" sz="2800" dirty="0" err="1"/>
              <a:t>they</a:t>
            </a:r>
            <a:r>
              <a:rPr lang="en-US" sz="2800" dirty="0"/>
              <a:t> can catch the eye</a:t>
            </a:r>
            <a:r>
              <a:rPr lang="pl-PL" sz="2800"/>
              <a:t>: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985269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196814-6BE9-4F6B-8630-9607DB84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Broadleaf</a:t>
            </a:r>
            <a:r>
              <a:rPr lang="pl-PL" dirty="0"/>
              <a:t> </a:t>
            </a:r>
            <a:r>
              <a:rPr lang="pl-PL" dirty="0" err="1"/>
              <a:t>plantain</a:t>
            </a:r>
            <a:r>
              <a:rPr lang="pl-PL" dirty="0"/>
              <a:t> (Babka zwyczajna)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D3407CB2-B76D-4B00-8A6E-34C0967F3FE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79578077"/>
              </p:ext>
            </p:extLst>
          </p:nvPr>
        </p:nvGraphicFramePr>
        <p:xfrm>
          <a:off x="1241952" y="5777461"/>
          <a:ext cx="7431157" cy="2525844"/>
        </p:xfrm>
        <a:graphic>
          <a:graphicData uri="http://schemas.openxmlformats.org/drawingml/2006/table">
            <a:tbl>
              <a:tblPr/>
              <a:tblGrid>
                <a:gridCol w="7431157">
                  <a:extLst>
                    <a:ext uri="{9D8B030D-6E8A-4147-A177-3AD203B41FA5}">
                      <a16:colId xmlns:a16="http://schemas.microsoft.com/office/drawing/2014/main" val="2857104966"/>
                    </a:ext>
                  </a:extLst>
                </a:gridCol>
              </a:tblGrid>
              <a:tr h="1403246">
                <a:tc>
                  <a:txBody>
                    <a:bodyPr/>
                    <a:lstStyle/>
                    <a:p>
                      <a:pPr algn="ctr"/>
                      <a:br>
                        <a:rPr lang="pl-PL" sz="1700"/>
                      </a:br>
                      <a:br>
                        <a:rPr lang="pl-PL" sz="1700"/>
                      </a:br>
                      <a:endParaRPr lang="pl-PL" sz="1700"/>
                    </a:p>
                  </a:txBody>
                  <a:tcPr marL="87269" marR="87269" marT="43635" marB="436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958081"/>
                  </a:ext>
                </a:extLst>
              </a:tr>
              <a:tr h="561299">
                <a:tc>
                  <a:txBody>
                    <a:bodyPr/>
                    <a:lstStyle/>
                    <a:p>
                      <a:endParaRPr lang="pl-PL" sz="1700"/>
                    </a:p>
                  </a:txBody>
                  <a:tcPr marL="87269" marR="87269" marT="43635" marB="436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72450"/>
                  </a:ext>
                </a:extLst>
              </a:tr>
              <a:tr h="561299">
                <a:tc>
                  <a:txBody>
                    <a:bodyPr/>
                    <a:lstStyle/>
                    <a:p>
                      <a:pPr algn="ctr"/>
                      <a:endParaRPr lang="pl-PL" sz="1700" dirty="0"/>
                    </a:p>
                  </a:txBody>
                  <a:tcPr marL="87269" marR="87269" marT="43635" marB="436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811629"/>
                  </a:ext>
                </a:extLst>
              </a:tr>
            </a:tbl>
          </a:graphicData>
        </a:graphic>
      </p:graphicFrame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51018B5-2759-4B85-BE87-85921BC82D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err="1"/>
              <a:t>Latin</a:t>
            </a:r>
            <a:r>
              <a:rPr lang="pl-PL" dirty="0"/>
              <a:t> </a:t>
            </a:r>
            <a:r>
              <a:rPr lang="pl-PL" dirty="0" err="1"/>
              <a:t>name</a:t>
            </a:r>
            <a:r>
              <a:rPr lang="pl-PL" dirty="0"/>
              <a:t>: </a:t>
            </a:r>
            <a:r>
              <a:rPr lang="pl-PL" i="1" dirty="0" err="1"/>
              <a:t>Plantago</a:t>
            </a:r>
            <a:r>
              <a:rPr lang="pl-PL" i="1" dirty="0"/>
              <a:t> major</a:t>
            </a:r>
            <a:br>
              <a:rPr lang="pl-PL" dirty="0"/>
            </a:br>
            <a:r>
              <a:rPr lang="pl-PL" dirty="0"/>
              <a:t>Family:  </a:t>
            </a:r>
            <a:r>
              <a:rPr lang="pl-PL" dirty="0" err="1"/>
              <a:t>Plantains</a:t>
            </a:r>
            <a:r>
              <a:rPr lang="pl-PL" dirty="0"/>
              <a:t>                   </a:t>
            </a:r>
            <a:r>
              <a:rPr lang="pl-PL" dirty="0" err="1"/>
              <a:t>Flowering</a:t>
            </a:r>
            <a:r>
              <a:rPr lang="pl-PL" dirty="0"/>
              <a:t> period:  from </a:t>
            </a:r>
            <a:r>
              <a:rPr lang="pl-PL" dirty="0" err="1"/>
              <a:t>June</a:t>
            </a:r>
            <a:r>
              <a:rPr lang="pl-PL" dirty="0"/>
              <a:t> to </a:t>
            </a:r>
            <a:r>
              <a:rPr lang="pl-PL" dirty="0" err="1"/>
              <a:t>September</a:t>
            </a:r>
            <a:br>
              <a:rPr lang="pl-PL" dirty="0"/>
            </a:br>
            <a:r>
              <a:rPr lang="pl-PL" dirty="0"/>
              <a:t>Habitat in Poland: </a:t>
            </a:r>
            <a:r>
              <a:rPr lang="pl-PL" dirty="0" err="1"/>
              <a:t>common</a:t>
            </a:r>
            <a:r>
              <a:rPr lang="pl-PL" dirty="0"/>
              <a:t> in wet, </a:t>
            </a:r>
            <a:r>
              <a:rPr lang="pl-PL" dirty="0" err="1"/>
              <a:t>shady</a:t>
            </a:r>
            <a:r>
              <a:rPr lang="pl-PL" dirty="0"/>
              <a:t> </a:t>
            </a:r>
            <a:r>
              <a:rPr lang="pl-PL" dirty="0" err="1"/>
              <a:t>places</a:t>
            </a:r>
            <a:br>
              <a:rPr lang="pl-PL" dirty="0"/>
            </a:br>
            <a:endParaRPr lang="en-US" dirty="0"/>
          </a:p>
          <a:p>
            <a:r>
              <a:rPr lang="en-US" dirty="0"/>
              <a:t>Interesting fact: in folk medicine it was used externally as a remedy for faster wound healing</a:t>
            </a:r>
            <a:endParaRPr lang="pl-PL" dirty="0"/>
          </a:p>
        </p:txBody>
      </p:sp>
      <p:pic>
        <p:nvPicPr>
          <p:cNvPr id="1025" name="Picture 1" descr="babka zwyczajna">
            <a:extLst>
              <a:ext uri="{FF2B5EF4-FFF2-40B4-BE49-F238E27FC236}">
                <a16:creationId xmlns:a16="http://schemas.microsoft.com/office/drawing/2014/main" id="{F05BE19C-1472-4004-ACDA-D1DF35DED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87" y="1987827"/>
            <a:ext cx="4425984" cy="336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04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462A1E-B210-4247-A7C4-DE06429F1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Common</a:t>
            </a:r>
            <a:r>
              <a:rPr lang="pl-PL" b="1" dirty="0"/>
              <a:t> </a:t>
            </a:r>
            <a:r>
              <a:rPr lang="pl-PL" b="1" dirty="0" err="1"/>
              <a:t>sowthistle</a:t>
            </a:r>
            <a:r>
              <a:rPr lang="pl-PL" b="1" dirty="0"/>
              <a:t> (Mlecz zwyczajny)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C91B8ACC-F3EF-401E-B772-7CF7CBE3D55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56166112"/>
              </p:ext>
            </p:extLst>
          </p:nvPr>
        </p:nvGraphicFramePr>
        <p:xfrm>
          <a:off x="1412642" y="5803680"/>
          <a:ext cx="6767264" cy="2216565"/>
        </p:xfrm>
        <a:graphic>
          <a:graphicData uri="http://schemas.openxmlformats.org/drawingml/2006/table">
            <a:tbl>
              <a:tblPr/>
              <a:tblGrid>
                <a:gridCol w="6767264">
                  <a:extLst>
                    <a:ext uri="{9D8B030D-6E8A-4147-A177-3AD203B41FA5}">
                      <a16:colId xmlns:a16="http://schemas.microsoft.com/office/drawing/2014/main" val="3645594447"/>
                    </a:ext>
                  </a:extLst>
                </a:gridCol>
              </a:tblGrid>
              <a:tr h="1231425">
                <a:tc>
                  <a:txBody>
                    <a:bodyPr/>
                    <a:lstStyle/>
                    <a:p>
                      <a:pPr algn="ctr"/>
                      <a:br>
                        <a:rPr lang="pl-PL" sz="1700"/>
                      </a:br>
                      <a:br>
                        <a:rPr lang="pl-PL" sz="1700"/>
                      </a:br>
                      <a:endParaRPr lang="pl-PL" sz="1700"/>
                    </a:p>
                  </a:txBody>
                  <a:tcPr marL="87269" marR="87269" marT="43635" marB="436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749310"/>
                  </a:ext>
                </a:extLst>
              </a:tr>
              <a:tr h="492570">
                <a:tc>
                  <a:txBody>
                    <a:bodyPr/>
                    <a:lstStyle/>
                    <a:p>
                      <a:endParaRPr lang="pl-PL" sz="1700"/>
                    </a:p>
                  </a:txBody>
                  <a:tcPr marL="87269" marR="87269" marT="43635" marB="436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129406"/>
                  </a:ext>
                </a:extLst>
              </a:tr>
              <a:tr h="492570">
                <a:tc>
                  <a:txBody>
                    <a:bodyPr/>
                    <a:lstStyle/>
                    <a:p>
                      <a:pPr algn="ctr"/>
                      <a:endParaRPr lang="pl-PL" sz="1700" dirty="0"/>
                    </a:p>
                  </a:txBody>
                  <a:tcPr marL="87269" marR="87269" marT="43635" marB="436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7318922"/>
                  </a:ext>
                </a:extLst>
              </a:tr>
            </a:tbl>
          </a:graphicData>
        </a:graphic>
      </p:graphicFrame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5434C5E-7948-4DD6-9488-8A99426AC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504660"/>
            <a:ext cx="5181600" cy="3645003"/>
          </a:xfrm>
        </p:spPr>
        <p:txBody>
          <a:bodyPr/>
          <a:lstStyle/>
          <a:p>
            <a:r>
              <a:rPr lang="pl-PL" dirty="0" err="1"/>
              <a:t>Latin</a:t>
            </a:r>
            <a:r>
              <a:rPr lang="pl-PL" dirty="0"/>
              <a:t> </a:t>
            </a:r>
            <a:r>
              <a:rPr lang="pl-PL" dirty="0" err="1"/>
              <a:t>name</a:t>
            </a:r>
            <a:r>
              <a:rPr lang="pl-PL" dirty="0"/>
              <a:t>: </a:t>
            </a:r>
            <a:r>
              <a:rPr lang="pl-PL" i="1" dirty="0" err="1"/>
              <a:t>Sonchus</a:t>
            </a:r>
            <a:r>
              <a:rPr lang="pl-PL" i="1" dirty="0"/>
              <a:t> </a:t>
            </a:r>
            <a:r>
              <a:rPr lang="pl-PL" i="1" dirty="0" err="1"/>
              <a:t>oleraceus</a:t>
            </a:r>
            <a:br>
              <a:rPr lang="pl-PL" dirty="0"/>
            </a:br>
            <a:r>
              <a:rPr lang="pl-PL" dirty="0"/>
              <a:t>Family: </a:t>
            </a:r>
            <a:r>
              <a:rPr lang="pl-PL" dirty="0" err="1"/>
              <a:t>daisy</a:t>
            </a:r>
            <a:r>
              <a:rPr lang="pl-PL" dirty="0"/>
              <a:t> family                         </a:t>
            </a:r>
            <a:r>
              <a:rPr lang="pl-PL" dirty="0" err="1"/>
              <a:t>Flowering</a:t>
            </a:r>
            <a:r>
              <a:rPr lang="pl-PL" dirty="0"/>
              <a:t> period:  from </a:t>
            </a:r>
            <a:r>
              <a:rPr lang="pl-PL" dirty="0" err="1"/>
              <a:t>June</a:t>
            </a:r>
            <a:r>
              <a:rPr lang="pl-PL" dirty="0"/>
              <a:t> to </a:t>
            </a:r>
            <a:r>
              <a:rPr lang="pl-PL" dirty="0" err="1"/>
              <a:t>September</a:t>
            </a:r>
            <a:br>
              <a:rPr lang="pl-PL" dirty="0"/>
            </a:br>
            <a:r>
              <a:rPr lang="pl-PL" dirty="0"/>
              <a:t>Habitat in Poland:</a:t>
            </a:r>
            <a:r>
              <a:rPr lang="en-US" dirty="0"/>
              <a:t> fields </a:t>
            </a:r>
            <a:r>
              <a:rPr lang="pl-PL" dirty="0"/>
              <a:t>and</a:t>
            </a:r>
            <a:r>
              <a:rPr lang="en-US" dirty="0"/>
              <a:t> mountains</a:t>
            </a:r>
            <a:endParaRPr lang="pl-PL" dirty="0"/>
          </a:p>
        </p:txBody>
      </p:sp>
      <p:pic>
        <p:nvPicPr>
          <p:cNvPr id="2049" name="Picture 1" descr="mlecz zwyczajny">
            <a:extLst>
              <a:ext uri="{FF2B5EF4-FFF2-40B4-BE49-F238E27FC236}">
                <a16:creationId xmlns:a16="http://schemas.microsoft.com/office/drawing/2014/main" id="{7A14FF72-5C09-45C5-96B8-4A8159E04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92905"/>
            <a:ext cx="4731025" cy="354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77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83BB26-9303-4AD3-B9F7-673465237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Common</a:t>
            </a:r>
            <a:r>
              <a:rPr lang="pl-PL" dirty="0"/>
              <a:t> </a:t>
            </a:r>
            <a:r>
              <a:rPr lang="pl-PL" dirty="0" err="1"/>
              <a:t>Dandelion</a:t>
            </a:r>
            <a:r>
              <a:rPr lang="pl-PL" dirty="0"/>
              <a:t> (Mniszek pospolity)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D1326FA9-D05B-4517-9525-B13E4042341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20308276"/>
              </p:ext>
            </p:extLst>
          </p:nvPr>
        </p:nvGraphicFramePr>
        <p:xfrm>
          <a:off x="1536068" y="5750641"/>
          <a:ext cx="6577575" cy="2150335"/>
        </p:xfrm>
        <a:graphic>
          <a:graphicData uri="http://schemas.openxmlformats.org/drawingml/2006/table">
            <a:tbl>
              <a:tblPr/>
              <a:tblGrid>
                <a:gridCol w="6577575">
                  <a:extLst>
                    <a:ext uri="{9D8B030D-6E8A-4147-A177-3AD203B41FA5}">
                      <a16:colId xmlns:a16="http://schemas.microsoft.com/office/drawing/2014/main" val="813001911"/>
                    </a:ext>
                  </a:extLst>
                </a:gridCol>
              </a:tblGrid>
              <a:tr h="1194631">
                <a:tc>
                  <a:txBody>
                    <a:bodyPr/>
                    <a:lstStyle/>
                    <a:p>
                      <a:pPr algn="ctr"/>
                      <a:br>
                        <a:rPr lang="pl-PL" sz="1700"/>
                      </a:br>
                      <a:br>
                        <a:rPr lang="pl-PL" sz="1700"/>
                      </a:br>
                      <a:endParaRPr lang="pl-PL" sz="1700"/>
                    </a:p>
                  </a:txBody>
                  <a:tcPr marL="87269" marR="87269" marT="43635" marB="436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3166007"/>
                  </a:ext>
                </a:extLst>
              </a:tr>
              <a:tr h="477852">
                <a:tc>
                  <a:txBody>
                    <a:bodyPr/>
                    <a:lstStyle/>
                    <a:p>
                      <a:endParaRPr lang="pl-PL" sz="1700"/>
                    </a:p>
                  </a:txBody>
                  <a:tcPr marL="87269" marR="87269" marT="43635" marB="436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790951"/>
                  </a:ext>
                </a:extLst>
              </a:tr>
              <a:tr h="477852">
                <a:tc>
                  <a:txBody>
                    <a:bodyPr/>
                    <a:lstStyle/>
                    <a:p>
                      <a:pPr algn="ctr"/>
                      <a:endParaRPr lang="pl-PL" sz="1700" dirty="0"/>
                    </a:p>
                  </a:txBody>
                  <a:tcPr marL="87269" marR="87269" marT="43635" marB="436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715373"/>
                  </a:ext>
                </a:extLst>
              </a:tr>
            </a:tbl>
          </a:graphicData>
        </a:graphic>
      </p:graphicFrame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256EBDC-A88D-49C9-A503-3CFB0E3CED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 err="1"/>
              <a:t>Latin</a:t>
            </a:r>
            <a:r>
              <a:rPr lang="pl-PL" dirty="0"/>
              <a:t> </a:t>
            </a:r>
            <a:r>
              <a:rPr lang="pl-PL" dirty="0" err="1"/>
              <a:t>name</a:t>
            </a:r>
            <a:r>
              <a:rPr lang="pl-PL" dirty="0"/>
              <a:t>: </a:t>
            </a:r>
            <a:r>
              <a:rPr lang="pl-PL" i="1" dirty="0" err="1"/>
              <a:t>Taraxacum</a:t>
            </a:r>
            <a:r>
              <a:rPr lang="pl-PL" i="1" dirty="0"/>
              <a:t> </a:t>
            </a:r>
            <a:r>
              <a:rPr lang="pl-PL" i="1" dirty="0" err="1"/>
              <a:t>officinale</a:t>
            </a:r>
            <a:br>
              <a:rPr lang="pl-PL" dirty="0"/>
            </a:br>
            <a:r>
              <a:rPr lang="pl-PL" dirty="0"/>
              <a:t>Family:  </a:t>
            </a:r>
            <a:r>
              <a:rPr lang="pl-PL" dirty="0" err="1"/>
              <a:t>Daisy</a:t>
            </a:r>
            <a:r>
              <a:rPr lang="pl-PL" dirty="0"/>
              <a:t> family           </a:t>
            </a:r>
            <a:r>
              <a:rPr lang="pl-PL" dirty="0" err="1"/>
              <a:t>Flowering</a:t>
            </a:r>
            <a:r>
              <a:rPr lang="pl-PL" dirty="0"/>
              <a:t> period:  from </a:t>
            </a:r>
            <a:r>
              <a:rPr lang="pl-PL" dirty="0" err="1"/>
              <a:t>April</a:t>
            </a:r>
            <a:r>
              <a:rPr lang="pl-PL" dirty="0"/>
              <a:t> to </a:t>
            </a:r>
            <a:r>
              <a:rPr lang="pl-PL" dirty="0" err="1"/>
              <a:t>July</a:t>
            </a:r>
            <a:br>
              <a:rPr lang="pl-PL" dirty="0"/>
            </a:br>
            <a:r>
              <a:rPr lang="pl-PL" dirty="0"/>
              <a:t>Habitat in Poland: </a:t>
            </a:r>
            <a:r>
              <a:rPr lang="pl-PL" dirty="0" err="1"/>
              <a:t>common</a:t>
            </a:r>
            <a:r>
              <a:rPr lang="pl-PL" dirty="0"/>
              <a:t> in </a:t>
            </a:r>
            <a:r>
              <a:rPr lang="pl-PL" dirty="0" err="1"/>
              <a:t>meadows</a:t>
            </a:r>
            <a:r>
              <a:rPr lang="pl-PL" dirty="0"/>
              <a:t> and </a:t>
            </a:r>
            <a:r>
              <a:rPr lang="pl-PL" dirty="0" err="1"/>
              <a:t>lawns</a:t>
            </a:r>
            <a:endParaRPr lang="pl-PL" dirty="0"/>
          </a:p>
          <a:p>
            <a:r>
              <a:rPr lang="pl-PL" dirty="0" err="1"/>
              <a:t>interesting</a:t>
            </a:r>
            <a:r>
              <a:rPr lang="en-US" dirty="0"/>
              <a:t> fact: young dandelion leaves are edible (replace lettuce)</a:t>
            </a:r>
            <a:r>
              <a:rPr lang="pl-PL" dirty="0"/>
              <a:t> </a:t>
            </a:r>
          </a:p>
        </p:txBody>
      </p:sp>
      <p:pic>
        <p:nvPicPr>
          <p:cNvPr id="3073" name="Picture 1" descr="mniszek pospolity">
            <a:extLst>
              <a:ext uri="{FF2B5EF4-FFF2-40B4-BE49-F238E27FC236}">
                <a16:creationId xmlns:a16="http://schemas.microsoft.com/office/drawing/2014/main" id="{112ACB78-90B7-4BE4-A0CA-1982EC4E7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01" y="2078200"/>
            <a:ext cx="4589669" cy="344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459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FF4537-3EBD-4A90-9470-C31469707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Common</a:t>
            </a:r>
            <a:r>
              <a:rPr lang="pl-PL" dirty="0"/>
              <a:t> </a:t>
            </a:r>
            <a:r>
              <a:rPr lang="pl-PL" dirty="0" err="1"/>
              <a:t>barberry</a:t>
            </a:r>
            <a:r>
              <a:rPr lang="pl-PL" dirty="0"/>
              <a:t> (Berberys zwyczajny)</a:t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2DFE9E0B-FD69-4440-927A-BA87B85EB51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54821330"/>
              </p:ext>
            </p:extLst>
          </p:nvPr>
        </p:nvGraphicFramePr>
        <p:xfrm>
          <a:off x="1938131" y="5800047"/>
          <a:ext cx="5181600" cy="1570842"/>
        </p:xfrm>
        <a:graphic>
          <a:graphicData uri="http://schemas.openxmlformats.org/drawingml/2006/table">
            <a:tbl>
              <a:tblPr/>
              <a:tblGrid>
                <a:gridCol w="5181600">
                  <a:extLst>
                    <a:ext uri="{9D8B030D-6E8A-4147-A177-3AD203B41FA5}">
                      <a16:colId xmlns:a16="http://schemas.microsoft.com/office/drawing/2014/main" val="618339201"/>
                    </a:ext>
                  </a:extLst>
                </a:gridCol>
              </a:tblGrid>
              <a:tr h="872690">
                <a:tc>
                  <a:txBody>
                    <a:bodyPr/>
                    <a:lstStyle/>
                    <a:p>
                      <a:pPr algn="ctr"/>
                      <a:br>
                        <a:rPr lang="pl-PL" sz="1700"/>
                      </a:br>
                      <a:br>
                        <a:rPr lang="pl-PL" sz="1700"/>
                      </a:br>
                      <a:endParaRPr lang="pl-PL" sz="1700"/>
                    </a:p>
                  </a:txBody>
                  <a:tcPr marL="87269" marR="87269" marT="43635" marB="436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38289"/>
                  </a:ext>
                </a:extLst>
              </a:tr>
              <a:tr h="349076">
                <a:tc>
                  <a:txBody>
                    <a:bodyPr/>
                    <a:lstStyle/>
                    <a:p>
                      <a:endParaRPr lang="pl-PL" sz="1700"/>
                    </a:p>
                  </a:txBody>
                  <a:tcPr marL="87269" marR="87269" marT="43635" marB="436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153800"/>
                  </a:ext>
                </a:extLst>
              </a:tr>
              <a:tr h="349076">
                <a:tc>
                  <a:txBody>
                    <a:bodyPr/>
                    <a:lstStyle/>
                    <a:p>
                      <a:pPr algn="ctr"/>
                      <a:endParaRPr lang="pl-PL" sz="1700" dirty="0"/>
                    </a:p>
                  </a:txBody>
                  <a:tcPr marL="87269" marR="87269" marT="43635" marB="436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994306"/>
                  </a:ext>
                </a:extLst>
              </a:tr>
            </a:tbl>
          </a:graphicData>
        </a:graphic>
      </p:graphicFrame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87BBD77-A8AA-4071-B0E3-5DFFAC7F79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Latin</a:t>
            </a:r>
            <a:r>
              <a:rPr lang="pl-PL" dirty="0"/>
              <a:t> </a:t>
            </a:r>
            <a:r>
              <a:rPr lang="pl-PL" dirty="0" err="1"/>
              <a:t>name</a:t>
            </a:r>
            <a:r>
              <a:rPr lang="pl-PL" dirty="0"/>
              <a:t>: </a:t>
            </a:r>
            <a:r>
              <a:rPr lang="pl-PL" i="1" dirty="0" err="1"/>
              <a:t>Berberis</a:t>
            </a:r>
            <a:r>
              <a:rPr lang="pl-PL" i="1" dirty="0"/>
              <a:t> </a:t>
            </a:r>
            <a:r>
              <a:rPr lang="pl-PL" i="1" dirty="0" err="1"/>
              <a:t>vulgaris</a:t>
            </a:r>
            <a:br>
              <a:rPr lang="pl-PL" dirty="0"/>
            </a:br>
            <a:r>
              <a:rPr lang="pl-PL" dirty="0"/>
              <a:t>Family: </a:t>
            </a:r>
            <a:r>
              <a:rPr lang="pl-PL" dirty="0" err="1"/>
              <a:t>Berberidaceae</a:t>
            </a:r>
            <a:br>
              <a:rPr lang="pl-PL" dirty="0"/>
            </a:br>
            <a:r>
              <a:rPr lang="pl-PL" dirty="0" err="1"/>
              <a:t>Flowering</a:t>
            </a:r>
            <a:r>
              <a:rPr lang="pl-PL" dirty="0"/>
              <a:t> period: from May to </a:t>
            </a:r>
            <a:r>
              <a:rPr lang="pl-PL" dirty="0" err="1"/>
              <a:t>June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Habitat in Poland: </a:t>
            </a:r>
            <a:r>
              <a:rPr lang="en-US" dirty="0"/>
              <a:t>on the edge of forests</a:t>
            </a:r>
            <a:br>
              <a:rPr lang="pl-PL" dirty="0"/>
            </a:br>
            <a:endParaRPr lang="pl-PL" dirty="0"/>
          </a:p>
        </p:txBody>
      </p:sp>
      <p:pic>
        <p:nvPicPr>
          <p:cNvPr id="4097" name="Picture 1" descr="berberys zwyczajny">
            <a:extLst>
              <a:ext uri="{FF2B5EF4-FFF2-40B4-BE49-F238E27FC236}">
                <a16:creationId xmlns:a16="http://schemas.microsoft.com/office/drawing/2014/main" id="{A21E01A2-D604-4430-BBF7-7C3B5C3F4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1" y="1930400"/>
            <a:ext cx="4425967" cy="33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74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FD0110-48BB-4FAC-AFC4-D3993ED5E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Cornflower</a:t>
            </a:r>
            <a:r>
              <a:rPr lang="pl-PL" dirty="0"/>
              <a:t> (Chaber bławatek)</a:t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62EF2AFE-C1D0-427F-ABED-0E82EE03111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80932986"/>
              </p:ext>
            </p:extLst>
          </p:nvPr>
        </p:nvGraphicFramePr>
        <p:xfrm>
          <a:off x="2097157" y="5641021"/>
          <a:ext cx="5181600" cy="1570842"/>
        </p:xfrm>
        <a:graphic>
          <a:graphicData uri="http://schemas.openxmlformats.org/drawingml/2006/table">
            <a:tbl>
              <a:tblPr/>
              <a:tblGrid>
                <a:gridCol w="5181600">
                  <a:extLst>
                    <a:ext uri="{9D8B030D-6E8A-4147-A177-3AD203B41FA5}">
                      <a16:colId xmlns:a16="http://schemas.microsoft.com/office/drawing/2014/main" val="944503524"/>
                    </a:ext>
                  </a:extLst>
                </a:gridCol>
              </a:tblGrid>
              <a:tr h="872690">
                <a:tc>
                  <a:txBody>
                    <a:bodyPr/>
                    <a:lstStyle/>
                    <a:p>
                      <a:pPr algn="ctr"/>
                      <a:br>
                        <a:rPr lang="pl-PL" sz="1700"/>
                      </a:br>
                      <a:br>
                        <a:rPr lang="pl-PL" sz="1700"/>
                      </a:br>
                      <a:endParaRPr lang="pl-PL" sz="1700"/>
                    </a:p>
                  </a:txBody>
                  <a:tcPr marL="87269" marR="87269" marT="43635" marB="436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647835"/>
                  </a:ext>
                </a:extLst>
              </a:tr>
              <a:tr h="349076">
                <a:tc>
                  <a:txBody>
                    <a:bodyPr/>
                    <a:lstStyle/>
                    <a:p>
                      <a:endParaRPr lang="pl-PL" sz="1700"/>
                    </a:p>
                  </a:txBody>
                  <a:tcPr marL="87269" marR="87269" marT="43635" marB="436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583605"/>
                  </a:ext>
                </a:extLst>
              </a:tr>
              <a:tr h="349076">
                <a:tc>
                  <a:txBody>
                    <a:bodyPr/>
                    <a:lstStyle/>
                    <a:p>
                      <a:pPr algn="ctr"/>
                      <a:endParaRPr lang="pl-PL" sz="1700" dirty="0"/>
                    </a:p>
                  </a:txBody>
                  <a:tcPr marL="87269" marR="87269" marT="43635" marB="436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64882"/>
                  </a:ext>
                </a:extLst>
              </a:tr>
            </a:tbl>
          </a:graphicData>
        </a:graphic>
      </p:graphicFrame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A602C39-80BE-4385-A306-C46788BCDB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err="1"/>
              <a:t>Latin</a:t>
            </a:r>
            <a:r>
              <a:rPr lang="pl-PL" dirty="0"/>
              <a:t> </a:t>
            </a:r>
            <a:r>
              <a:rPr lang="pl-PL" dirty="0" err="1"/>
              <a:t>name</a:t>
            </a:r>
            <a:r>
              <a:rPr lang="pl-PL" dirty="0"/>
              <a:t>: </a:t>
            </a:r>
            <a:r>
              <a:rPr lang="pl-PL" i="1" dirty="0" err="1"/>
              <a:t>Centaurea</a:t>
            </a:r>
            <a:r>
              <a:rPr lang="pl-PL" i="1" dirty="0"/>
              <a:t> </a:t>
            </a:r>
            <a:r>
              <a:rPr lang="pl-PL" i="1" dirty="0" err="1"/>
              <a:t>cyanus</a:t>
            </a:r>
            <a:br>
              <a:rPr lang="pl-PL" dirty="0"/>
            </a:br>
            <a:r>
              <a:rPr lang="pl-PL" dirty="0"/>
              <a:t>Family:  </a:t>
            </a:r>
            <a:r>
              <a:rPr lang="pl-PL" dirty="0" err="1"/>
              <a:t>Daisy</a:t>
            </a:r>
            <a:r>
              <a:rPr lang="pl-PL" dirty="0"/>
              <a:t> family      </a:t>
            </a:r>
            <a:r>
              <a:rPr lang="pl-PL" dirty="0" err="1"/>
              <a:t>Flowering</a:t>
            </a:r>
            <a:r>
              <a:rPr lang="pl-PL" dirty="0"/>
              <a:t> period: from May to </a:t>
            </a:r>
            <a:r>
              <a:rPr lang="pl-PL" dirty="0" err="1"/>
              <a:t>September</a:t>
            </a:r>
            <a:br>
              <a:rPr lang="pl-PL" dirty="0"/>
            </a:br>
            <a:r>
              <a:rPr lang="pl-PL" dirty="0"/>
              <a:t>Habitat in Poland:  </a:t>
            </a:r>
            <a:br>
              <a:rPr lang="pl-PL" dirty="0"/>
            </a:br>
            <a:r>
              <a:rPr lang="pl-PL" dirty="0" err="1"/>
              <a:t>farmlands</a:t>
            </a:r>
            <a:r>
              <a:rPr lang="pl-PL" dirty="0"/>
              <a:t>, </a:t>
            </a:r>
            <a:r>
              <a:rPr lang="pl-PL" dirty="0" err="1"/>
              <a:t>roadsides</a:t>
            </a:r>
            <a:br>
              <a:rPr lang="pl-PL" dirty="0"/>
            </a:br>
            <a:endParaRPr lang="pl-PL" dirty="0"/>
          </a:p>
        </p:txBody>
      </p:sp>
      <p:pic>
        <p:nvPicPr>
          <p:cNvPr id="5121" name="Picture 1" descr="chaber bławatek">
            <a:extLst>
              <a:ext uri="{FF2B5EF4-FFF2-40B4-BE49-F238E27FC236}">
                <a16:creationId xmlns:a16="http://schemas.microsoft.com/office/drawing/2014/main" id="{2E154B9E-8C0C-4B7D-942F-94F3191CF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930400"/>
            <a:ext cx="4184034" cy="313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BCB62A7-5892-45BF-B4FB-848B7607F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62"/>
            <a:ext cx="65" cy="44627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FBDB665-4DA7-4EA1-8370-F3978AAA8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7862"/>
            <a:ext cx="65" cy="44627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81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80CA11-53A4-4E1B-8B92-846DEEA73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Ramsons</a:t>
            </a:r>
            <a:r>
              <a:rPr lang="pl-PL" dirty="0"/>
              <a:t> (Czosnek niedźwiedzi)</a:t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AA8D2900-ED78-4D9A-B2EF-178673AFCC5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20758849"/>
              </p:ext>
            </p:extLst>
          </p:nvPr>
        </p:nvGraphicFramePr>
        <p:xfrm>
          <a:off x="2401957" y="5387573"/>
          <a:ext cx="5181600" cy="1570842"/>
        </p:xfrm>
        <a:graphic>
          <a:graphicData uri="http://schemas.openxmlformats.org/drawingml/2006/table">
            <a:tbl>
              <a:tblPr/>
              <a:tblGrid>
                <a:gridCol w="5181600">
                  <a:extLst>
                    <a:ext uri="{9D8B030D-6E8A-4147-A177-3AD203B41FA5}">
                      <a16:colId xmlns:a16="http://schemas.microsoft.com/office/drawing/2014/main" val="2897976903"/>
                    </a:ext>
                  </a:extLst>
                </a:gridCol>
              </a:tblGrid>
              <a:tr h="872690">
                <a:tc>
                  <a:txBody>
                    <a:bodyPr/>
                    <a:lstStyle/>
                    <a:p>
                      <a:pPr algn="ctr"/>
                      <a:br>
                        <a:rPr lang="pl-PL" sz="1700"/>
                      </a:br>
                      <a:br>
                        <a:rPr lang="pl-PL" sz="1700"/>
                      </a:br>
                      <a:endParaRPr lang="pl-PL" sz="1700"/>
                    </a:p>
                  </a:txBody>
                  <a:tcPr marL="87269" marR="87269" marT="43635" marB="436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879092"/>
                  </a:ext>
                </a:extLst>
              </a:tr>
              <a:tr h="349076">
                <a:tc>
                  <a:txBody>
                    <a:bodyPr/>
                    <a:lstStyle/>
                    <a:p>
                      <a:endParaRPr lang="pl-PL" sz="1700"/>
                    </a:p>
                  </a:txBody>
                  <a:tcPr marL="87269" marR="87269" marT="43635" marB="436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646920"/>
                  </a:ext>
                </a:extLst>
              </a:tr>
              <a:tr h="349076">
                <a:tc>
                  <a:txBody>
                    <a:bodyPr/>
                    <a:lstStyle/>
                    <a:p>
                      <a:pPr algn="ctr"/>
                      <a:endParaRPr lang="pl-PL" sz="1700" dirty="0"/>
                    </a:p>
                  </a:txBody>
                  <a:tcPr marL="87269" marR="87269" marT="43635" marB="436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800097"/>
                  </a:ext>
                </a:extLst>
              </a:tr>
            </a:tbl>
          </a:graphicData>
        </a:graphic>
      </p:graphicFrame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A7252E9-334C-4FEC-9CD5-374DBBAB8E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Latin</a:t>
            </a:r>
            <a:r>
              <a:rPr lang="pl-PL" dirty="0"/>
              <a:t> </a:t>
            </a:r>
            <a:r>
              <a:rPr lang="pl-PL" dirty="0" err="1"/>
              <a:t>name</a:t>
            </a:r>
            <a:r>
              <a:rPr lang="pl-PL" dirty="0"/>
              <a:t>: </a:t>
            </a:r>
            <a:r>
              <a:rPr lang="pl-PL" i="1" dirty="0" err="1"/>
              <a:t>Allium</a:t>
            </a:r>
            <a:r>
              <a:rPr lang="pl-PL" i="1" dirty="0"/>
              <a:t> </a:t>
            </a:r>
            <a:r>
              <a:rPr lang="pl-PL" i="1" dirty="0" err="1"/>
              <a:t>ursinum</a:t>
            </a:r>
            <a:br>
              <a:rPr lang="pl-PL" dirty="0"/>
            </a:br>
            <a:r>
              <a:rPr lang="pl-PL" dirty="0"/>
              <a:t>Family: </a:t>
            </a:r>
            <a:r>
              <a:rPr lang="pl-PL" dirty="0" err="1"/>
              <a:t>Amaryllidaceae</a:t>
            </a:r>
            <a:br>
              <a:rPr lang="pl-PL" dirty="0"/>
            </a:br>
            <a:r>
              <a:rPr lang="pl-PL" dirty="0" err="1"/>
              <a:t>Flowering</a:t>
            </a:r>
            <a:r>
              <a:rPr lang="pl-PL" dirty="0"/>
              <a:t> period: May</a:t>
            </a:r>
            <a:br>
              <a:rPr lang="pl-PL" dirty="0"/>
            </a:br>
            <a:r>
              <a:rPr lang="pl-PL" dirty="0"/>
              <a:t>Habitat in Poland: </a:t>
            </a:r>
            <a:r>
              <a:rPr lang="pl-PL" dirty="0" err="1"/>
              <a:t>moist</a:t>
            </a:r>
            <a:r>
              <a:rPr lang="pl-PL" dirty="0"/>
              <a:t> </a:t>
            </a:r>
            <a:r>
              <a:rPr lang="pl-PL" dirty="0" err="1"/>
              <a:t>deciduous</a:t>
            </a:r>
            <a:r>
              <a:rPr lang="pl-PL" dirty="0"/>
              <a:t> </a:t>
            </a:r>
            <a:r>
              <a:rPr lang="pl-PL" dirty="0" err="1"/>
              <a:t>forests</a:t>
            </a:r>
            <a:br>
              <a:rPr lang="pl-PL" dirty="0"/>
            </a:br>
            <a:br>
              <a:rPr lang="pl-PL" dirty="0"/>
            </a:br>
            <a:r>
              <a:rPr lang="pl-PL" dirty="0" err="1"/>
              <a:t>Interesting</a:t>
            </a:r>
            <a:r>
              <a:rPr lang="en-US" dirty="0"/>
              <a:t> fact: the leaves are edible, have the smell and taste of ordinary garlic</a:t>
            </a:r>
            <a:endParaRPr lang="pl-PL" dirty="0"/>
          </a:p>
        </p:txBody>
      </p:sp>
      <p:pic>
        <p:nvPicPr>
          <p:cNvPr id="6145" name="Picture 1" descr="czosnek niedźwiedzi">
            <a:extLst>
              <a:ext uri="{FF2B5EF4-FFF2-40B4-BE49-F238E27FC236}">
                <a16:creationId xmlns:a16="http://schemas.microsoft.com/office/drawing/2014/main" id="{C8D78C71-4DE9-425C-BF88-6423DCC45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839291"/>
            <a:ext cx="4239223" cy="317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206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6C1A5F-3B2F-4863-BF53-5DA5D63E0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Snowdrop</a:t>
            </a:r>
            <a:r>
              <a:rPr lang="pl-PL" dirty="0"/>
              <a:t>  (Śnieżyczka przebiśnieg)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FDEDD3B8-6475-461C-8F8D-B0080175DC7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83481733"/>
              </p:ext>
            </p:extLst>
          </p:nvPr>
        </p:nvGraphicFramePr>
        <p:xfrm>
          <a:off x="2070652" y="5733786"/>
          <a:ext cx="5181600" cy="1570842"/>
        </p:xfrm>
        <a:graphic>
          <a:graphicData uri="http://schemas.openxmlformats.org/drawingml/2006/table">
            <a:tbl>
              <a:tblPr/>
              <a:tblGrid>
                <a:gridCol w="5181600">
                  <a:extLst>
                    <a:ext uri="{9D8B030D-6E8A-4147-A177-3AD203B41FA5}">
                      <a16:colId xmlns:a16="http://schemas.microsoft.com/office/drawing/2014/main" val="1881608902"/>
                    </a:ext>
                  </a:extLst>
                </a:gridCol>
              </a:tblGrid>
              <a:tr h="872690">
                <a:tc>
                  <a:txBody>
                    <a:bodyPr/>
                    <a:lstStyle/>
                    <a:p>
                      <a:pPr algn="ctr"/>
                      <a:br>
                        <a:rPr lang="pl-PL" sz="1700"/>
                      </a:br>
                      <a:br>
                        <a:rPr lang="pl-PL" sz="1700"/>
                      </a:br>
                      <a:endParaRPr lang="pl-PL" sz="1700"/>
                    </a:p>
                  </a:txBody>
                  <a:tcPr marL="87269" marR="87269" marT="43635" marB="436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845187"/>
                  </a:ext>
                </a:extLst>
              </a:tr>
              <a:tr h="349076">
                <a:tc>
                  <a:txBody>
                    <a:bodyPr/>
                    <a:lstStyle/>
                    <a:p>
                      <a:endParaRPr lang="pl-PL" sz="1700"/>
                    </a:p>
                  </a:txBody>
                  <a:tcPr marL="87269" marR="87269" marT="43635" marB="436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175732"/>
                  </a:ext>
                </a:extLst>
              </a:tr>
              <a:tr h="349076">
                <a:tc>
                  <a:txBody>
                    <a:bodyPr/>
                    <a:lstStyle/>
                    <a:p>
                      <a:pPr algn="ctr"/>
                      <a:endParaRPr lang="pl-PL" sz="1700" dirty="0"/>
                    </a:p>
                  </a:txBody>
                  <a:tcPr marL="87269" marR="87269" marT="43635" marB="436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966327"/>
                  </a:ext>
                </a:extLst>
              </a:tr>
            </a:tbl>
          </a:graphicData>
        </a:graphic>
      </p:graphicFrame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D827CF6-65E7-409F-B974-66D04F1D06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fontAlgn="t"/>
            <a:r>
              <a:rPr lang="pl-PL" dirty="0" err="1"/>
              <a:t>Latin</a:t>
            </a:r>
            <a:r>
              <a:rPr lang="pl-PL" dirty="0"/>
              <a:t> </a:t>
            </a:r>
            <a:r>
              <a:rPr lang="pl-PL" dirty="0" err="1"/>
              <a:t>name</a:t>
            </a:r>
            <a:r>
              <a:rPr lang="pl-PL" dirty="0"/>
              <a:t>: </a:t>
            </a:r>
            <a:r>
              <a:rPr lang="pl-PL" i="1" dirty="0" err="1"/>
              <a:t>Galanthus</a:t>
            </a:r>
            <a:r>
              <a:rPr lang="pl-PL" i="1" dirty="0"/>
              <a:t> </a:t>
            </a:r>
            <a:r>
              <a:rPr lang="pl-PL" i="1" dirty="0" err="1"/>
              <a:t>nivalis</a:t>
            </a:r>
            <a:br>
              <a:rPr lang="pl-PL" dirty="0"/>
            </a:br>
            <a:r>
              <a:rPr lang="pl-PL" dirty="0"/>
              <a:t>Family: </a:t>
            </a:r>
            <a:r>
              <a:rPr lang="pl-PL" dirty="0" err="1"/>
              <a:t>Amaryllidaceae</a:t>
            </a:r>
            <a:br>
              <a:rPr lang="pl-PL" dirty="0"/>
            </a:br>
            <a:r>
              <a:rPr lang="pl-PL" dirty="0" err="1"/>
              <a:t>Flowering</a:t>
            </a:r>
            <a:r>
              <a:rPr lang="pl-PL" dirty="0"/>
              <a:t> period: from </a:t>
            </a:r>
            <a:r>
              <a:rPr lang="pl-PL" dirty="0" err="1"/>
              <a:t>February</a:t>
            </a:r>
            <a:r>
              <a:rPr lang="pl-PL" dirty="0"/>
              <a:t> to March</a:t>
            </a:r>
            <a:br>
              <a:rPr lang="pl-PL" dirty="0"/>
            </a:br>
            <a:r>
              <a:rPr lang="pl-PL" dirty="0"/>
              <a:t>Habitat in Poland: 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fertile and moist deciduous forests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pic>
        <p:nvPicPr>
          <p:cNvPr id="7169" name="Picture 1" descr="śnieżyczka przebiśnieg">
            <a:extLst>
              <a:ext uri="{FF2B5EF4-FFF2-40B4-BE49-F238E27FC236}">
                <a16:creationId xmlns:a16="http://schemas.microsoft.com/office/drawing/2014/main" id="{3D905077-12EE-4D17-B274-7E46A2347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43" y="1930400"/>
            <a:ext cx="4064309" cy="304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289325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Krop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rop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op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271</TotalTime>
  <Words>607</Words>
  <Application>Microsoft Office PowerPoint</Application>
  <PresentationFormat>Panoramiczny</PresentationFormat>
  <Paragraphs>51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9" baseType="lpstr">
      <vt:lpstr>Arial</vt:lpstr>
      <vt:lpstr>Tw Cen MT</vt:lpstr>
      <vt:lpstr>Kropla</vt:lpstr>
      <vt:lpstr>International Day for Biological Diversity</vt:lpstr>
      <vt:lpstr>Prezentacja programu PowerPoint</vt:lpstr>
      <vt:lpstr>Broadleaf plantain (Babka zwyczajna)</vt:lpstr>
      <vt:lpstr>Common sowthistle (Mlecz zwyczajny)</vt:lpstr>
      <vt:lpstr>Common Dandelion (Mniszek pospolity)</vt:lpstr>
      <vt:lpstr>Common barberry (Berberys zwyczajny) </vt:lpstr>
      <vt:lpstr>Cornflower (Chaber bławatek) </vt:lpstr>
      <vt:lpstr>Ramsons (Czosnek niedźwiedzi) </vt:lpstr>
      <vt:lpstr>Snowdrop  (Śnieżyczka przebiśnieg)</vt:lpstr>
      <vt:lpstr>Crocus scepusiensis (Szafran spiski)</vt:lpstr>
      <vt:lpstr>Common poppy (Mak polny)</vt:lpstr>
      <vt:lpstr>Maiden pink (Goździk kropkowany) </vt:lpstr>
      <vt:lpstr>Wild strawberry (Poziomka pospolita)</vt:lpstr>
      <vt:lpstr>European field pansy (Fiołek polny) </vt:lpstr>
      <vt:lpstr>Edelweiss (Szarotka alpejska) </vt:lpstr>
      <vt:lpstr>Thank YOU for Your attention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Rośliny Polski</dc:title>
  <dc:creator>RADCA</dc:creator>
  <cp:lastModifiedBy>Justyna Wrześniowska</cp:lastModifiedBy>
  <cp:revision>28</cp:revision>
  <dcterms:created xsi:type="dcterms:W3CDTF">2020-06-04T16:03:16Z</dcterms:created>
  <dcterms:modified xsi:type="dcterms:W3CDTF">2020-06-13T15:54:29Z</dcterms:modified>
</cp:coreProperties>
</file>