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2" r:id="rId4"/>
    <p:sldId id="271" r:id="rId5"/>
    <p:sldId id="276" r:id="rId6"/>
    <p:sldId id="288" r:id="rId7"/>
    <p:sldId id="286" r:id="rId8"/>
    <p:sldId id="289" r:id="rId9"/>
    <p:sldId id="281" r:id="rId10"/>
    <p:sldId id="284" r:id="rId11"/>
    <p:sldId id="265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0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04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2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1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9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4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1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72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4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88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ood-farming-fisheries/sustainability-and-natural-resources/agriculture-and-environment/agriculture-and-climate-change_en" TargetMode="External"/><Relationship Id="rId7" Type="http://schemas.openxmlformats.org/officeDocument/2006/relationships/hyperlink" Target="https://www.obserwatorfinansowy.pl/in-english/business/polish-agriculture-could-benefit-from-global-warming/" TargetMode="External"/><Relationship Id="rId2" Type="http://schemas.openxmlformats.org/officeDocument/2006/relationships/hyperlink" Target="https://en.wikipedia.org/wiki/Climate_change_and_agricultu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imatechangepost.com/poland/agriculture-and-horticulture/" TargetMode="External"/><Relationship Id="rId5" Type="http://schemas.openxmlformats.org/officeDocument/2006/relationships/hyperlink" Target="https://www.researchgate.net/publication/328956833_Climate_impacts_in_Europe_final_report_of_the_JRC_PESETA_III_project" TargetMode="External"/><Relationship Id="rId4" Type="http://schemas.openxmlformats.org/officeDocument/2006/relationships/hyperlink" Target="https://climatepolicyinfohub.eu/agriculture-and-climate-change-eu-overvie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F1E8EB-58AC-4172-9C19-FE2CE8E82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40" r="-1" b="145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81FF830-087A-4894-BE52-F68D28961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2024" y="3429000"/>
            <a:ext cx="7648575" cy="110106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700" i="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Agriculture</a:t>
            </a:r>
            <a:r>
              <a:rPr lang="pl-PL" sz="3700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and </a:t>
            </a:r>
            <a:r>
              <a:rPr lang="pl-PL" sz="3700" i="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climate</a:t>
            </a:r>
            <a:r>
              <a:rPr lang="pl-PL" sz="3700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l-PL" sz="3700" i="0" dirty="0" err="1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change</a:t>
            </a:r>
            <a:br>
              <a:rPr lang="pl-PL" sz="3700" i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</a:br>
            <a:endParaRPr lang="pl-PL" sz="3700" i="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46CC80A-6A76-4F36-A7BF-64ABAF68D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3224" y="4086225"/>
            <a:ext cx="3914775" cy="238125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1050" dirty="0">
                <a:solidFill>
                  <a:schemeClr val="bg1"/>
                </a:solidFill>
              </a:rPr>
              <a:t>By Emilia </a:t>
            </a:r>
            <a:r>
              <a:rPr lang="pl-PL" sz="1050" dirty="0" err="1">
                <a:solidFill>
                  <a:schemeClr val="bg1"/>
                </a:solidFill>
              </a:rPr>
              <a:t>Beyer</a:t>
            </a:r>
            <a:r>
              <a:rPr lang="pl-PL" sz="1050" dirty="0">
                <a:solidFill>
                  <a:schemeClr val="bg1"/>
                </a:solidFill>
              </a:rPr>
              <a:t> -Wróblewska</a:t>
            </a:r>
          </a:p>
        </p:txBody>
      </p:sp>
    </p:spTree>
    <p:extLst>
      <p:ext uri="{BB962C8B-B14F-4D97-AF65-F5344CB8AC3E}">
        <p14:creationId xmlns:p14="http://schemas.microsoft.com/office/powerpoint/2010/main" val="49947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E558F9-6705-4F9E-9AD4-3B43ED2C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68275"/>
          </a:xfrm>
        </p:spPr>
        <p:txBody>
          <a:bodyPr>
            <a:normAutofit fontScale="90000"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BBEF17-9D36-462B-AF88-91FFDA60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2475"/>
            <a:ext cx="10515600" cy="5419725"/>
          </a:xfrm>
        </p:spPr>
        <p:txBody>
          <a:bodyPr/>
          <a:lstStyle/>
          <a:p>
            <a:endParaRPr lang="pl-PL" dirty="0"/>
          </a:p>
          <a:p>
            <a:r>
              <a:rPr lang="en-US" dirty="0"/>
              <a:t>Organic Practices</a:t>
            </a:r>
          </a:p>
          <a:p>
            <a:r>
              <a:rPr lang="en-US" dirty="0"/>
              <a:t>Increasing Soil Health</a:t>
            </a:r>
          </a:p>
          <a:p>
            <a:r>
              <a:rPr lang="en-US" dirty="0"/>
              <a:t>Keeping Agriculture Green</a:t>
            </a:r>
          </a:p>
          <a:p>
            <a:r>
              <a:rPr lang="en-US" dirty="0"/>
              <a:t>Reducing Livestock Methane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 Emissions</a:t>
            </a:r>
          </a:p>
          <a:p>
            <a:r>
              <a:rPr lang="pl-PL" dirty="0" err="1"/>
              <a:t>Pushing</a:t>
            </a:r>
            <a:r>
              <a:rPr lang="pl-PL" dirty="0"/>
              <a:t> for </a:t>
            </a:r>
            <a:r>
              <a:rPr lang="pl-PL" dirty="0" err="1"/>
              <a:t>Climate-Friendly</a:t>
            </a: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 err="1"/>
              <a:t>Policies</a:t>
            </a:r>
            <a:endParaRPr lang="pl-PL" dirty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C58BD68-5B77-4356-AFED-DEC14403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68" y="1228725"/>
            <a:ext cx="5353806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82F132-2C35-4D2D-AC8D-8BD8842D5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i="0" dirty="0">
                <a:latin typeface="+mn-lt"/>
              </a:rPr>
              <a:t>SOURCES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30DB27D-1222-41A0-A46E-02BD13E1F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1512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hlinkClick r:id="rId2"/>
              </a:rPr>
              <a:t>https://en.wikipedia.org/wiki/Climate_change_and_agriculture</a:t>
            </a:r>
            <a:endParaRPr lang="pl-PL" dirty="0"/>
          </a:p>
          <a:p>
            <a:r>
              <a:rPr lang="pl-PL" dirty="0">
                <a:hlinkClick r:id="rId3"/>
              </a:rPr>
              <a:t>https://ec.europa.eu/info/food-farming-fisheries/sustainability-and-natural-resources/agriculture-and-environment/agriculture-and-climate-change_en</a:t>
            </a:r>
            <a:endParaRPr lang="pl-PL" dirty="0"/>
          </a:p>
          <a:p>
            <a:r>
              <a:rPr lang="pl-PL" dirty="0">
                <a:hlinkClick r:id="rId4"/>
              </a:rPr>
              <a:t>https://climatepolicyinfohub.eu/agriculture-and-climate-change-eu-overview</a:t>
            </a:r>
            <a:endParaRPr lang="pl-PL" dirty="0"/>
          </a:p>
          <a:p>
            <a:r>
              <a:rPr lang="pl-PL" dirty="0">
                <a:hlinkClick r:id="rId5"/>
              </a:rPr>
              <a:t>https://www.researchgate.net/publication/328956833_Climate_impacts_in_Europe_final_report_of_the_JRC_PESETA_III_project</a:t>
            </a:r>
            <a:endParaRPr lang="pl-PL" dirty="0"/>
          </a:p>
          <a:p>
            <a:r>
              <a:rPr lang="pl-PL" dirty="0">
                <a:hlinkClick r:id="rId6"/>
              </a:rPr>
              <a:t>https://www.climatechangepost.com/poland/agriculture-and-horticulture/</a:t>
            </a:r>
            <a:endParaRPr lang="pl-PL" dirty="0"/>
          </a:p>
          <a:p>
            <a:r>
              <a:rPr lang="pl-PL" dirty="0">
                <a:hlinkClick r:id="rId7"/>
              </a:rPr>
              <a:t>https://www.obserwatorfinansowy.pl/in-english/business/polish-agriculture-could-benefit-from-global-warming/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838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187BDB-B7CF-405D-85E5-9345DF20F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025"/>
          </a:xfrm>
        </p:spPr>
        <p:txBody>
          <a:bodyPr>
            <a:normAutofit fontScale="90000"/>
          </a:bodyPr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6E1EAEA-ECF2-4701-96F7-8AA2A8EB6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1" y="-8307"/>
            <a:ext cx="11282779" cy="6866307"/>
          </a:xfr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928DC01D-938A-46A2-8E80-59786086B195}"/>
              </a:ext>
            </a:extLst>
          </p:cNvPr>
          <p:cNvSpPr/>
          <p:nvPr/>
        </p:nvSpPr>
        <p:spPr>
          <a:xfrm>
            <a:off x="2920753" y="745724"/>
            <a:ext cx="8433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Climate change and agriculture</a:t>
            </a:r>
            <a:r>
              <a:rPr lang="en-US" sz="2800" dirty="0"/>
              <a:t> are interrelated processes, both of which take place on a global scale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0387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BEA576-41A3-43A9-A6F4-F280A05A6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"/>
            <a:ext cx="5772151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Agriculture contributes to climate change both by anthropogenic emissions of greenhouse gases and by the conversion of non-agricultural land such as forests into agricultural land.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C087EFEC-369A-4A05-9C10-F7A7FB2673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365126"/>
            <a:ext cx="4937125" cy="3542846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E42CF46-9CDD-4C44-A8CF-44AF516CA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3429000"/>
            <a:ext cx="4811486" cy="320182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07F1F83-CF3B-4C57-B714-CE373BC082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440" y="4090228"/>
            <a:ext cx="5592535" cy="266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1704B31-A094-4A50-A3D6-C3244782C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363984"/>
            <a:ext cx="10803384" cy="508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 </a:t>
            </a:r>
            <a:r>
              <a:rPr lang="en-US" sz="3200" b="1" dirty="0"/>
              <a:t>Global warming </a:t>
            </a:r>
            <a:r>
              <a:rPr lang="en-US" sz="3200" dirty="0"/>
              <a:t>affects </a:t>
            </a:r>
            <a:r>
              <a:rPr lang="en-US" sz="3200" dirty="0" err="1"/>
              <a:t>agricult</a:t>
            </a:r>
            <a:r>
              <a:rPr lang="pl-PL" sz="3200" dirty="0" err="1"/>
              <a:t>ure</a:t>
            </a:r>
            <a:r>
              <a:rPr lang="en-US" sz="3200" dirty="0"/>
              <a:t> in a number of ways</a:t>
            </a:r>
            <a:r>
              <a:rPr lang="pl-PL" sz="3200" dirty="0"/>
              <a:t>:</a:t>
            </a:r>
          </a:p>
          <a:p>
            <a:r>
              <a:rPr lang="en-US" sz="3200" dirty="0"/>
              <a:t>changing rainfall patterns</a:t>
            </a:r>
          </a:p>
          <a:p>
            <a:r>
              <a:rPr lang="en-US" sz="3200" dirty="0"/>
              <a:t>rising temperatures</a:t>
            </a:r>
          </a:p>
          <a:p>
            <a:r>
              <a:rPr lang="en-US" sz="3200" dirty="0"/>
              <a:t>variability in seasonality</a:t>
            </a:r>
          </a:p>
          <a:p>
            <a:r>
              <a:rPr lang="en-US" sz="3200" dirty="0"/>
              <a:t>extreme weather events, such as heatwaves, droughts, storms, and floods</a:t>
            </a:r>
          </a:p>
          <a:p>
            <a:r>
              <a:rPr lang="en-US" sz="3200" dirty="0"/>
              <a:t>changes in pests and diseases </a:t>
            </a:r>
            <a:endParaRPr lang="pl-PL" sz="3200" dirty="0"/>
          </a:p>
          <a:p>
            <a:r>
              <a:rPr lang="en-US" sz="3200" dirty="0"/>
              <a:t>changes in atmospheric carbon dioxide and ground-level ozone concentrations </a:t>
            </a:r>
            <a:endParaRPr lang="pl-PL" sz="3200" dirty="0"/>
          </a:p>
          <a:p>
            <a:r>
              <a:rPr lang="en-US" sz="3200" dirty="0"/>
              <a:t>changes in the nutritional quality of some foods</a:t>
            </a:r>
            <a:endParaRPr lang="pl-PL" sz="3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19F1815-5852-43E8-85DD-739DCFF75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99508"/>
            <a:ext cx="4937054" cy="226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C9C107A-9F49-412A-9109-6285F0CF7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EE9667F-4128-4A18-A463-73E390414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08" y="825623"/>
            <a:ext cx="9765437" cy="535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7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13430830-C9DC-4354-BB2E-B7944DDAF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5" y="198596"/>
            <a:ext cx="11494330" cy="6425298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E75F412E-8287-4689-BED7-CCCF1F49AAEF}"/>
              </a:ext>
            </a:extLst>
          </p:cNvPr>
          <p:cNvSpPr/>
          <p:nvPr/>
        </p:nvSpPr>
        <p:spPr>
          <a:xfrm>
            <a:off x="1225473" y="355108"/>
            <a:ext cx="80339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According to </a:t>
            </a:r>
            <a:r>
              <a:rPr lang="pl-PL" b="1" dirty="0" err="1"/>
              <a:t>some</a:t>
            </a:r>
            <a:r>
              <a:rPr lang="en-US" b="1" dirty="0"/>
              <a:t> report</a:t>
            </a:r>
            <a:r>
              <a:rPr lang="pl-PL" b="1" dirty="0"/>
              <a:t>s</a:t>
            </a:r>
            <a:r>
              <a:rPr lang="en-US" b="1" dirty="0"/>
              <a:t>, global warming will have a generally positive impact on the volume of agricultural production in the European Union. </a:t>
            </a:r>
            <a:endParaRPr lang="pl-PL" b="1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338FA3A-7FEB-44C5-95EA-ECB1AB0B7EE9}"/>
              </a:ext>
            </a:extLst>
          </p:cNvPr>
          <p:cNvSpPr/>
          <p:nvPr/>
        </p:nvSpPr>
        <p:spPr>
          <a:xfrm>
            <a:off x="6096000" y="520845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However</a:t>
            </a:r>
            <a:r>
              <a:rPr lang="pl-PL" b="1" dirty="0"/>
              <a:t>,</a:t>
            </a:r>
            <a:r>
              <a:rPr lang="en-US" b="1" dirty="0"/>
              <a:t> the effects of climate change will exhibit significant geographical variation. The main beneficiaries will be such countries as Poland, Germany, and the United Kingdom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642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3A519EE-D186-40D0-88E1-92B87F722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i="0" dirty="0">
                <a:latin typeface="+mn-lt"/>
              </a:rPr>
              <a:t>Global </a:t>
            </a:r>
            <a:r>
              <a:rPr lang="pl-PL" sz="3600" b="1" i="0" dirty="0" err="1">
                <a:latin typeface="+mn-lt"/>
              </a:rPr>
              <a:t>warming</a:t>
            </a:r>
            <a:r>
              <a:rPr lang="pl-PL" sz="3600" b="1" i="0" dirty="0">
                <a:latin typeface="+mn-lt"/>
              </a:rPr>
              <a:t> </a:t>
            </a:r>
            <a:r>
              <a:rPr lang="pl-PL" sz="3600" b="1" i="0" dirty="0" err="1">
                <a:latin typeface="+mn-lt"/>
              </a:rPr>
              <a:t>will</a:t>
            </a:r>
            <a:r>
              <a:rPr lang="pl-PL" sz="3600" b="1" i="0" dirty="0">
                <a:latin typeface="+mn-lt"/>
              </a:rPr>
              <a:t> </a:t>
            </a:r>
            <a:r>
              <a:rPr lang="pl-PL" sz="3600" b="1" i="0" dirty="0" err="1">
                <a:latin typeface="+mn-lt"/>
              </a:rPr>
              <a:t>promote</a:t>
            </a:r>
            <a:r>
              <a:rPr lang="pl-PL" sz="3600" b="1" i="0" dirty="0">
                <a:latin typeface="+mn-lt"/>
              </a:rPr>
              <a:t> </a:t>
            </a:r>
            <a:r>
              <a:rPr lang="en-US" sz="3600" b="1" i="0" dirty="0">
                <a:latin typeface="+mn-lt"/>
              </a:rPr>
              <a:t>sunflowers</a:t>
            </a:r>
            <a:r>
              <a:rPr lang="pl-PL" sz="3600" b="1" i="0" dirty="0">
                <a:latin typeface="+mn-lt"/>
              </a:rPr>
              <a:t>, </a:t>
            </a:r>
            <a:r>
              <a:rPr lang="en-US" sz="3600" b="1" i="0" dirty="0">
                <a:latin typeface="+mn-lt"/>
              </a:rPr>
              <a:t>soybeans</a:t>
            </a:r>
            <a:r>
              <a:rPr lang="pl-PL" sz="3600" b="1" i="0" dirty="0">
                <a:latin typeface="+mn-lt"/>
              </a:rPr>
              <a:t> and </a:t>
            </a:r>
            <a:r>
              <a:rPr lang="pl-PL" sz="3600" b="1" i="0" dirty="0" err="1">
                <a:latin typeface="+mn-lt"/>
              </a:rPr>
              <a:t>more</a:t>
            </a:r>
            <a:r>
              <a:rPr lang="pl-PL" sz="3600" b="1" i="0" dirty="0">
                <a:latin typeface="+mn-lt"/>
              </a:rPr>
              <a:t> </a:t>
            </a:r>
            <a:r>
              <a:rPr lang="pl-PL" sz="3600" b="1" i="0" dirty="0" err="1">
                <a:latin typeface="+mn-lt"/>
              </a:rPr>
              <a:t>sugar</a:t>
            </a:r>
            <a:r>
              <a:rPr lang="pl-PL" sz="3600" b="1" i="0" dirty="0">
                <a:latin typeface="+mn-lt"/>
              </a:rPr>
              <a:t> </a:t>
            </a:r>
            <a:r>
              <a:rPr lang="pl-PL" sz="3600" b="1" i="0" dirty="0" err="1">
                <a:latin typeface="+mn-lt"/>
              </a:rPr>
              <a:t>beets</a:t>
            </a:r>
            <a:r>
              <a:rPr lang="en-US" sz="3600" b="1" i="0" dirty="0">
                <a:latin typeface="+mn-lt"/>
              </a:rPr>
              <a:t> growing in the Polish countryside</a:t>
            </a:r>
            <a:endParaRPr lang="pl-PL" sz="3600" b="1" dirty="0">
              <a:latin typeface="+mn-lt"/>
            </a:endParaRP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BD5EBF12-0042-4B8A-95B2-C9E5ADC2EF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26" y="2039644"/>
            <a:ext cx="3290655" cy="2778711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D5D5685A-3E2B-4432-93FF-5C4EB59557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056" y="1690688"/>
            <a:ext cx="4332302" cy="2639495"/>
          </a:xfr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79A2AF6-B788-4B78-9875-277BB8F19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94" y="4253583"/>
            <a:ext cx="2756549" cy="24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C979F9-32D3-42CF-9BE7-87FFA535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10515600" cy="665826"/>
          </a:xfrm>
        </p:spPr>
        <p:txBody>
          <a:bodyPr>
            <a:normAutofit fontScale="90000"/>
          </a:bodyPr>
          <a:lstStyle/>
          <a:p>
            <a:r>
              <a:rPr lang="en-US" sz="3600" b="1" i="0" dirty="0">
                <a:latin typeface="+mn-lt"/>
              </a:rPr>
              <a:t>Climate-related challenges faced by Polish agriculture</a:t>
            </a:r>
            <a:br>
              <a:rPr lang="en-US" b="1" i="0" dirty="0"/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5F35F42-9DDE-481F-BEEF-E2A873B089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4" y="1811045"/>
            <a:ext cx="5274206" cy="4292353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530FEA-804A-431F-85B6-4DCE322DB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1722268"/>
            <a:ext cx="4937760" cy="4449932"/>
          </a:xfrm>
        </p:spPr>
        <p:txBody>
          <a:bodyPr/>
          <a:lstStyle/>
          <a:p>
            <a:r>
              <a:rPr lang="en-US" b="1" dirty="0"/>
              <a:t>increasing frequency of extreme events, such as </a:t>
            </a:r>
            <a:br>
              <a:rPr lang="pl-PL" b="1" dirty="0"/>
            </a:br>
            <a:r>
              <a:rPr lang="pl-PL" b="1" dirty="0"/>
              <a:t>- </a:t>
            </a:r>
            <a:r>
              <a:rPr lang="en-US" b="1" dirty="0"/>
              <a:t>prolonged droughts, </a:t>
            </a:r>
            <a:br>
              <a:rPr lang="pl-PL" b="1" dirty="0"/>
            </a:br>
            <a:r>
              <a:rPr lang="pl-PL" b="1" dirty="0"/>
              <a:t>- f</a:t>
            </a:r>
            <a:r>
              <a:rPr lang="en-US" b="1" dirty="0" err="1"/>
              <a:t>loods</a:t>
            </a:r>
            <a:r>
              <a:rPr lang="en-US" b="1" dirty="0"/>
              <a:t>, </a:t>
            </a:r>
            <a:br>
              <a:rPr lang="pl-PL" b="1" dirty="0"/>
            </a:br>
            <a:r>
              <a:rPr lang="pl-PL" b="1" dirty="0"/>
              <a:t>- </a:t>
            </a:r>
            <a:r>
              <a:rPr lang="en-US" b="1" dirty="0"/>
              <a:t>storms and heavy showers</a:t>
            </a:r>
            <a:endParaRPr lang="pl-PL" b="1" dirty="0"/>
          </a:p>
          <a:p>
            <a:r>
              <a:rPr lang="pl-PL" b="1" dirty="0" err="1"/>
              <a:t>water</a:t>
            </a:r>
            <a:r>
              <a:rPr lang="pl-PL" b="1" dirty="0"/>
              <a:t> </a:t>
            </a:r>
            <a:r>
              <a:rPr lang="pl-PL" b="1" dirty="0" err="1"/>
              <a:t>shortage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44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20BE5B-1E2A-4EFD-A059-4066B1F8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425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latin typeface="+mn-lt"/>
              </a:rPr>
              <a:t>Ways Farmers Can Fight Climate Change</a:t>
            </a:r>
            <a:r>
              <a:rPr lang="pl-PL" b="1" i="0" dirty="0">
                <a:latin typeface="+mn-lt"/>
              </a:rPr>
              <a:t>:</a:t>
            </a:r>
            <a:br>
              <a:rPr lang="en-US" i="0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94A06A-5C36-4B0A-AC0C-3E28EFE01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250"/>
            <a:ext cx="10515600" cy="49339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Efficient Irrigation Management</a:t>
            </a:r>
            <a:r>
              <a:rPr lang="en-US" dirty="0"/>
              <a:t>. 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Conserving water use is vital to any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 farm, 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particularly in times of drought.</a:t>
            </a:r>
            <a:endParaRPr lang="pl-PL" dirty="0"/>
          </a:p>
          <a:p>
            <a:r>
              <a:rPr lang="pl-PL" b="1" dirty="0">
                <a:solidFill>
                  <a:srgbClr val="00B0F0"/>
                </a:solidFill>
              </a:rPr>
              <a:t>Adaptation of </a:t>
            </a:r>
            <a:r>
              <a:rPr lang="pl-PL" b="1" dirty="0" err="1">
                <a:solidFill>
                  <a:srgbClr val="00B0F0"/>
                </a:solidFill>
              </a:rPr>
              <a:t>crops</a:t>
            </a:r>
            <a:r>
              <a:rPr lang="pl-PL" b="1" dirty="0">
                <a:solidFill>
                  <a:srgbClr val="00B0F0"/>
                </a:solidFill>
              </a:rPr>
              <a:t> </a:t>
            </a:r>
            <a:r>
              <a:rPr lang="pl-PL" dirty="0"/>
              <a:t>to the </a:t>
            </a:r>
          </a:p>
          <a:p>
            <a:pPr marL="0" indent="0">
              <a:buNone/>
            </a:pPr>
            <a:r>
              <a:rPr lang="pl-PL" dirty="0" err="1"/>
              <a:t>climate</a:t>
            </a:r>
            <a:r>
              <a:rPr lang="pl-PL" dirty="0"/>
              <a:t> </a:t>
            </a:r>
            <a:r>
              <a:rPr lang="pl-PL" dirty="0" err="1"/>
              <a:t>changes</a:t>
            </a:r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Renewable </a:t>
            </a:r>
            <a:r>
              <a:rPr lang="pl-PL" b="1" dirty="0">
                <a:solidFill>
                  <a:srgbClr val="00B0F0"/>
                </a:solidFill>
              </a:rPr>
              <a:t>e</a:t>
            </a:r>
            <a:r>
              <a:rPr lang="en-US" b="1" dirty="0" err="1">
                <a:solidFill>
                  <a:srgbClr val="00B0F0"/>
                </a:solidFill>
              </a:rPr>
              <a:t>nergy</a:t>
            </a:r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7EF1306-8D86-455B-AB60-04BD99CA3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2054227"/>
            <a:ext cx="4410074" cy="44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7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3624"/>
      </a:dk2>
      <a:lt2>
        <a:srgbClr val="E2E6E8"/>
      </a:lt2>
      <a:accent1>
        <a:srgbClr val="BD9A85"/>
      </a:accent1>
      <a:accent2>
        <a:srgbClr val="ACA175"/>
      </a:accent2>
      <a:accent3>
        <a:srgbClr val="9CA57D"/>
      </a:accent3>
      <a:accent4>
        <a:srgbClr val="89AB75"/>
      </a:accent4>
      <a:accent5>
        <a:srgbClr val="81AC83"/>
      </a:accent5>
      <a:accent6>
        <a:srgbClr val="77AE91"/>
      </a:accent6>
      <a:hlink>
        <a:srgbClr val="5987A3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372</Words>
  <Application>Microsoft Office PowerPoint</Application>
  <PresentationFormat>Panoramiczny</PresentationFormat>
  <Paragraphs>41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Elephant</vt:lpstr>
      <vt:lpstr>BrushVTI</vt:lpstr>
      <vt:lpstr>Agriculture and climate change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Global warming will promote sunflowers, soybeans and more sugar beets growing in the Polish countryside</vt:lpstr>
      <vt:lpstr>Climate-related challenges faced by Polish agriculture </vt:lpstr>
      <vt:lpstr>Ways Farmers Can Fight Climate Change: </vt:lpstr>
      <vt:lpstr>Prezentacja programu PowerPoint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and climate change</dc:title>
  <dc:creator>Wiktor Wroblewski</dc:creator>
  <cp:lastModifiedBy>Justyna Wrześniowska</cp:lastModifiedBy>
  <cp:revision>34</cp:revision>
  <dcterms:created xsi:type="dcterms:W3CDTF">2020-05-04T15:32:42Z</dcterms:created>
  <dcterms:modified xsi:type="dcterms:W3CDTF">2020-05-18T13:12:07Z</dcterms:modified>
</cp:coreProperties>
</file>